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309" r:id="rId2"/>
    <p:sldId id="333" r:id="rId3"/>
    <p:sldId id="311" r:id="rId4"/>
    <p:sldId id="310" r:id="rId5"/>
    <p:sldId id="312" r:id="rId6"/>
    <p:sldId id="313" r:id="rId7"/>
    <p:sldId id="328" r:id="rId8"/>
    <p:sldId id="329" r:id="rId9"/>
    <p:sldId id="330" r:id="rId10"/>
    <p:sldId id="332" r:id="rId11"/>
    <p:sldId id="334" r:id="rId12"/>
    <p:sldId id="335" r:id="rId13"/>
    <p:sldId id="331" r:id="rId14"/>
    <p:sldId id="337" r:id="rId15"/>
    <p:sldId id="338" r:id="rId16"/>
    <p:sldId id="339" r:id="rId17"/>
    <p:sldId id="327" r:id="rId18"/>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EDF4"/>
    <a:srgbClr val="1A823A"/>
    <a:srgbClr val="118B1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228" autoAdjust="0"/>
    <p:restoredTop sz="99878" autoAdjust="0"/>
  </p:normalViewPr>
  <p:slideViewPr>
    <p:cSldViewPr>
      <p:cViewPr varScale="1">
        <p:scale>
          <a:sx n="107" d="100"/>
          <a:sy n="107" d="100"/>
        </p:scale>
        <p:origin x="-102" y="-120"/>
      </p:cViewPr>
      <p:guideLst>
        <p:guide orient="horz" pos="2160"/>
        <p:guide pos="2880"/>
      </p:guideLst>
    </p:cSldViewPr>
  </p:slideViewPr>
  <p:outlineViewPr>
    <p:cViewPr>
      <p:scale>
        <a:sx n="33" d="100"/>
        <a:sy n="33" d="100"/>
      </p:scale>
      <p:origin x="0" y="20232"/>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62" d="100"/>
          <a:sy n="62" d="100"/>
        </p:scale>
        <p:origin x="-2412" y="-7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86767EBC-6B3E-4D65-BE78-29E0B1B9EE05}" type="datetimeFigureOut">
              <a:rPr lang="en-US" smtClean="0"/>
              <a:pPr/>
              <a:t>11/7/2013</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03C6D61E-D651-4D25-BFDA-EBC4CB811954}" type="slidenum">
              <a:rPr lang="en-US" smtClean="0"/>
              <a:pPr/>
              <a:t>‹#›</a:t>
            </a:fld>
            <a:endParaRPr lang="en-US"/>
          </a:p>
        </p:txBody>
      </p:sp>
    </p:spTree>
    <p:extLst>
      <p:ext uri="{BB962C8B-B14F-4D97-AF65-F5344CB8AC3E}">
        <p14:creationId xmlns:p14="http://schemas.microsoft.com/office/powerpoint/2010/main" val="31148337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pPr>
              <a:defRPr/>
            </a:pPr>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pPr>
              <a:defRPr/>
            </a:pPr>
            <a:fld id="{92238CE0-CB9F-4718-BC4B-322DB5C918DB}" type="datetimeFigureOut">
              <a:rPr lang="en-US"/>
              <a:pPr>
                <a:defRPr/>
              </a:pPr>
              <a:t>11/7/2013</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dirty="0" smtClean="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pPr>
              <a:defRPr/>
            </a:pPr>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pPr>
              <a:defRPr/>
            </a:pPr>
            <a:fld id="{E4A2F7E1-C4B4-4B1C-898D-9FBDCD911BB6}" type="slidenum">
              <a:rPr lang="en-US"/>
              <a:pPr>
                <a:defRPr/>
              </a:pPr>
              <a:t>‹#›</a:t>
            </a:fld>
            <a:endParaRPr lang="en-US" dirty="0"/>
          </a:p>
        </p:txBody>
      </p:sp>
    </p:spTree>
    <p:extLst>
      <p:ext uri="{BB962C8B-B14F-4D97-AF65-F5344CB8AC3E}">
        <p14:creationId xmlns:p14="http://schemas.microsoft.com/office/powerpoint/2010/main" val="122357889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E4A2F7E1-C4B4-4B1C-898D-9FBDCD911BB6}" type="slidenum">
              <a:rPr lang="en-US" smtClean="0"/>
              <a:pPr>
                <a:defRPr/>
              </a:pPr>
              <a:t>4</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Car Service Rule 14 and OT34 are being reviewed by Car Service Rules Committee to eliminate the verbiage “contaminated”  We may look at changing the name of a G type pool later to something like…   </a:t>
            </a:r>
            <a:endParaRPr lang="en-US" dirty="0"/>
          </a:p>
        </p:txBody>
      </p:sp>
      <p:sp>
        <p:nvSpPr>
          <p:cNvPr id="4" name="Slide Number Placeholder 3"/>
          <p:cNvSpPr>
            <a:spLocks noGrp="1"/>
          </p:cNvSpPr>
          <p:nvPr>
            <p:ph type="sldNum" sz="quarter" idx="10"/>
          </p:nvPr>
        </p:nvSpPr>
        <p:spPr/>
        <p:txBody>
          <a:bodyPr/>
          <a:lstStyle/>
          <a:p>
            <a:pPr>
              <a:defRPr/>
            </a:pPr>
            <a:fld id="{E4A2F7E1-C4B4-4B1C-898D-9FBDCD911BB6}" type="slidenum">
              <a:rPr lang="en-US" smtClean="0"/>
              <a:pPr>
                <a:defRPr/>
              </a:pPr>
              <a:t>5</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Car Service Rule 14 and OT34 are being reviewed by Car Service Rules Committee to eliminate the verbiage “contaminated”  We may look at changing the name of a G type pool later to something like…   </a:t>
            </a:r>
            <a:endParaRPr lang="en-US" dirty="0"/>
          </a:p>
        </p:txBody>
      </p:sp>
      <p:sp>
        <p:nvSpPr>
          <p:cNvPr id="4" name="Slide Number Placeholder 3"/>
          <p:cNvSpPr>
            <a:spLocks noGrp="1"/>
          </p:cNvSpPr>
          <p:nvPr>
            <p:ph type="sldNum" sz="quarter" idx="10"/>
          </p:nvPr>
        </p:nvSpPr>
        <p:spPr/>
        <p:txBody>
          <a:bodyPr/>
          <a:lstStyle/>
          <a:p>
            <a:pPr>
              <a:defRPr/>
            </a:pPr>
            <a:fld id="{E4A2F7E1-C4B4-4B1C-898D-9FBDCD911BB6}" type="slidenum">
              <a:rPr lang="en-US" smtClean="0"/>
              <a:pPr>
                <a:defRPr/>
              </a:pPr>
              <a:t>13</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8" descr="title 3.jpg"/>
          <p:cNvPicPr>
            <a:picLocks noChangeAspect="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ctrTitle"/>
          </p:nvPr>
        </p:nvSpPr>
        <p:spPr>
          <a:xfrm>
            <a:off x="0" y="1371600"/>
            <a:ext cx="7772400" cy="1470025"/>
          </a:xfrm>
        </p:spPr>
        <p:txBody>
          <a:bodyPr/>
          <a:lstStyle>
            <a:lvl1pPr>
              <a:defRPr baseline="0">
                <a:solidFill>
                  <a:schemeClr val="tx1"/>
                </a:solidFill>
                <a:latin typeface="Arial Unicode MS" pitchFamily="34" charset="-128"/>
                <a:ea typeface="Arial Unicode MS" pitchFamily="34" charset="-128"/>
                <a:cs typeface="Arial Unicode MS" pitchFamily="34" charset="-128"/>
              </a:defRPr>
            </a:lvl1pPr>
          </a:lstStyle>
          <a:p>
            <a:r>
              <a:rPr lang="en-US" smtClean="0"/>
              <a:t>Click to edit Master title style</a:t>
            </a:r>
            <a:endParaRPr lang="en-US" dirty="0" smtClean="0"/>
          </a:p>
        </p:txBody>
      </p:sp>
      <p:sp>
        <p:nvSpPr>
          <p:cNvPr id="3" name="Subtitle 2"/>
          <p:cNvSpPr>
            <a:spLocks noGrp="1"/>
          </p:cNvSpPr>
          <p:nvPr>
            <p:ph type="subTitle" idx="1"/>
          </p:nvPr>
        </p:nvSpPr>
        <p:spPr>
          <a:xfrm>
            <a:off x="0" y="2971800"/>
            <a:ext cx="6400800" cy="1752600"/>
          </a:xfrm>
        </p:spPr>
        <p:txBody>
          <a:bodyPr/>
          <a:lstStyle>
            <a:lvl1pPr marL="0" indent="0" algn="l">
              <a:buNone/>
              <a:defRPr sz="2400">
                <a:solidFill>
                  <a:schemeClr val="tx1">
                    <a:tint val="75000"/>
                  </a:schemeClr>
                </a:solidFill>
                <a:latin typeface="Arial Unicode MS" pitchFamily="34" charset="-128"/>
                <a:ea typeface="Arial Unicode MS" pitchFamily="34" charset="-128"/>
                <a:cs typeface="Arial Unicode MS" pitchFamily="34" charset="-128"/>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smtClean="0"/>
          </a:p>
        </p:txBody>
      </p:sp>
      <p:sp>
        <p:nvSpPr>
          <p:cNvPr id="5" name="Date Placeholder 3"/>
          <p:cNvSpPr>
            <a:spLocks noGrp="1"/>
          </p:cNvSpPr>
          <p:nvPr>
            <p:ph type="dt" sz="half" idx="10"/>
          </p:nvPr>
        </p:nvSpPr>
        <p:spPr/>
        <p:txBody>
          <a:bodyPr/>
          <a:lstStyle>
            <a:lvl1pPr>
              <a:defRPr/>
            </a:lvl1pPr>
          </a:lstStyle>
          <a:p>
            <a:pPr>
              <a:defRPr/>
            </a:pPr>
            <a:fld id="{750C5B46-64EC-401E-9983-BAF7B1289C2D}" type="datetimeFigureOut">
              <a:rPr lang="en-US"/>
              <a:pPr>
                <a:defRPr/>
              </a:pPr>
              <a:t>11/7/2013</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CF47809D-62CD-4A6A-BD40-F69C4B40581C}"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F1CAFD2-2BA2-467B-9742-61B901592291}" type="datetimeFigureOut">
              <a:rPr lang="en-US"/>
              <a:pPr>
                <a:defRPr/>
              </a:pPr>
              <a:t>11/7/2013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19B62F67-F5EA-4544-95B2-924665FF42F9}"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BE3E341-DFA6-4CCF-BBD2-309D73E7F8C4}" type="datetimeFigureOut">
              <a:rPr lang="en-US"/>
              <a:pPr>
                <a:defRPr/>
              </a:pPr>
              <a:t>11/7/2013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C7189B25-7866-4D06-9503-8482142C6170}"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Content Placeholder 2"/>
          <p:cNvSpPr>
            <a:spLocks noGrp="1"/>
          </p:cNvSpPr>
          <p:nvPr>
            <p:ph sz="half" idx="1"/>
          </p:nvPr>
        </p:nvSpPr>
        <p:spPr>
          <a:xfrm>
            <a:off x="152400" y="1447800"/>
            <a:ext cx="88392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E06E4FFC-22C4-4313-9F3E-6C407B622C8B}" type="datetimeFigureOut">
              <a:rPr lang="en-US"/>
              <a:pPr>
                <a:defRPr/>
              </a:pPr>
              <a:t>11/7/2013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84089EC9-0B1E-498F-8A8E-F58E837887A4}"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3ABD9D6F-7702-46E0-9718-CB0650CB3E40}" type="datetimeFigureOut">
              <a:rPr lang="en-US"/>
              <a:pPr>
                <a:defRPr/>
              </a:pPr>
              <a:t>11/7/2013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A9BBF046-6385-4354-B345-770A80DBBFD2}"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a:xfrm>
            <a:off x="3124200" y="6400800"/>
            <a:ext cx="2895600" cy="365125"/>
          </a:xfrm>
        </p:spPr>
        <p:txBody>
          <a:bodyPr/>
          <a:lstStyle>
            <a:lvl1pPr>
              <a:defRPr/>
            </a:lvl1pPr>
          </a:lstStyle>
          <a:p>
            <a:pPr>
              <a:defRPr/>
            </a:pP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atin typeface="Arial" pitchFamily="34" charset="0"/>
                <a:cs typeface="Arial" pitchFamily="34"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B3A2D15D-3D60-40EB-A498-B639943C6D4B}" type="datetimeFigureOut">
              <a:rPr lang="en-US"/>
              <a:pPr>
                <a:defRPr/>
              </a:pPr>
              <a:t>11/7/2013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A8D7B2D3-D651-444B-A548-3A6E36C9C18B}"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785EB1D7-BDE7-488C-A05E-F9561DA4AE71}" type="datetimeFigureOut">
              <a:rPr lang="en-US"/>
              <a:pPr>
                <a:defRPr/>
              </a:pPr>
              <a:t>11/7/2013</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7C78D164-F4DC-4AE8-9192-47463F793176}"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5DB1D92-7824-44AB-8B97-78BEB7E3406B}" type="datetimeFigureOut">
              <a:rPr lang="en-US"/>
              <a:pPr>
                <a:defRPr/>
              </a:pPr>
              <a:t>11/7/2013</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4DE5ECB8-823B-4B0C-9D66-B64DC83FD373}"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0BEC20CF-B73F-445B-A794-7D144071F741}" type="datetimeFigureOut">
              <a:rPr lang="en-US"/>
              <a:pPr>
                <a:defRPr/>
              </a:pPr>
              <a:t>11/7/2013</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9AB61B6E-EA83-42A1-B1B4-B55D736FAF77}"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73272893-F093-48BD-9583-26E4A366414B}" type="datetimeFigureOut">
              <a:rPr lang="en-US"/>
              <a:pPr>
                <a:defRPr/>
              </a:pPr>
              <a:t>11/7/2013</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C12C9BE1-BE34-48AE-9B9F-1CE875FBC52F}"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3314" name="Picture 7" descr="background 4.jpg"/>
          <p:cNvPicPr>
            <a:picLocks noChangeAspect="1"/>
          </p:cNvPicPr>
          <p:nvPr/>
        </p:nvPicPr>
        <p:blipFill>
          <a:blip r:embed="rId13" cstate="print"/>
          <a:srcRect/>
          <a:stretch>
            <a:fillRect/>
          </a:stretch>
        </p:blipFill>
        <p:spPr bwMode="auto">
          <a:xfrm>
            <a:off x="0" y="0"/>
            <a:ext cx="9144000" cy="6858000"/>
          </a:xfrm>
          <a:prstGeom prst="rect">
            <a:avLst/>
          </a:prstGeom>
          <a:noFill/>
          <a:ln w="9525">
            <a:noFill/>
            <a:miter lim="800000"/>
            <a:headEnd/>
            <a:tailEnd/>
          </a:ln>
        </p:spPr>
      </p:pic>
      <p:sp>
        <p:nvSpPr>
          <p:cNvPr id="13315" name="Title Placeholder 1"/>
          <p:cNvSpPr>
            <a:spLocks noGrp="1"/>
          </p:cNvSpPr>
          <p:nvPr>
            <p:ph type="title"/>
          </p:nvPr>
        </p:nvSpPr>
        <p:spPr bwMode="auto">
          <a:xfrm>
            <a:off x="152400" y="152400"/>
            <a:ext cx="8534400" cy="10207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6" name="Text Placeholder 2"/>
          <p:cNvSpPr>
            <a:spLocks noGrp="1"/>
          </p:cNvSpPr>
          <p:nvPr>
            <p:ph type="body" idx="1"/>
          </p:nvPr>
        </p:nvSpPr>
        <p:spPr bwMode="auto">
          <a:xfrm>
            <a:off x="152400" y="1447800"/>
            <a:ext cx="8534400"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D5798356-3F35-478C-B048-A0B710560B63}" type="datetimeFigureOut">
              <a:rPr lang="en-US"/>
              <a:pPr>
                <a:defRPr/>
              </a:pPr>
              <a:t>11/7/2013</a:t>
            </a:fld>
            <a:endParaRPr lang="en-US" dirty="0"/>
          </a:p>
        </p:txBody>
      </p:sp>
      <p:sp>
        <p:nvSpPr>
          <p:cNvPr id="5" name="Footer Placeholder 4"/>
          <p:cNvSpPr>
            <a:spLocks noGrp="1"/>
          </p:cNvSpPr>
          <p:nvPr>
            <p:ph type="ftr" sz="quarter" idx="3"/>
          </p:nvPr>
        </p:nvSpPr>
        <p:spPr>
          <a:xfrm>
            <a:off x="0" y="6356350"/>
            <a:ext cx="7239000" cy="365125"/>
          </a:xfrm>
          <a:prstGeom prst="rect">
            <a:avLst/>
          </a:prstGeom>
          <a:solidFill>
            <a:schemeClr val="tx1">
              <a:lumMod val="95000"/>
              <a:lumOff val="5000"/>
            </a:schemeClr>
          </a:solidFill>
        </p:spPr>
        <p:txBody>
          <a:bodyPr vert="horz" lIns="91440" tIns="45720" rIns="91440" bIns="45720" rtlCol="0" anchor="ctr"/>
          <a:lstStyle>
            <a:lvl1pPr algn="ctr" fontAlgn="auto">
              <a:spcBef>
                <a:spcPts val="0"/>
              </a:spcBef>
              <a:spcAft>
                <a:spcPts val="0"/>
              </a:spcAft>
              <a:defRPr sz="1400" b="1">
                <a:solidFill>
                  <a:srgbClr val="C00000"/>
                </a:solidFill>
                <a:latin typeface="Arial" pitchFamily="34" charset="0"/>
                <a:cs typeface="Arial" pitchFamily="34" charset="0"/>
              </a:defRPr>
            </a:lvl1pPr>
          </a:lstStyle>
          <a:p>
            <a:pPr>
              <a:defRPr/>
            </a:pPr>
            <a:r>
              <a:rPr lang="en-US" dirty="0"/>
              <a:t>INSERT TEXT HERE</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C47BAE1B-91FA-480F-8675-4E39CF4598C9}"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839" r:id="rId1"/>
    <p:sldLayoutId id="2147483840" r:id="rId2"/>
    <p:sldLayoutId id="2147483841" r:id="rId3"/>
    <p:sldLayoutId id="2147483842" r:id="rId4"/>
    <p:sldLayoutId id="2147483843" r:id="rId5"/>
    <p:sldLayoutId id="2147483844" r:id="rId6"/>
    <p:sldLayoutId id="2147483845" r:id="rId7"/>
    <p:sldLayoutId id="2147483846" r:id="rId8"/>
    <p:sldLayoutId id="2147483847" r:id="rId9"/>
    <p:sldLayoutId id="2147483848" r:id="rId10"/>
    <p:sldLayoutId id="2147483849" r:id="rId11"/>
  </p:sldLayoutIdLst>
  <p:txStyles>
    <p:titleStyle>
      <a:lvl1pPr algn="l" rtl="0" eaLnBrk="1" fontAlgn="base" hangingPunct="1">
        <a:spcBef>
          <a:spcPct val="0"/>
        </a:spcBef>
        <a:spcAft>
          <a:spcPct val="0"/>
        </a:spcAft>
        <a:defRPr sz="3600" b="1" kern="1200">
          <a:solidFill>
            <a:schemeClr val="bg1"/>
          </a:solidFill>
          <a:latin typeface="Arial" pitchFamily="34" charset="0"/>
          <a:ea typeface="Arial Unicode MS" pitchFamily="34" charset="-128"/>
          <a:cs typeface="Arial" pitchFamily="34" charset="0"/>
        </a:defRPr>
      </a:lvl1pPr>
      <a:lvl2pPr algn="l" rtl="0" eaLnBrk="1" fontAlgn="base" hangingPunct="1">
        <a:spcBef>
          <a:spcPct val="0"/>
        </a:spcBef>
        <a:spcAft>
          <a:spcPct val="0"/>
        </a:spcAft>
        <a:defRPr sz="3600" b="1">
          <a:solidFill>
            <a:schemeClr val="bg1"/>
          </a:solidFill>
          <a:latin typeface="Arial" charset="0"/>
          <a:ea typeface="Arial Unicode MS" pitchFamily="34" charset="-128"/>
          <a:cs typeface="Arial" charset="0"/>
        </a:defRPr>
      </a:lvl2pPr>
      <a:lvl3pPr algn="l" rtl="0" eaLnBrk="1" fontAlgn="base" hangingPunct="1">
        <a:spcBef>
          <a:spcPct val="0"/>
        </a:spcBef>
        <a:spcAft>
          <a:spcPct val="0"/>
        </a:spcAft>
        <a:defRPr sz="3600" b="1">
          <a:solidFill>
            <a:schemeClr val="bg1"/>
          </a:solidFill>
          <a:latin typeface="Arial" charset="0"/>
          <a:ea typeface="Arial Unicode MS" pitchFamily="34" charset="-128"/>
          <a:cs typeface="Arial" charset="0"/>
        </a:defRPr>
      </a:lvl3pPr>
      <a:lvl4pPr algn="l" rtl="0" eaLnBrk="1" fontAlgn="base" hangingPunct="1">
        <a:spcBef>
          <a:spcPct val="0"/>
        </a:spcBef>
        <a:spcAft>
          <a:spcPct val="0"/>
        </a:spcAft>
        <a:defRPr sz="3600" b="1">
          <a:solidFill>
            <a:schemeClr val="bg1"/>
          </a:solidFill>
          <a:latin typeface="Arial" charset="0"/>
          <a:ea typeface="Arial Unicode MS" pitchFamily="34" charset="-128"/>
          <a:cs typeface="Arial" charset="0"/>
        </a:defRPr>
      </a:lvl4pPr>
      <a:lvl5pPr algn="l" rtl="0" eaLnBrk="1" fontAlgn="base" hangingPunct="1">
        <a:spcBef>
          <a:spcPct val="0"/>
        </a:spcBef>
        <a:spcAft>
          <a:spcPct val="0"/>
        </a:spcAft>
        <a:defRPr sz="3600" b="1">
          <a:solidFill>
            <a:schemeClr val="bg1"/>
          </a:solidFill>
          <a:latin typeface="Arial" charset="0"/>
          <a:ea typeface="Arial Unicode MS" pitchFamily="34" charset="-128"/>
          <a:cs typeface="Arial" charset="0"/>
        </a:defRPr>
      </a:lvl5pPr>
      <a:lvl6pPr marL="457200" algn="l" rtl="0" eaLnBrk="1" fontAlgn="base" hangingPunct="1">
        <a:spcBef>
          <a:spcPct val="0"/>
        </a:spcBef>
        <a:spcAft>
          <a:spcPct val="0"/>
        </a:spcAft>
        <a:defRPr sz="4400">
          <a:solidFill>
            <a:schemeClr val="bg1"/>
          </a:solidFill>
          <a:latin typeface="Calibri" pitchFamily="34" charset="0"/>
        </a:defRPr>
      </a:lvl6pPr>
      <a:lvl7pPr marL="914400" algn="l" rtl="0" eaLnBrk="1" fontAlgn="base" hangingPunct="1">
        <a:spcBef>
          <a:spcPct val="0"/>
        </a:spcBef>
        <a:spcAft>
          <a:spcPct val="0"/>
        </a:spcAft>
        <a:defRPr sz="4400">
          <a:solidFill>
            <a:schemeClr val="bg1"/>
          </a:solidFill>
          <a:latin typeface="Calibri" pitchFamily="34" charset="0"/>
        </a:defRPr>
      </a:lvl7pPr>
      <a:lvl8pPr marL="1371600" algn="l" rtl="0" eaLnBrk="1" fontAlgn="base" hangingPunct="1">
        <a:spcBef>
          <a:spcPct val="0"/>
        </a:spcBef>
        <a:spcAft>
          <a:spcPct val="0"/>
        </a:spcAft>
        <a:defRPr sz="4400">
          <a:solidFill>
            <a:schemeClr val="bg1"/>
          </a:solidFill>
          <a:latin typeface="Calibri" pitchFamily="34" charset="0"/>
        </a:defRPr>
      </a:lvl8pPr>
      <a:lvl9pPr marL="1828800" algn="l" rtl="0" eaLnBrk="1" fontAlgn="base" hangingPunct="1">
        <a:spcBef>
          <a:spcPct val="0"/>
        </a:spcBef>
        <a:spcAft>
          <a:spcPct val="0"/>
        </a:spcAft>
        <a:defRPr sz="4400">
          <a:solidFill>
            <a:schemeClr val="bg1"/>
          </a:solidFill>
          <a:latin typeface="Calibri" pitchFamily="34" charset="0"/>
        </a:defRPr>
      </a:lvl9pPr>
    </p:titleStyle>
    <p:bodyStyle>
      <a:lvl1pPr marL="342900" indent="-342900" algn="l" rtl="0" eaLnBrk="1" fontAlgn="base" hangingPunct="1">
        <a:spcBef>
          <a:spcPct val="20000"/>
        </a:spcBef>
        <a:spcAft>
          <a:spcPct val="0"/>
        </a:spcAft>
        <a:buClr>
          <a:srgbClr val="C00000"/>
        </a:buClr>
        <a:buFont typeface="Arial" charset="0"/>
        <a:buChar char="•"/>
        <a:defRPr sz="2800" kern="1200">
          <a:solidFill>
            <a:schemeClr val="tx1"/>
          </a:solidFill>
          <a:latin typeface="Arial Unicode MS" pitchFamily="34" charset="-128"/>
          <a:ea typeface="Arial Unicode MS" pitchFamily="34" charset="-128"/>
          <a:cs typeface="Arial Unicode MS" pitchFamily="34" charset="-128"/>
        </a:defRPr>
      </a:lvl1pPr>
      <a:lvl2pPr marL="742950" indent="-285750" algn="l" rtl="0" eaLnBrk="1" fontAlgn="base" hangingPunct="1">
        <a:spcBef>
          <a:spcPct val="20000"/>
        </a:spcBef>
        <a:spcAft>
          <a:spcPct val="0"/>
        </a:spcAft>
        <a:buClr>
          <a:srgbClr val="0070C0"/>
        </a:buClr>
        <a:buFont typeface="Arial" charset="0"/>
        <a:buChar char="–"/>
        <a:defRPr sz="2400" kern="1200">
          <a:solidFill>
            <a:schemeClr val="tx1"/>
          </a:solidFill>
          <a:latin typeface="Arial Unicode MS" pitchFamily="34" charset="-128"/>
          <a:ea typeface="Arial Unicode MS" pitchFamily="34" charset="-128"/>
          <a:cs typeface="Arial Unicode MS" pitchFamily="34" charset="-128"/>
        </a:defRPr>
      </a:lvl2pPr>
      <a:lvl3pPr marL="1143000" indent="-228600" algn="l" rtl="0" eaLnBrk="1" fontAlgn="base" hangingPunct="1">
        <a:spcBef>
          <a:spcPct val="20000"/>
        </a:spcBef>
        <a:spcAft>
          <a:spcPct val="0"/>
        </a:spcAft>
        <a:buClr>
          <a:srgbClr val="1A823A"/>
        </a:buClr>
        <a:buFont typeface="Arial" charset="0"/>
        <a:buChar char="•"/>
        <a:defRPr sz="2000" kern="1200">
          <a:solidFill>
            <a:schemeClr val="tx1"/>
          </a:solidFill>
          <a:latin typeface="Arial Unicode MS" pitchFamily="34" charset="-128"/>
          <a:ea typeface="Arial Unicode MS" pitchFamily="34" charset="-128"/>
          <a:cs typeface="Arial Unicode MS" pitchFamily="34" charset="-128"/>
        </a:defRPr>
      </a:lvl3pPr>
      <a:lvl4pPr marL="1600200" indent="-228600" algn="l" rtl="0" eaLnBrk="1" fontAlgn="base" hangingPunct="1">
        <a:spcBef>
          <a:spcPct val="20000"/>
        </a:spcBef>
        <a:spcAft>
          <a:spcPct val="0"/>
        </a:spcAft>
        <a:buClr>
          <a:srgbClr val="948A54"/>
        </a:buClr>
        <a:buFont typeface="Arial" charset="0"/>
        <a:buChar char="–"/>
        <a:defRPr kern="1200">
          <a:solidFill>
            <a:schemeClr val="tx1"/>
          </a:solidFill>
          <a:latin typeface="Arial Unicode MS" pitchFamily="34" charset="-128"/>
          <a:ea typeface="Arial Unicode MS" pitchFamily="34" charset="-128"/>
          <a:cs typeface="Arial Unicode MS" pitchFamily="34" charset="-128"/>
        </a:defRPr>
      </a:lvl4pPr>
      <a:lvl5pPr marL="2057400" indent="-228600" algn="l" rtl="0" eaLnBrk="1" fontAlgn="base" hangingPunct="1">
        <a:spcBef>
          <a:spcPct val="20000"/>
        </a:spcBef>
        <a:spcAft>
          <a:spcPct val="0"/>
        </a:spcAft>
        <a:buClr>
          <a:srgbClr val="7F7F7F"/>
        </a:buClr>
        <a:buFont typeface="Arial" charset="0"/>
        <a:buChar char="»"/>
        <a:defRPr kern="1200">
          <a:solidFill>
            <a:schemeClr val="tx1"/>
          </a:solidFill>
          <a:latin typeface="Arial Unicode MS" pitchFamily="34" charset="-128"/>
          <a:ea typeface="Arial Unicode MS" pitchFamily="34" charset="-128"/>
          <a:cs typeface="Arial Unicode MS" pitchFamily="34" charset="-128"/>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1752600"/>
            <a:ext cx="7772400" cy="1828800"/>
          </a:xfrm>
        </p:spPr>
        <p:txBody>
          <a:bodyPr/>
          <a:lstStyle/>
          <a:p>
            <a:r>
              <a:rPr lang="en-US" sz="4800" dirty="0" smtClean="0"/>
              <a:t>ACACSO</a:t>
            </a:r>
            <a:r>
              <a:rPr lang="en-US" dirty="0" smtClean="0"/>
              <a:t/>
            </a:r>
            <a:br>
              <a:rPr lang="en-US" dirty="0" smtClean="0"/>
            </a:br>
            <a:r>
              <a:rPr lang="en-US" dirty="0" smtClean="0"/>
              <a:t/>
            </a:r>
            <a:br>
              <a:rPr lang="en-US" dirty="0" smtClean="0"/>
            </a:br>
            <a:r>
              <a:rPr lang="en-US" dirty="0" smtClean="0"/>
              <a:t>Understanding and Establishing </a:t>
            </a:r>
            <a:br>
              <a:rPr lang="en-US" dirty="0" smtClean="0"/>
            </a:br>
            <a:r>
              <a:rPr lang="en-US" dirty="0" smtClean="0"/>
              <a:t>Pool Codes</a:t>
            </a:r>
            <a:endParaRPr lang="en-US" dirty="0"/>
          </a:p>
        </p:txBody>
      </p:sp>
      <p:sp>
        <p:nvSpPr>
          <p:cNvPr id="3" name="Subtitle 2"/>
          <p:cNvSpPr>
            <a:spLocks noGrp="1"/>
          </p:cNvSpPr>
          <p:nvPr>
            <p:ph type="subTitle" idx="1"/>
          </p:nvPr>
        </p:nvSpPr>
        <p:spPr>
          <a:xfrm>
            <a:off x="381000" y="4038600"/>
            <a:ext cx="6400800" cy="1752600"/>
          </a:xfrm>
        </p:spPr>
        <p:txBody>
          <a:bodyPr/>
          <a:lstStyle/>
          <a:p>
            <a:endParaRPr lang="en-US" dirty="0" smtClean="0"/>
          </a:p>
          <a:p>
            <a:r>
              <a:rPr lang="en-US" dirty="0" smtClean="0"/>
              <a:t>Jeffery D. Roton</a:t>
            </a:r>
          </a:p>
          <a:p>
            <a:r>
              <a:rPr lang="en-US" dirty="0" smtClean="0"/>
              <a:t>November 14, 2013</a:t>
            </a:r>
            <a:endParaRPr lang="en-US" dirty="0"/>
          </a:p>
        </p:txBody>
      </p:sp>
    </p:spTree>
    <p:extLst>
      <p:ext uri="{BB962C8B-B14F-4D97-AF65-F5344CB8AC3E}">
        <p14:creationId xmlns:p14="http://schemas.microsoft.com/office/powerpoint/2010/main" val="19108509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r>
            <a:br>
              <a:rPr lang="en-US" dirty="0" smtClean="0"/>
            </a:br>
            <a:r>
              <a:rPr lang="en-US" dirty="0" smtClean="0"/>
              <a:t>O Type – Recall Pool</a:t>
            </a:r>
            <a:br>
              <a:rPr lang="en-US" dirty="0" smtClean="0"/>
            </a:br>
            <a:r>
              <a:rPr lang="en-US" sz="2800" dirty="0" smtClean="0">
                <a:solidFill>
                  <a:schemeClr val="accent2">
                    <a:lumMod val="60000"/>
                    <a:lumOff val="40000"/>
                  </a:schemeClr>
                </a:solidFill>
              </a:rPr>
              <a:t>Umler Transportation Code = O</a:t>
            </a:r>
            <a:r>
              <a:rPr lang="en-US" dirty="0" smtClean="0"/>
              <a:t/>
            </a:r>
            <a:br>
              <a:rPr lang="en-US" dirty="0" smtClean="0"/>
            </a:br>
            <a:endParaRPr lang="en-US" dirty="0"/>
          </a:p>
        </p:txBody>
      </p:sp>
      <p:sp>
        <p:nvSpPr>
          <p:cNvPr id="3" name="Content Placeholder 2"/>
          <p:cNvSpPr>
            <a:spLocks noGrp="1"/>
          </p:cNvSpPr>
          <p:nvPr>
            <p:ph sz="half" idx="1"/>
          </p:nvPr>
        </p:nvSpPr>
        <p:spPr>
          <a:xfrm>
            <a:off x="76200" y="1447800"/>
            <a:ext cx="9067800" cy="4800600"/>
          </a:xfrm>
        </p:spPr>
        <p:txBody>
          <a:bodyPr/>
          <a:lstStyle/>
          <a:p>
            <a:pPr>
              <a:buFont typeface="Arial" pitchFamily="34" charset="0"/>
              <a:buChar char="•"/>
            </a:pPr>
            <a:r>
              <a:rPr lang="en-US" dirty="0" smtClean="0"/>
              <a:t>Circular TD-5</a:t>
            </a:r>
          </a:p>
          <a:p>
            <a:pPr lvl="1">
              <a:buFont typeface="Wingdings" pitchFamily="2" charset="2"/>
              <a:buChar char="Ø"/>
            </a:pPr>
            <a:endParaRPr lang="en-US" dirty="0" smtClean="0"/>
          </a:p>
          <a:p>
            <a:pPr lvl="1">
              <a:buFont typeface="Wingdings" pitchFamily="2" charset="2"/>
              <a:buChar char="Ø"/>
            </a:pPr>
            <a:endParaRPr lang="en-US" dirty="0" smtClean="0"/>
          </a:p>
          <a:p>
            <a:pPr lvl="1">
              <a:buNone/>
            </a:pPr>
            <a:endParaRPr lang="en-US" dirty="0" smtClean="0"/>
          </a:p>
          <a:p>
            <a:pPr>
              <a:buFont typeface="Arial" pitchFamily="34" charset="0"/>
              <a:buChar char="•"/>
            </a:pPr>
            <a:endParaRPr lang="en-US" dirty="0" smtClean="0"/>
          </a:p>
          <a:p>
            <a:pPr>
              <a:buFont typeface="Arial" pitchFamily="34" charset="0"/>
              <a:buChar char="•"/>
            </a:pPr>
            <a:endParaRPr lang="en-US" sz="1600" dirty="0" smtClean="0"/>
          </a:p>
          <a:p>
            <a:pPr>
              <a:buFont typeface="Arial" pitchFamily="34" charset="0"/>
              <a:buChar char="•"/>
            </a:pPr>
            <a:r>
              <a:rPr lang="en-US" dirty="0" smtClean="0"/>
              <a:t>Car Service Directive 175</a:t>
            </a:r>
          </a:p>
          <a:p>
            <a:pPr lvl="1">
              <a:buClr>
                <a:schemeClr val="tx2">
                  <a:lumMod val="60000"/>
                  <a:lumOff val="40000"/>
                </a:schemeClr>
              </a:buClr>
              <a:buFont typeface="Wingdings" pitchFamily="2" charset="2"/>
              <a:buChar char="Ø"/>
            </a:pPr>
            <a:r>
              <a:rPr lang="en-US" sz="2500" dirty="0" smtClean="0">
                <a:solidFill>
                  <a:schemeClr val="accent2">
                    <a:lumMod val="75000"/>
                  </a:schemeClr>
                </a:solidFill>
              </a:rPr>
              <a:t>All Railcars with O or TO transportation codes indicate owner has reported cars in Umler to expedite movement home for lease termination, repair programs or assignment.</a:t>
            </a:r>
          </a:p>
          <a:p>
            <a:pPr>
              <a:buNone/>
            </a:pPr>
            <a:endParaRPr lang="en-US" sz="1000" dirty="0" smtClean="0">
              <a:solidFill>
                <a:schemeClr val="tx2">
                  <a:lumMod val="60000"/>
                  <a:lumOff val="40000"/>
                </a:schemeClr>
              </a:solidFill>
            </a:endParaRPr>
          </a:p>
          <a:p>
            <a:pPr>
              <a:buNone/>
            </a:pPr>
            <a:endParaRPr lang="en-US" sz="2000" dirty="0"/>
          </a:p>
        </p:txBody>
      </p:sp>
      <p:graphicFrame>
        <p:nvGraphicFramePr>
          <p:cNvPr id="4" name="Table 3"/>
          <p:cNvGraphicFramePr>
            <a:graphicFrameLocks noGrp="1"/>
          </p:cNvGraphicFramePr>
          <p:nvPr/>
        </p:nvGraphicFramePr>
        <p:xfrm>
          <a:off x="152400" y="1981200"/>
          <a:ext cx="8915400" cy="1737360"/>
        </p:xfrm>
        <a:graphic>
          <a:graphicData uri="http://schemas.openxmlformats.org/drawingml/2006/table">
            <a:tbl>
              <a:tblPr firstRow="1" bandRow="1">
                <a:tableStyleId>{5C22544A-7EE6-4342-B048-85BDC9FD1C3A}</a:tableStyleId>
              </a:tblPr>
              <a:tblGrid>
                <a:gridCol w="1524000"/>
                <a:gridCol w="2217283"/>
                <a:gridCol w="2099841"/>
                <a:gridCol w="1959851"/>
                <a:gridCol w="1114425"/>
              </a:tblGrid>
              <a:tr h="121920">
                <a:tc>
                  <a:txBody>
                    <a:bodyPr/>
                    <a:lstStyle/>
                    <a:p>
                      <a:pPr algn="ctr"/>
                      <a:r>
                        <a:rPr lang="en-US" sz="1600" dirty="0" smtClean="0"/>
                        <a:t>Transportation Condition/Code</a:t>
                      </a:r>
                      <a:endParaRPr lang="en-US" sz="1600" dirty="0"/>
                    </a:p>
                  </a:txBody>
                  <a:tcPr/>
                </a:tc>
                <a:tc>
                  <a:txBody>
                    <a:bodyPr/>
                    <a:lstStyle/>
                    <a:p>
                      <a:pPr algn="ctr"/>
                      <a:r>
                        <a:rPr lang="en-US" sz="1600" dirty="0" smtClean="0"/>
                        <a:t>Rel</a:t>
                      </a:r>
                      <a:r>
                        <a:rPr lang="en-US" sz="1600" baseline="0" dirty="0" smtClean="0"/>
                        <a:t>oad  Without Owner Permission ?</a:t>
                      </a:r>
                      <a:endParaRPr lang="en-US" sz="1600" dirty="0"/>
                    </a:p>
                  </a:txBody>
                  <a:tcPr/>
                </a:tc>
                <a:tc>
                  <a:txBody>
                    <a:bodyPr/>
                    <a:lstStyle/>
                    <a:p>
                      <a:pPr algn="ctr"/>
                      <a:r>
                        <a:rPr lang="en-US" sz="1600" dirty="0" smtClean="0"/>
                        <a:t>Empty Car On Indirect Connection</a:t>
                      </a:r>
                      <a:endParaRPr lang="en-US" sz="1600" dirty="0"/>
                    </a:p>
                  </a:txBody>
                  <a:tcPr/>
                </a:tc>
                <a:tc>
                  <a:txBody>
                    <a:bodyPr/>
                    <a:lstStyle/>
                    <a:p>
                      <a:pPr algn="ctr"/>
                      <a:r>
                        <a:rPr lang="en-US" sz="1600" dirty="0" smtClean="0"/>
                        <a:t>Empty Car on Direct Connection</a:t>
                      </a:r>
                      <a:endParaRPr lang="en-US" sz="1600" dirty="0"/>
                    </a:p>
                  </a:txBody>
                  <a:tcPr/>
                </a:tc>
                <a:tc>
                  <a:txBody>
                    <a:bodyPr/>
                    <a:lstStyle/>
                    <a:p>
                      <a:pPr algn="ctr"/>
                      <a:r>
                        <a:rPr lang="en-US" sz="1600" dirty="0" smtClean="0"/>
                        <a:t>Order</a:t>
                      </a:r>
                      <a:endParaRPr lang="en-US" sz="1600" dirty="0"/>
                    </a:p>
                  </a:txBody>
                  <a:tcPr/>
                </a:tc>
              </a:tr>
              <a:tr h="370840">
                <a:tc>
                  <a:txBody>
                    <a:bodyPr/>
                    <a:lstStyle/>
                    <a:p>
                      <a:pPr algn="ctr"/>
                      <a:r>
                        <a:rPr lang="en-US" sz="1600" dirty="0" smtClean="0"/>
                        <a:t>O</a:t>
                      </a:r>
                      <a:endParaRPr lang="en-US" sz="1600" dirty="0"/>
                    </a:p>
                  </a:txBody>
                  <a:tcPr/>
                </a:tc>
                <a:tc>
                  <a:txBody>
                    <a:bodyPr/>
                    <a:lstStyle/>
                    <a:p>
                      <a:pPr algn="ctr"/>
                      <a:r>
                        <a:rPr lang="en-US" sz="1600" dirty="0" smtClean="0"/>
                        <a:t>No</a:t>
                      </a:r>
                      <a:endParaRPr lang="en-US" sz="1600" dirty="0"/>
                    </a:p>
                  </a:txBody>
                  <a:tcPr/>
                </a:tc>
                <a:tc>
                  <a:txBody>
                    <a:bodyPr/>
                    <a:lstStyle/>
                    <a:p>
                      <a:pPr algn="ctr"/>
                      <a:r>
                        <a:rPr lang="en-US" sz="1600" dirty="0" smtClean="0"/>
                        <a:t>Reverse Route</a:t>
                      </a:r>
                      <a:endParaRPr lang="en-US" sz="1600" dirty="0"/>
                    </a:p>
                  </a:txBody>
                  <a:tcPr/>
                </a:tc>
                <a:tc>
                  <a:txBody>
                    <a:bodyPr/>
                    <a:lstStyle/>
                    <a:p>
                      <a:pPr algn="ctr"/>
                      <a:r>
                        <a:rPr lang="en-US" sz="1600" dirty="0" smtClean="0"/>
                        <a:t>To Owner or Reverse Route</a:t>
                      </a:r>
                      <a:endParaRPr lang="en-US" sz="1600" dirty="0"/>
                    </a:p>
                  </a:txBody>
                  <a:tcPr/>
                </a:tc>
                <a:tc>
                  <a:txBody>
                    <a:bodyPr/>
                    <a:lstStyle/>
                    <a:p>
                      <a:pPr algn="ctr"/>
                      <a:r>
                        <a:rPr lang="en-US" sz="1600" dirty="0" smtClean="0"/>
                        <a:t>CSD 175</a:t>
                      </a:r>
                      <a:endParaRPr lang="en-US" sz="1600" dirty="0"/>
                    </a:p>
                  </a:txBody>
                  <a:tcPr/>
                </a:tc>
              </a:tr>
              <a:tr h="370840">
                <a:tc>
                  <a:txBody>
                    <a:bodyPr/>
                    <a:lstStyle/>
                    <a:p>
                      <a:pPr algn="ctr"/>
                      <a:r>
                        <a:rPr lang="en-US" sz="1600" dirty="0" smtClean="0"/>
                        <a:t>TO</a:t>
                      </a:r>
                      <a:endParaRPr lang="en-US" sz="1600" dirty="0"/>
                    </a:p>
                  </a:txBody>
                  <a:tcPr/>
                </a:tc>
                <a:tc>
                  <a:txBody>
                    <a:bodyPr/>
                    <a:lstStyle/>
                    <a:p>
                      <a:pPr algn="ctr"/>
                      <a:r>
                        <a:rPr lang="en-US" sz="1600" dirty="0" smtClean="0"/>
                        <a:t>No</a:t>
                      </a:r>
                      <a:endParaRPr lang="en-US" sz="1600" dirty="0"/>
                    </a:p>
                  </a:txBody>
                  <a:tcPr/>
                </a:tc>
                <a:tc>
                  <a:txBody>
                    <a:bodyPr/>
                    <a:lstStyle/>
                    <a:p>
                      <a:pPr algn="ctr"/>
                      <a:r>
                        <a:rPr lang="en-US" sz="1600" dirty="0" smtClean="0"/>
                        <a:t>SCO90</a:t>
                      </a:r>
                      <a:r>
                        <a:rPr lang="en-US" sz="1600" baseline="0" dirty="0" smtClean="0"/>
                        <a:t> Outlet or Reverse Route</a:t>
                      </a:r>
                      <a:endParaRPr lang="en-US" sz="1600" dirty="0"/>
                    </a:p>
                  </a:txBody>
                  <a:tcPr/>
                </a:tc>
                <a:tc>
                  <a:txBody>
                    <a:bodyPr/>
                    <a:lstStyle/>
                    <a:p>
                      <a:pPr algn="ctr"/>
                      <a:r>
                        <a:rPr lang="en-US" sz="1600" dirty="0" smtClean="0"/>
                        <a:t>To</a:t>
                      </a:r>
                      <a:r>
                        <a:rPr lang="en-US" sz="1600" baseline="0" dirty="0" smtClean="0"/>
                        <a:t> Owner, Lessee or Reverse Route</a:t>
                      </a:r>
                      <a:endParaRPr lang="en-US" sz="1600" dirty="0"/>
                    </a:p>
                  </a:txBody>
                  <a:tcPr/>
                </a:tc>
                <a:tc>
                  <a:txBody>
                    <a:bodyPr/>
                    <a:lstStyle/>
                    <a:p>
                      <a:pPr algn="ctr"/>
                      <a:r>
                        <a:rPr lang="en-US" sz="1600" dirty="0" smtClean="0"/>
                        <a:t>CSD 175/SCO90</a:t>
                      </a:r>
                      <a:endParaRPr lang="en-US" sz="1600" dirty="0"/>
                    </a:p>
                  </a:txBody>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r>
            <a:br>
              <a:rPr lang="en-US" dirty="0" smtClean="0"/>
            </a:br>
            <a:r>
              <a:rPr lang="en-US" dirty="0" smtClean="0"/>
              <a:t>P Type – Commodity Pool</a:t>
            </a:r>
            <a:br>
              <a:rPr lang="en-US" dirty="0" smtClean="0"/>
            </a:br>
            <a:r>
              <a:rPr lang="en-US" sz="2800" dirty="0" smtClean="0">
                <a:solidFill>
                  <a:schemeClr val="accent2">
                    <a:lumMod val="60000"/>
                    <a:lumOff val="40000"/>
                  </a:schemeClr>
                </a:solidFill>
              </a:rPr>
              <a:t>Umler Transportation Code = P</a:t>
            </a:r>
            <a:r>
              <a:rPr lang="en-US" dirty="0" smtClean="0"/>
              <a:t/>
            </a:r>
            <a:br>
              <a:rPr lang="en-US" dirty="0" smtClean="0"/>
            </a:br>
            <a:endParaRPr lang="en-US" dirty="0"/>
          </a:p>
        </p:txBody>
      </p:sp>
      <p:sp>
        <p:nvSpPr>
          <p:cNvPr id="3" name="Content Placeholder 2"/>
          <p:cNvSpPr>
            <a:spLocks noGrp="1"/>
          </p:cNvSpPr>
          <p:nvPr>
            <p:ph sz="half" idx="1"/>
          </p:nvPr>
        </p:nvSpPr>
        <p:spPr/>
        <p:txBody>
          <a:bodyPr/>
          <a:lstStyle/>
          <a:p>
            <a:pPr>
              <a:buFont typeface="Arial" pitchFamily="34" charset="0"/>
              <a:buChar char="•"/>
            </a:pPr>
            <a:r>
              <a:rPr lang="en-US" dirty="0" smtClean="0"/>
              <a:t>Circular TD-5</a:t>
            </a:r>
          </a:p>
          <a:p>
            <a:pPr lvl="1">
              <a:buFont typeface="Wingdings" pitchFamily="2" charset="2"/>
              <a:buChar char="Ø"/>
            </a:pPr>
            <a:endParaRPr lang="en-US" dirty="0" smtClean="0"/>
          </a:p>
          <a:p>
            <a:pPr lvl="1">
              <a:buFont typeface="Wingdings" pitchFamily="2" charset="2"/>
              <a:buChar char="Ø"/>
            </a:pPr>
            <a:endParaRPr lang="en-US" dirty="0" smtClean="0"/>
          </a:p>
          <a:p>
            <a:pPr lvl="1">
              <a:buNone/>
            </a:pPr>
            <a:endParaRPr lang="en-US" dirty="0" smtClean="0"/>
          </a:p>
          <a:p>
            <a:pPr>
              <a:buNone/>
            </a:pPr>
            <a:endParaRPr lang="en-US" sz="1000" dirty="0" smtClean="0">
              <a:solidFill>
                <a:schemeClr val="tx2">
                  <a:lumMod val="60000"/>
                  <a:lumOff val="40000"/>
                </a:schemeClr>
              </a:solidFill>
            </a:endParaRPr>
          </a:p>
          <a:p>
            <a:r>
              <a:rPr lang="en-US" dirty="0" smtClean="0"/>
              <a:t>UMLER Data Specification Manual</a:t>
            </a:r>
          </a:p>
          <a:p>
            <a:pPr lvl="1">
              <a:buFont typeface="Wingdings" pitchFamily="2" charset="2"/>
              <a:buChar char="Ø"/>
            </a:pPr>
            <a:r>
              <a:rPr lang="en-US" sz="2500" dirty="0" smtClean="0">
                <a:solidFill>
                  <a:schemeClr val="accent2">
                    <a:lumMod val="75000"/>
                  </a:schemeClr>
                </a:solidFill>
              </a:rPr>
              <a:t>Railroad and Privately-marked Covered Hopper cars leased to a railroad (Umler Lessee) are automatically assigned Transportation code ‘W’ until car is assigned to a pool.  CSD 435 governs assigned and unassigned Covered Hopper cars.</a:t>
            </a:r>
          </a:p>
          <a:p>
            <a:pPr>
              <a:buNone/>
            </a:pPr>
            <a:endParaRPr lang="en-US" sz="2000" dirty="0"/>
          </a:p>
        </p:txBody>
      </p:sp>
      <p:graphicFrame>
        <p:nvGraphicFramePr>
          <p:cNvPr id="4" name="Table 3"/>
          <p:cNvGraphicFramePr>
            <a:graphicFrameLocks noGrp="1"/>
          </p:cNvGraphicFramePr>
          <p:nvPr/>
        </p:nvGraphicFramePr>
        <p:xfrm>
          <a:off x="304800" y="1981200"/>
          <a:ext cx="8534400" cy="1010920"/>
        </p:xfrm>
        <a:graphic>
          <a:graphicData uri="http://schemas.openxmlformats.org/drawingml/2006/table">
            <a:tbl>
              <a:tblPr firstRow="1" bandRow="1">
                <a:tableStyleId>{5C22544A-7EE6-4342-B048-85BDC9FD1C3A}</a:tableStyleId>
              </a:tblPr>
              <a:tblGrid>
                <a:gridCol w="2514600"/>
                <a:gridCol w="2209800"/>
                <a:gridCol w="2057400"/>
                <a:gridCol w="1752600"/>
              </a:tblGrid>
              <a:tr h="370840">
                <a:tc>
                  <a:txBody>
                    <a:bodyPr/>
                    <a:lstStyle/>
                    <a:p>
                      <a:pPr algn="ctr"/>
                      <a:r>
                        <a:rPr lang="en-US" dirty="0" smtClean="0"/>
                        <a:t>Rel</a:t>
                      </a:r>
                      <a:r>
                        <a:rPr lang="en-US" baseline="0" dirty="0" smtClean="0"/>
                        <a:t>oad  Without Owner Permission ?</a:t>
                      </a:r>
                      <a:endParaRPr lang="en-US" dirty="0"/>
                    </a:p>
                  </a:txBody>
                  <a:tcPr/>
                </a:tc>
                <a:tc>
                  <a:txBody>
                    <a:bodyPr/>
                    <a:lstStyle/>
                    <a:p>
                      <a:pPr algn="ctr"/>
                      <a:r>
                        <a:rPr lang="en-US" dirty="0" smtClean="0"/>
                        <a:t>Empty Car On Indirect Connection</a:t>
                      </a:r>
                      <a:endParaRPr lang="en-US" dirty="0"/>
                    </a:p>
                  </a:txBody>
                  <a:tcPr/>
                </a:tc>
                <a:tc>
                  <a:txBody>
                    <a:bodyPr/>
                    <a:lstStyle/>
                    <a:p>
                      <a:pPr algn="ctr"/>
                      <a:r>
                        <a:rPr lang="en-US" dirty="0" smtClean="0"/>
                        <a:t>Empty Car on Direct Connection</a:t>
                      </a:r>
                      <a:endParaRPr lang="en-US" dirty="0"/>
                    </a:p>
                  </a:txBody>
                  <a:tcPr/>
                </a:tc>
                <a:tc>
                  <a:txBody>
                    <a:bodyPr/>
                    <a:lstStyle/>
                    <a:p>
                      <a:pPr algn="ctr"/>
                      <a:r>
                        <a:rPr lang="en-US" dirty="0" smtClean="0"/>
                        <a:t>Order</a:t>
                      </a:r>
                      <a:endParaRPr lang="en-US" dirty="0"/>
                    </a:p>
                  </a:txBody>
                  <a:tcPr/>
                </a:tc>
              </a:tr>
              <a:tr h="370840">
                <a:tc>
                  <a:txBody>
                    <a:bodyPr/>
                    <a:lstStyle/>
                    <a:p>
                      <a:pPr algn="ctr"/>
                      <a:r>
                        <a:rPr lang="en-US" dirty="0" smtClean="0"/>
                        <a:t>No</a:t>
                      </a:r>
                      <a:endParaRPr lang="en-US" dirty="0"/>
                    </a:p>
                  </a:txBody>
                  <a:tcPr/>
                </a:tc>
                <a:tc>
                  <a:txBody>
                    <a:bodyPr/>
                    <a:lstStyle/>
                    <a:p>
                      <a:pPr algn="ctr"/>
                      <a:r>
                        <a:rPr lang="en-US" dirty="0" smtClean="0"/>
                        <a:t>Reverse Route</a:t>
                      </a:r>
                      <a:endParaRPr lang="en-US" dirty="0"/>
                    </a:p>
                  </a:txBody>
                  <a:tcPr/>
                </a:tc>
                <a:tc>
                  <a:txBody>
                    <a:bodyPr/>
                    <a:lstStyle/>
                    <a:p>
                      <a:pPr algn="ctr"/>
                      <a:r>
                        <a:rPr lang="en-US" dirty="0" smtClean="0"/>
                        <a:t>Reverse Route</a:t>
                      </a:r>
                      <a:endParaRPr lang="en-US" dirty="0"/>
                    </a:p>
                  </a:txBody>
                  <a:tcPr/>
                </a:tc>
                <a:tc>
                  <a:txBody>
                    <a:bodyPr/>
                    <a:lstStyle/>
                    <a:p>
                      <a:pPr algn="ctr"/>
                      <a:r>
                        <a:rPr lang="en-US" dirty="0" smtClean="0"/>
                        <a:t>CSD 145, 435</a:t>
                      </a:r>
                      <a:endParaRPr lang="en-US" dirty="0"/>
                    </a:p>
                  </a:txBody>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r>
            <a:br>
              <a:rPr lang="en-US" dirty="0" smtClean="0"/>
            </a:br>
            <a:r>
              <a:rPr lang="en-US" dirty="0" smtClean="0"/>
              <a:t>T Type – Agents Pool</a:t>
            </a:r>
            <a:br>
              <a:rPr lang="en-US" dirty="0" smtClean="0"/>
            </a:br>
            <a:r>
              <a:rPr lang="en-US" sz="2800" dirty="0" smtClean="0">
                <a:solidFill>
                  <a:schemeClr val="accent2">
                    <a:lumMod val="60000"/>
                    <a:lumOff val="40000"/>
                  </a:schemeClr>
                </a:solidFill>
              </a:rPr>
              <a:t>Umler Transportation Code = R</a:t>
            </a:r>
            <a:r>
              <a:rPr lang="en-US" dirty="0" smtClean="0"/>
              <a:t/>
            </a:r>
            <a:br>
              <a:rPr lang="en-US" dirty="0" smtClean="0"/>
            </a:br>
            <a:endParaRPr lang="en-US" dirty="0"/>
          </a:p>
        </p:txBody>
      </p:sp>
      <p:sp>
        <p:nvSpPr>
          <p:cNvPr id="3" name="Content Placeholder 2"/>
          <p:cNvSpPr>
            <a:spLocks noGrp="1"/>
          </p:cNvSpPr>
          <p:nvPr>
            <p:ph sz="half" idx="1"/>
          </p:nvPr>
        </p:nvSpPr>
        <p:spPr/>
        <p:txBody>
          <a:bodyPr/>
          <a:lstStyle/>
          <a:p>
            <a:pPr>
              <a:buFont typeface="Arial" pitchFamily="34" charset="0"/>
              <a:buChar char="•"/>
            </a:pPr>
            <a:r>
              <a:rPr lang="en-US" dirty="0" smtClean="0"/>
              <a:t>Circular TD-5</a:t>
            </a:r>
          </a:p>
          <a:p>
            <a:pPr lvl="1">
              <a:buFont typeface="Wingdings" pitchFamily="2" charset="2"/>
              <a:buChar char="Ø"/>
            </a:pPr>
            <a:endParaRPr lang="en-US" dirty="0" smtClean="0"/>
          </a:p>
          <a:p>
            <a:pPr lvl="1">
              <a:buFont typeface="Wingdings" pitchFamily="2" charset="2"/>
              <a:buChar char="Ø"/>
            </a:pPr>
            <a:endParaRPr lang="en-US" dirty="0" smtClean="0"/>
          </a:p>
          <a:p>
            <a:pPr lvl="1">
              <a:buNone/>
            </a:pPr>
            <a:endParaRPr lang="en-US" dirty="0" smtClean="0"/>
          </a:p>
          <a:p>
            <a:pPr>
              <a:buNone/>
            </a:pPr>
            <a:endParaRPr lang="en-US" sz="1000" dirty="0" smtClean="0">
              <a:solidFill>
                <a:schemeClr val="tx2">
                  <a:lumMod val="60000"/>
                  <a:lumOff val="40000"/>
                </a:schemeClr>
              </a:solidFill>
            </a:endParaRPr>
          </a:p>
          <a:p>
            <a:r>
              <a:rPr lang="en-US" dirty="0" smtClean="0"/>
              <a:t>UMLER Data Specification Manual</a:t>
            </a:r>
          </a:p>
          <a:p>
            <a:pPr lvl="1">
              <a:buClr>
                <a:schemeClr val="tx2">
                  <a:lumMod val="60000"/>
                  <a:lumOff val="40000"/>
                </a:schemeClr>
              </a:buClr>
              <a:buFont typeface="Wingdings" pitchFamily="2" charset="2"/>
              <a:buChar char="Ø"/>
            </a:pPr>
            <a:r>
              <a:rPr lang="en-US" sz="2600" dirty="0" smtClean="0">
                <a:solidFill>
                  <a:schemeClr val="accent2">
                    <a:lumMod val="75000"/>
                  </a:schemeClr>
                </a:solidFill>
              </a:rPr>
              <a:t>Cars can not be reloaded without owner’s permission</a:t>
            </a:r>
          </a:p>
          <a:p>
            <a:pPr lvl="1">
              <a:buClr>
                <a:schemeClr val="tx2">
                  <a:lumMod val="60000"/>
                  <a:lumOff val="40000"/>
                </a:schemeClr>
              </a:buClr>
              <a:buFont typeface="Wingdings" pitchFamily="2" charset="2"/>
              <a:buChar char="Ø"/>
            </a:pPr>
            <a:r>
              <a:rPr lang="en-US" sz="2600" dirty="0" smtClean="0">
                <a:solidFill>
                  <a:schemeClr val="accent2">
                    <a:lumMod val="75000"/>
                  </a:schemeClr>
                </a:solidFill>
              </a:rPr>
              <a:t>Covered hoppers with mechanical designation of LO and Intermodal flats with mechanical designation of FC are assignable in T type pools (Not J type pools)</a:t>
            </a:r>
          </a:p>
          <a:p>
            <a:endParaRPr lang="en-US" sz="2000" dirty="0"/>
          </a:p>
        </p:txBody>
      </p:sp>
      <p:graphicFrame>
        <p:nvGraphicFramePr>
          <p:cNvPr id="4" name="Table 3"/>
          <p:cNvGraphicFramePr>
            <a:graphicFrameLocks noGrp="1"/>
          </p:cNvGraphicFramePr>
          <p:nvPr/>
        </p:nvGraphicFramePr>
        <p:xfrm>
          <a:off x="304800" y="1981200"/>
          <a:ext cx="8534400" cy="1010920"/>
        </p:xfrm>
        <a:graphic>
          <a:graphicData uri="http://schemas.openxmlformats.org/drawingml/2006/table">
            <a:tbl>
              <a:tblPr firstRow="1" bandRow="1">
                <a:tableStyleId>{5C22544A-7EE6-4342-B048-85BDC9FD1C3A}</a:tableStyleId>
              </a:tblPr>
              <a:tblGrid>
                <a:gridCol w="2514600"/>
                <a:gridCol w="2209800"/>
                <a:gridCol w="2057400"/>
                <a:gridCol w="1752600"/>
              </a:tblGrid>
              <a:tr h="370840">
                <a:tc>
                  <a:txBody>
                    <a:bodyPr/>
                    <a:lstStyle/>
                    <a:p>
                      <a:pPr algn="ctr"/>
                      <a:r>
                        <a:rPr lang="en-US" dirty="0" smtClean="0"/>
                        <a:t>Rel</a:t>
                      </a:r>
                      <a:r>
                        <a:rPr lang="en-US" baseline="0" dirty="0" smtClean="0"/>
                        <a:t>oad  Without Owner Permission ?</a:t>
                      </a:r>
                      <a:endParaRPr lang="en-US" dirty="0"/>
                    </a:p>
                  </a:txBody>
                  <a:tcPr/>
                </a:tc>
                <a:tc>
                  <a:txBody>
                    <a:bodyPr/>
                    <a:lstStyle/>
                    <a:p>
                      <a:pPr algn="ctr"/>
                      <a:r>
                        <a:rPr lang="en-US" dirty="0" smtClean="0"/>
                        <a:t>Empty Car On Indirect Connection</a:t>
                      </a:r>
                      <a:endParaRPr lang="en-US" dirty="0"/>
                    </a:p>
                  </a:txBody>
                  <a:tcPr/>
                </a:tc>
                <a:tc>
                  <a:txBody>
                    <a:bodyPr/>
                    <a:lstStyle/>
                    <a:p>
                      <a:pPr algn="ctr"/>
                      <a:r>
                        <a:rPr lang="en-US" dirty="0" smtClean="0"/>
                        <a:t>Empty Car on Direct Connection</a:t>
                      </a:r>
                      <a:endParaRPr lang="en-US" dirty="0"/>
                    </a:p>
                  </a:txBody>
                  <a:tcPr/>
                </a:tc>
                <a:tc>
                  <a:txBody>
                    <a:bodyPr/>
                    <a:lstStyle/>
                    <a:p>
                      <a:pPr algn="ctr"/>
                      <a:r>
                        <a:rPr lang="en-US" dirty="0" smtClean="0"/>
                        <a:t>Order</a:t>
                      </a:r>
                      <a:endParaRPr lang="en-US" dirty="0"/>
                    </a:p>
                  </a:txBody>
                  <a:tcPr/>
                </a:tc>
              </a:tr>
              <a:tr h="370840">
                <a:tc>
                  <a:txBody>
                    <a:bodyPr/>
                    <a:lstStyle/>
                    <a:p>
                      <a:pPr algn="ctr"/>
                      <a:r>
                        <a:rPr lang="en-US" dirty="0" smtClean="0"/>
                        <a:t>No</a:t>
                      </a:r>
                      <a:endParaRPr lang="en-US" dirty="0"/>
                    </a:p>
                  </a:txBody>
                  <a:tcPr/>
                </a:tc>
                <a:tc>
                  <a:txBody>
                    <a:bodyPr/>
                    <a:lstStyle/>
                    <a:p>
                      <a:pPr algn="ctr"/>
                      <a:r>
                        <a:rPr lang="en-US" dirty="0" smtClean="0"/>
                        <a:t>Reverse Route</a:t>
                      </a:r>
                      <a:endParaRPr lang="en-US" dirty="0"/>
                    </a:p>
                  </a:txBody>
                  <a:tcPr/>
                </a:tc>
                <a:tc>
                  <a:txBody>
                    <a:bodyPr/>
                    <a:lstStyle/>
                    <a:p>
                      <a:pPr algn="ctr"/>
                      <a:r>
                        <a:rPr lang="en-US" dirty="0" smtClean="0"/>
                        <a:t>Reverse Route</a:t>
                      </a:r>
                      <a:endParaRPr lang="en-US" dirty="0"/>
                    </a:p>
                  </a:txBody>
                  <a:tcPr/>
                </a:tc>
                <a:tc>
                  <a:txBody>
                    <a:bodyPr/>
                    <a:lstStyle/>
                    <a:p>
                      <a:pPr algn="ctr"/>
                      <a:r>
                        <a:rPr lang="en-US" dirty="0" smtClean="0"/>
                        <a:t>CSD 145, 435</a:t>
                      </a:r>
                      <a:endParaRPr lang="en-US" dirty="0"/>
                    </a:p>
                  </a:txBody>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r>
            <a:br>
              <a:rPr lang="en-US" dirty="0" smtClean="0"/>
            </a:br>
            <a:r>
              <a:rPr lang="en-US" dirty="0" smtClean="0"/>
              <a:t>Relationship to EMC’s </a:t>
            </a:r>
            <a:br>
              <a:rPr lang="en-US" dirty="0" smtClean="0"/>
            </a:br>
            <a:endParaRPr lang="en-US" dirty="0"/>
          </a:p>
        </p:txBody>
      </p:sp>
      <p:sp>
        <p:nvSpPr>
          <p:cNvPr id="3" name="Content Placeholder 2"/>
          <p:cNvSpPr>
            <a:spLocks noGrp="1"/>
          </p:cNvSpPr>
          <p:nvPr>
            <p:ph sz="half" idx="1"/>
          </p:nvPr>
        </p:nvSpPr>
        <p:spPr>
          <a:xfrm>
            <a:off x="76200" y="1447800"/>
            <a:ext cx="9067800" cy="4648200"/>
          </a:xfrm>
        </p:spPr>
        <p:txBody>
          <a:bodyPr/>
          <a:lstStyle/>
          <a:p>
            <a:r>
              <a:rPr lang="en-US" dirty="0" smtClean="0"/>
              <a:t>For cars to be assignable into industry pools, the existing Equipment Management Codes (Transportation codes) must not indicate that the equipment is restricted in interchange (X, Y) or scrap (S) or a cancelled mark (M).</a:t>
            </a:r>
          </a:p>
          <a:p>
            <a:endParaRPr lang="en-US" sz="1400" dirty="0" smtClean="0"/>
          </a:p>
          <a:p>
            <a:r>
              <a:rPr lang="en-US" sz="3200" dirty="0" smtClean="0"/>
              <a:t>Exceptions:</a:t>
            </a:r>
          </a:p>
          <a:p>
            <a:pPr lvl="1">
              <a:buFont typeface="Wingdings" pitchFamily="2" charset="2"/>
              <a:buChar char="Ø"/>
            </a:pPr>
            <a:r>
              <a:rPr lang="en-US" sz="2600" dirty="0" smtClean="0">
                <a:solidFill>
                  <a:schemeClr val="accent2">
                    <a:lumMod val="75000"/>
                  </a:schemeClr>
                </a:solidFill>
              </a:rPr>
              <a:t>XA and XB can be assigned in C, J, P, T, G type pools </a:t>
            </a:r>
          </a:p>
          <a:p>
            <a:pPr lvl="1">
              <a:buFont typeface="Wingdings" pitchFamily="2" charset="2"/>
              <a:buChar char="Ø"/>
            </a:pPr>
            <a:r>
              <a:rPr lang="en-US" sz="2600" dirty="0" smtClean="0">
                <a:solidFill>
                  <a:schemeClr val="accent2">
                    <a:lumMod val="75000"/>
                  </a:schemeClr>
                </a:solidFill>
              </a:rPr>
              <a:t>XA can not be assigned in N pools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r>
            <a:br>
              <a:rPr lang="en-US" dirty="0" smtClean="0"/>
            </a:br>
            <a:r>
              <a:rPr lang="en-US" dirty="0" smtClean="0"/>
              <a:t>E Transportation Codes</a:t>
            </a:r>
            <a:br>
              <a:rPr lang="en-US" dirty="0" smtClean="0"/>
            </a:br>
            <a:endParaRPr lang="en-US" dirty="0"/>
          </a:p>
        </p:txBody>
      </p:sp>
      <p:sp>
        <p:nvSpPr>
          <p:cNvPr id="3" name="Content Placeholder 2"/>
          <p:cNvSpPr>
            <a:spLocks noGrp="1"/>
          </p:cNvSpPr>
          <p:nvPr>
            <p:ph sz="half" idx="1"/>
          </p:nvPr>
        </p:nvSpPr>
        <p:spPr/>
        <p:txBody>
          <a:bodyPr/>
          <a:lstStyle/>
          <a:p>
            <a:pPr>
              <a:buFont typeface="Arial" pitchFamily="34" charset="0"/>
              <a:buChar char="•"/>
            </a:pPr>
            <a:r>
              <a:rPr lang="en-US" dirty="0" smtClean="0"/>
              <a:t>Circular TD-5</a:t>
            </a:r>
          </a:p>
          <a:p>
            <a:pPr lvl="1">
              <a:buFont typeface="Wingdings" pitchFamily="2" charset="2"/>
              <a:buChar char="Ø"/>
            </a:pPr>
            <a:endParaRPr lang="en-US" dirty="0" smtClean="0"/>
          </a:p>
          <a:p>
            <a:pPr lvl="1">
              <a:buFont typeface="Wingdings" pitchFamily="2" charset="2"/>
              <a:buChar char="Ø"/>
            </a:pPr>
            <a:endParaRPr lang="en-US" dirty="0" smtClean="0"/>
          </a:p>
          <a:p>
            <a:pPr lvl="1">
              <a:buNone/>
            </a:pPr>
            <a:endParaRPr lang="en-US" dirty="0" smtClean="0"/>
          </a:p>
          <a:p>
            <a:pPr>
              <a:buFont typeface="Arial" pitchFamily="34" charset="0"/>
              <a:buChar char="•"/>
            </a:pPr>
            <a:endParaRPr lang="en-US" dirty="0" smtClean="0"/>
          </a:p>
          <a:p>
            <a:pPr>
              <a:buFont typeface="Arial" pitchFamily="34" charset="0"/>
              <a:buChar char="•"/>
            </a:pPr>
            <a:endParaRPr lang="en-US" sz="1600" dirty="0" smtClean="0"/>
          </a:p>
          <a:p>
            <a:pPr>
              <a:buFont typeface="Arial" pitchFamily="34" charset="0"/>
              <a:buChar char="•"/>
            </a:pPr>
            <a:r>
              <a:rPr lang="en-US" dirty="0" smtClean="0"/>
              <a:t>Special Car Order 90 – Paragraph 2, Note 2</a:t>
            </a:r>
          </a:p>
          <a:p>
            <a:pPr lvl="1">
              <a:buClr>
                <a:schemeClr val="tx2">
                  <a:lumMod val="60000"/>
                  <a:lumOff val="40000"/>
                </a:schemeClr>
              </a:buClr>
              <a:buFont typeface="Wingdings" pitchFamily="2" charset="2"/>
              <a:buChar char="Ø"/>
            </a:pPr>
            <a:r>
              <a:rPr lang="en-US" sz="2800" dirty="0" smtClean="0">
                <a:solidFill>
                  <a:schemeClr val="accent2">
                    <a:lumMod val="75000"/>
                  </a:schemeClr>
                </a:solidFill>
              </a:rPr>
              <a:t>The Umler Pool Number will govern the empty return of freight cars subject to SCO-90 for cars carrying Transportation Code E.</a:t>
            </a:r>
            <a:endParaRPr lang="en-US" sz="2800" dirty="0" smtClean="0">
              <a:solidFill>
                <a:schemeClr val="tx2">
                  <a:lumMod val="60000"/>
                  <a:lumOff val="40000"/>
                </a:schemeClr>
              </a:solidFill>
            </a:endParaRPr>
          </a:p>
          <a:p>
            <a:pPr>
              <a:buNone/>
            </a:pPr>
            <a:endParaRPr lang="en-US" sz="2000" dirty="0"/>
          </a:p>
        </p:txBody>
      </p:sp>
      <p:graphicFrame>
        <p:nvGraphicFramePr>
          <p:cNvPr id="4" name="Table 3"/>
          <p:cNvGraphicFramePr>
            <a:graphicFrameLocks noGrp="1"/>
          </p:cNvGraphicFramePr>
          <p:nvPr/>
        </p:nvGraphicFramePr>
        <p:xfrm>
          <a:off x="152400" y="1981200"/>
          <a:ext cx="8915400" cy="1737360"/>
        </p:xfrm>
        <a:graphic>
          <a:graphicData uri="http://schemas.openxmlformats.org/drawingml/2006/table">
            <a:tbl>
              <a:tblPr firstRow="1" bandRow="1">
                <a:tableStyleId>{5C22544A-7EE6-4342-B048-85BDC9FD1C3A}</a:tableStyleId>
              </a:tblPr>
              <a:tblGrid>
                <a:gridCol w="1524000"/>
                <a:gridCol w="1905000"/>
                <a:gridCol w="2133600"/>
                <a:gridCol w="1981200"/>
                <a:gridCol w="1371600"/>
              </a:tblGrid>
              <a:tr h="121920">
                <a:tc>
                  <a:txBody>
                    <a:bodyPr/>
                    <a:lstStyle/>
                    <a:p>
                      <a:pPr algn="ctr"/>
                      <a:r>
                        <a:rPr lang="en-US" sz="1600" dirty="0" smtClean="0"/>
                        <a:t>Transportation Condition/Code</a:t>
                      </a:r>
                      <a:endParaRPr lang="en-US" sz="1600" dirty="0"/>
                    </a:p>
                  </a:txBody>
                  <a:tcPr/>
                </a:tc>
                <a:tc>
                  <a:txBody>
                    <a:bodyPr/>
                    <a:lstStyle/>
                    <a:p>
                      <a:pPr algn="ctr"/>
                      <a:r>
                        <a:rPr lang="en-US" sz="1600" dirty="0" smtClean="0"/>
                        <a:t>Rel</a:t>
                      </a:r>
                      <a:r>
                        <a:rPr lang="en-US" sz="1600" baseline="0" dirty="0" smtClean="0"/>
                        <a:t>oad  Without Owner Permission ?</a:t>
                      </a:r>
                      <a:endParaRPr lang="en-US" sz="1600" dirty="0"/>
                    </a:p>
                  </a:txBody>
                  <a:tcPr/>
                </a:tc>
                <a:tc>
                  <a:txBody>
                    <a:bodyPr/>
                    <a:lstStyle/>
                    <a:p>
                      <a:pPr algn="ctr"/>
                      <a:r>
                        <a:rPr lang="en-US" sz="1600" dirty="0" smtClean="0"/>
                        <a:t>Empty Car On Indirect Connection</a:t>
                      </a:r>
                      <a:endParaRPr lang="en-US" sz="1600" dirty="0"/>
                    </a:p>
                  </a:txBody>
                  <a:tcPr/>
                </a:tc>
                <a:tc>
                  <a:txBody>
                    <a:bodyPr/>
                    <a:lstStyle/>
                    <a:p>
                      <a:pPr algn="ctr"/>
                      <a:r>
                        <a:rPr lang="en-US" sz="1600" dirty="0" smtClean="0"/>
                        <a:t>Empty Car on Direct Connection</a:t>
                      </a:r>
                      <a:endParaRPr lang="en-US" sz="1600" dirty="0"/>
                    </a:p>
                  </a:txBody>
                  <a:tcPr/>
                </a:tc>
                <a:tc>
                  <a:txBody>
                    <a:bodyPr/>
                    <a:lstStyle/>
                    <a:p>
                      <a:pPr algn="ctr"/>
                      <a:r>
                        <a:rPr lang="en-US" sz="1600" dirty="0" smtClean="0"/>
                        <a:t>Order</a:t>
                      </a:r>
                      <a:endParaRPr lang="en-US" sz="1600" dirty="0"/>
                    </a:p>
                  </a:txBody>
                  <a:tcPr/>
                </a:tc>
              </a:tr>
              <a:tr h="370840">
                <a:tc>
                  <a:txBody>
                    <a:bodyPr/>
                    <a:lstStyle/>
                    <a:p>
                      <a:pPr algn="ctr"/>
                      <a:r>
                        <a:rPr lang="en-US" sz="1600" dirty="0" smtClean="0"/>
                        <a:t>E</a:t>
                      </a:r>
                      <a:r>
                        <a:rPr lang="en-US" sz="1600" baseline="0" dirty="0" smtClean="0"/>
                        <a:t> – C, G, P, R</a:t>
                      </a:r>
                      <a:endParaRPr lang="en-US" sz="1600" dirty="0"/>
                    </a:p>
                  </a:txBody>
                  <a:tcPr/>
                </a:tc>
                <a:tc>
                  <a:txBody>
                    <a:bodyPr/>
                    <a:lstStyle/>
                    <a:p>
                      <a:pPr algn="ctr"/>
                      <a:r>
                        <a:rPr lang="en-US" sz="1600" dirty="0" smtClean="0"/>
                        <a:t>No</a:t>
                      </a:r>
                      <a:endParaRPr lang="en-US" sz="1600" dirty="0"/>
                    </a:p>
                  </a:txBody>
                  <a:tcPr/>
                </a:tc>
                <a:tc>
                  <a:txBody>
                    <a:bodyPr/>
                    <a:lstStyle/>
                    <a:p>
                      <a:pPr algn="ctr"/>
                      <a:r>
                        <a:rPr lang="en-US" sz="1600" dirty="0" smtClean="0"/>
                        <a:t>SCO90 Outlet or Reverse Route</a:t>
                      </a:r>
                      <a:endParaRPr lang="en-US" sz="1600" dirty="0"/>
                    </a:p>
                  </a:txBody>
                  <a:tcPr/>
                </a:tc>
                <a:tc>
                  <a:txBody>
                    <a:bodyPr/>
                    <a:lstStyle/>
                    <a:p>
                      <a:pPr algn="ctr"/>
                      <a:r>
                        <a:rPr lang="en-US" sz="1600" dirty="0" smtClean="0"/>
                        <a:t>To Owner, Lessee or Reverse Route</a:t>
                      </a:r>
                      <a:endParaRPr lang="en-US" sz="1600" dirty="0"/>
                    </a:p>
                  </a:txBody>
                  <a:tcPr/>
                </a:tc>
                <a:tc>
                  <a:txBody>
                    <a:bodyPr/>
                    <a:lstStyle/>
                    <a:p>
                      <a:pPr algn="ctr"/>
                      <a:r>
                        <a:rPr lang="en-US" sz="1600" dirty="0" smtClean="0"/>
                        <a:t>SCO90 /CSD 145, 435</a:t>
                      </a:r>
                      <a:endParaRPr lang="en-US" sz="1600" dirty="0"/>
                    </a:p>
                  </a:txBody>
                  <a:tcPr/>
                </a:tc>
              </a:tr>
              <a:tr h="370840">
                <a:tc>
                  <a:txBody>
                    <a:bodyPr/>
                    <a:lstStyle/>
                    <a:p>
                      <a:pPr algn="ctr"/>
                      <a:r>
                        <a:rPr lang="en-US" sz="1600" dirty="0" smtClean="0"/>
                        <a:t>E</a:t>
                      </a:r>
                      <a:r>
                        <a:rPr lang="en-US" sz="1600" baseline="0" dirty="0" smtClean="0"/>
                        <a:t> - J</a:t>
                      </a:r>
                      <a:endParaRPr lang="en-US" sz="1600" dirty="0"/>
                    </a:p>
                  </a:txBody>
                  <a:tcPr/>
                </a:tc>
                <a:tc>
                  <a:txBody>
                    <a:bodyPr/>
                    <a:lstStyle/>
                    <a:p>
                      <a:pPr algn="ctr"/>
                      <a:r>
                        <a:rPr lang="en-US" sz="1600" dirty="0" smtClean="0"/>
                        <a:t>Yes</a:t>
                      </a:r>
                      <a:endParaRPr lang="en-US" sz="1600" dirty="0"/>
                    </a:p>
                  </a:txBody>
                  <a:tcPr/>
                </a:tc>
                <a:tc>
                  <a:txBody>
                    <a:bodyPr/>
                    <a:lstStyle/>
                    <a:p>
                      <a:pPr algn="ctr"/>
                      <a:r>
                        <a:rPr lang="en-US" sz="1600" dirty="0" smtClean="0"/>
                        <a:t>SCO90</a:t>
                      </a:r>
                      <a:r>
                        <a:rPr lang="en-US" sz="1600" baseline="0" dirty="0" smtClean="0"/>
                        <a:t> Outlet or Reverse Route</a:t>
                      </a:r>
                      <a:endParaRPr lang="en-US" sz="1600" dirty="0"/>
                    </a:p>
                  </a:txBody>
                  <a:tcPr/>
                </a:tc>
                <a:tc>
                  <a:txBody>
                    <a:bodyPr/>
                    <a:lstStyle/>
                    <a:p>
                      <a:pPr algn="ctr"/>
                      <a:r>
                        <a:rPr lang="en-US" sz="1600" dirty="0" smtClean="0"/>
                        <a:t>To</a:t>
                      </a:r>
                      <a:r>
                        <a:rPr lang="en-US" sz="1600" baseline="0" dirty="0" smtClean="0"/>
                        <a:t> Owner, Lessee or Reverse Route</a:t>
                      </a:r>
                      <a:endParaRPr lang="en-US" sz="1600" dirty="0"/>
                    </a:p>
                  </a:txBody>
                  <a:tcPr/>
                </a:tc>
                <a:tc>
                  <a:txBody>
                    <a:bodyPr/>
                    <a:lstStyle/>
                    <a:p>
                      <a:pPr algn="ctr"/>
                      <a:r>
                        <a:rPr lang="en-US" sz="1600" dirty="0" smtClean="0"/>
                        <a:t>SCO90</a:t>
                      </a:r>
                      <a:r>
                        <a:rPr lang="en-US" sz="1600" baseline="0" dirty="0" smtClean="0"/>
                        <a:t> / CSD 145</a:t>
                      </a:r>
                      <a:endParaRPr lang="en-US" sz="1600" dirty="0"/>
                    </a:p>
                  </a:txBody>
                  <a:tcPr/>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r>
            <a:br>
              <a:rPr lang="en-US" dirty="0" smtClean="0"/>
            </a:br>
            <a:r>
              <a:rPr lang="en-US" dirty="0" smtClean="0"/>
              <a:t>D Transportation Codes</a:t>
            </a:r>
            <a:br>
              <a:rPr lang="en-US" dirty="0" smtClean="0"/>
            </a:br>
            <a:endParaRPr lang="en-US" dirty="0"/>
          </a:p>
        </p:txBody>
      </p:sp>
      <p:sp>
        <p:nvSpPr>
          <p:cNvPr id="3" name="Content Placeholder 2"/>
          <p:cNvSpPr>
            <a:spLocks noGrp="1"/>
          </p:cNvSpPr>
          <p:nvPr>
            <p:ph sz="half" idx="1"/>
          </p:nvPr>
        </p:nvSpPr>
        <p:spPr>
          <a:xfrm>
            <a:off x="152400" y="1295400"/>
            <a:ext cx="8839200" cy="4953000"/>
          </a:xfrm>
        </p:spPr>
        <p:txBody>
          <a:bodyPr/>
          <a:lstStyle/>
          <a:p>
            <a:pPr>
              <a:buFont typeface="Arial" pitchFamily="34" charset="0"/>
              <a:buChar char="•"/>
            </a:pPr>
            <a:r>
              <a:rPr lang="en-US" dirty="0" smtClean="0"/>
              <a:t>Circular TD-5</a:t>
            </a:r>
          </a:p>
          <a:p>
            <a:pPr lvl="1">
              <a:buFont typeface="Wingdings" pitchFamily="2" charset="2"/>
              <a:buChar char="Ø"/>
            </a:pPr>
            <a:endParaRPr lang="en-US" dirty="0" smtClean="0"/>
          </a:p>
          <a:p>
            <a:pPr lvl="1">
              <a:buFont typeface="Wingdings" pitchFamily="2" charset="2"/>
              <a:buChar char="Ø"/>
            </a:pPr>
            <a:endParaRPr lang="en-US" dirty="0" smtClean="0"/>
          </a:p>
          <a:p>
            <a:pPr lvl="1">
              <a:buNone/>
            </a:pPr>
            <a:endParaRPr lang="en-US" dirty="0" smtClean="0"/>
          </a:p>
          <a:p>
            <a:pPr>
              <a:buFont typeface="Arial" pitchFamily="34" charset="0"/>
              <a:buChar char="•"/>
            </a:pPr>
            <a:endParaRPr lang="en-US" dirty="0" smtClean="0"/>
          </a:p>
          <a:p>
            <a:pPr>
              <a:buFont typeface="Arial" pitchFamily="34" charset="0"/>
              <a:buChar char="•"/>
            </a:pPr>
            <a:endParaRPr lang="en-US" sz="1600" dirty="0" smtClean="0"/>
          </a:p>
          <a:p>
            <a:pPr>
              <a:buFont typeface="Arial" pitchFamily="34" charset="0"/>
              <a:buChar char="•"/>
            </a:pPr>
            <a:endParaRPr lang="en-US" dirty="0" smtClean="0"/>
          </a:p>
          <a:p>
            <a:pPr>
              <a:buFont typeface="Arial" pitchFamily="34" charset="0"/>
              <a:buChar char="•"/>
            </a:pPr>
            <a:r>
              <a:rPr lang="en-US" dirty="0" smtClean="0"/>
              <a:t>Special Car Order 200</a:t>
            </a:r>
          </a:p>
          <a:p>
            <a:pPr lvl="1">
              <a:buClr>
                <a:schemeClr val="accent2">
                  <a:lumMod val="75000"/>
                </a:schemeClr>
              </a:buClr>
              <a:buFont typeface="Wingdings" pitchFamily="2" charset="2"/>
              <a:buChar char="Ø"/>
            </a:pPr>
            <a:r>
              <a:rPr lang="en-US" sz="1900" dirty="0" smtClean="0">
                <a:solidFill>
                  <a:schemeClr val="accent2">
                    <a:lumMod val="75000"/>
                  </a:schemeClr>
                </a:solidFill>
              </a:rPr>
              <a:t>Railroad marked equipment that has never located on the car owner’s property, has not loaded on the railroad to which it is assigned, has not been loaded on its leasing railroad</a:t>
            </a:r>
          </a:p>
          <a:p>
            <a:pPr lvl="1">
              <a:buClr>
                <a:schemeClr val="accent2">
                  <a:lumMod val="75000"/>
                </a:schemeClr>
              </a:buClr>
              <a:buFont typeface="Wingdings" pitchFamily="2" charset="2"/>
              <a:buChar char="Ø"/>
            </a:pPr>
            <a:r>
              <a:rPr lang="en-US" sz="1900" dirty="0" smtClean="0">
                <a:solidFill>
                  <a:schemeClr val="accent2">
                    <a:lumMod val="75000"/>
                  </a:schemeClr>
                </a:solidFill>
              </a:rPr>
              <a:t>Private marked equipment prior to first load</a:t>
            </a:r>
          </a:p>
          <a:p>
            <a:pPr lvl="1">
              <a:buClr>
                <a:schemeClr val="accent2">
                  <a:lumMod val="75000"/>
                </a:schemeClr>
              </a:buClr>
              <a:buFont typeface="Wingdings" pitchFamily="2" charset="2"/>
              <a:buChar char="Ø"/>
            </a:pPr>
            <a:endParaRPr lang="en-US" sz="1000" dirty="0" smtClean="0">
              <a:solidFill>
                <a:schemeClr val="tx2">
                  <a:lumMod val="60000"/>
                  <a:lumOff val="40000"/>
                </a:schemeClr>
              </a:solidFill>
            </a:endParaRPr>
          </a:p>
          <a:p>
            <a:pPr>
              <a:buNone/>
            </a:pPr>
            <a:endParaRPr lang="en-US" sz="2000" dirty="0"/>
          </a:p>
        </p:txBody>
      </p:sp>
      <p:graphicFrame>
        <p:nvGraphicFramePr>
          <p:cNvPr id="4" name="Table 3"/>
          <p:cNvGraphicFramePr>
            <a:graphicFrameLocks noGrp="1"/>
          </p:cNvGraphicFramePr>
          <p:nvPr/>
        </p:nvGraphicFramePr>
        <p:xfrm>
          <a:off x="76200" y="1752600"/>
          <a:ext cx="8915400" cy="2479040"/>
        </p:xfrm>
        <a:graphic>
          <a:graphicData uri="http://schemas.openxmlformats.org/drawingml/2006/table">
            <a:tbl>
              <a:tblPr firstRow="1" bandRow="1">
                <a:tableStyleId>{5C22544A-7EE6-4342-B048-85BDC9FD1C3A}</a:tableStyleId>
              </a:tblPr>
              <a:tblGrid>
                <a:gridCol w="1524000"/>
                <a:gridCol w="1905000"/>
                <a:gridCol w="1905000"/>
                <a:gridCol w="2286000"/>
                <a:gridCol w="1295400"/>
              </a:tblGrid>
              <a:tr h="121920">
                <a:tc>
                  <a:txBody>
                    <a:bodyPr/>
                    <a:lstStyle/>
                    <a:p>
                      <a:pPr algn="ctr"/>
                      <a:r>
                        <a:rPr lang="en-US" sz="1600" dirty="0" smtClean="0"/>
                        <a:t>Transportation Condition/Code</a:t>
                      </a:r>
                      <a:endParaRPr lang="en-US" sz="1600" dirty="0"/>
                    </a:p>
                  </a:txBody>
                  <a:tcPr/>
                </a:tc>
                <a:tc>
                  <a:txBody>
                    <a:bodyPr/>
                    <a:lstStyle/>
                    <a:p>
                      <a:pPr algn="ctr"/>
                      <a:r>
                        <a:rPr lang="en-US" sz="1600" dirty="0" smtClean="0"/>
                        <a:t>Rel</a:t>
                      </a:r>
                      <a:r>
                        <a:rPr lang="en-US" sz="1600" baseline="0" dirty="0" smtClean="0"/>
                        <a:t>oad  Without Owner Permission ?</a:t>
                      </a:r>
                      <a:endParaRPr lang="en-US" sz="1600" dirty="0"/>
                    </a:p>
                  </a:txBody>
                  <a:tcPr/>
                </a:tc>
                <a:tc>
                  <a:txBody>
                    <a:bodyPr/>
                    <a:lstStyle/>
                    <a:p>
                      <a:pPr algn="ctr"/>
                      <a:r>
                        <a:rPr lang="en-US" sz="1600" dirty="0" smtClean="0"/>
                        <a:t>Empty Car On Indirect Connection</a:t>
                      </a:r>
                      <a:endParaRPr lang="en-US" sz="1600" dirty="0"/>
                    </a:p>
                  </a:txBody>
                  <a:tcPr/>
                </a:tc>
                <a:tc>
                  <a:txBody>
                    <a:bodyPr/>
                    <a:lstStyle/>
                    <a:p>
                      <a:pPr algn="ctr"/>
                      <a:r>
                        <a:rPr lang="en-US" sz="1600" dirty="0" smtClean="0"/>
                        <a:t>Empty Car on Direct Connection</a:t>
                      </a:r>
                      <a:endParaRPr lang="en-US" sz="1600" dirty="0"/>
                    </a:p>
                  </a:txBody>
                  <a:tcPr/>
                </a:tc>
                <a:tc>
                  <a:txBody>
                    <a:bodyPr/>
                    <a:lstStyle/>
                    <a:p>
                      <a:pPr algn="ctr"/>
                      <a:r>
                        <a:rPr lang="en-US" sz="1600" dirty="0" smtClean="0"/>
                        <a:t>Order</a:t>
                      </a:r>
                      <a:endParaRPr lang="en-US" sz="1600" dirty="0"/>
                    </a:p>
                  </a:txBody>
                  <a:tcPr/>
                </a:tc>
              </a:tr>
              <a:tr h="370840">
                <a:tc>
                  <a:txBody>
                    <a:bodyPr/>
                    <a:lstStyle/>
                    <a:p>
                      <a:pPr algn="ctr"/>
                      <a:r>
                        <a:rPr lang="en-US" sz="1600" dirty="0" smtClean="0"/>
                        <a:t>D</a:t>
                      </a:r>
                      <a:endParaRPr lang="en-US" sz="1600" dirty="0"/>
                    </a:p>
                  </a:txBody>
                  <a:tcPr/>
                </a:tc>
                <a:tc>
                  <a:txBody>
                    <a:bodyPr/>
                    <a:lstStyle/>
                    <a:p>
                      <a:pPr algn="ctr"/>
                      <a:r>
                        <a:rPr lang="en-US" sz="1600" dirty="0" smtClean="0"/>
                        <a:t>Yes</a:t>
                      </a:r>
                      <a:endParaRPr lang="en-US" sz="1600" dirty="0"/>
                    </a:p>
                  </a:txBody>
                  <a:tcPr/>
                </a:tc>
                <a:tc>
                  <a:txBody>
                    <a:bodyPr/>
                    <a:lstStyle/>
                    <a:p>
                      <a:pPr algn="ctr"/>
                      <a:r>
                        <a:rPr lang="en-US" sz="1600" dirty="0" smtClean="0"/>
                        <a:t>Reverse Route</a:t>
                      </a:r>
                      <a:endParaRPr lang="en-US" sz="1600" dirty="0"/>
                    </a:p>
                  </a:txBody>
                  <a:tcPr/>
                </a:tc>
                <a:tc>
                  <a:txBody>
                    <a:bodyPr/>
                    <a:lstStyle/>
                    <a:p>
                      <a:pPr algn="ctr"/>
                      <a:r>
                        <a:rPr lang="en-US" sz="1600" dirty="0" smtClean="0"/>
                        <a:t>To Owner or Reverse Route</a:t>
                      </a:r>
                      <a:endParaRPr lang="en-US" sz="1600" dirty="0"/>
                    </a:p>
                  </a:txBody>
                  <a:tcPr/>
                </a:tc>
                <a:tc>
                  <a:txBody>
                    <a:bodyPr/>
                    <a:lstStyle/>
                    <a:p>
                      <a:pPr algn="ctr"/>
                      <a:r>
                        <a:rPr lang="en-US" sz="1600" dirty="0" smtClean="0"/>
                        <a:t>SCO 200</a:t>
                      </a:r>
                      <a:endParaRPr lang="en-US" sz="1600" dirty="0"/>
                    </a:p>
                  </a:txBody>
                  <a:tcPr/>
                </a:tc>
              </a:tr>
              <a:tr h="370840">
                <a:tc>
                  <a:txBody>
                    <a:bodyPr/>
                    <a:lstStyle/>
                    <a:p>
                      <a:pPr algn="ctr"/>
                      <a:r>
                        <a:rPr lang="en-US" sz="1600" baseline="0" dirty="0" smtClean="0"/>
                        <a:t>D – C, G, P, R, W</a:t>
                      </a:r>
                      <a:endParaRPr lang="en-US" sz="1600" dirty="0"/>
                    </a:p>
                  </a:txBody>
                  <a:tcPr/>
                </a:tc>
                <a:tc>
                  <a:txBody>
                    <a:bodyPr/>
                    <a:lstStyle/>
                    <a:p>
                      <a:pPr algn="ctr"/>
                      <a:r>
                        <a:rPr lang="en-US" sz="1600" dirty="0" smtClean="0"/>
                        <a:t>No</a:t>
                      </a:r>
                      <a:endParaRPr lang="en-US" sz="1600" dirty="0"/>
                    </a:p>
                  </a:txBody>
                  <a:tcPr/>
                </a:tc>
                <a:tc>
                  <a:txBody>
                    <a:bodyPr/>
                    <a:lstStyle/>
                    <a:p>
                      <a:pPr algn="ctr"/>
                      <a:r>
                        <a:rPr lang="en-US" sz="1600" baseline="0" dirty="0" smtClean="0"/>
                        <a:t>Reverse Route</a:t>
                      </a:r>
                      <a:endParaRPr lang="en-US" sz="1600" dirty="0"/>
                    </a:p>
                  </a:txBody>
                  <a:tcPr/>
                </a:tc>
                <a:tc>
                  <a:txBody>
                    <a:bodyPr/>
                    <a:lstStyle/>
                    <a:p>
                      <a:pPr algn="ctr"/>
                      <a:r>
                        <a:rPr lang="en-US" sz="1600" baseline="0" dirty="0" smtClean="0"/>
                        <a:t>Reverse Route</a:t>
                      </a:r>
                      <a:endParaRPr lang="en-US" sz="1600" dirty="0"/>
                    </a:p>
                  </a:txBody>
                  <a:tcPr/>
                </a:tc>
                <a:tc>
                  <a:txBody>
                    <a:bodyPr/>
                    <a:lstStyle/>
                    <a:p>
                      <a:pPr algn="ctr"/>
                      <a:r>
                        <a:rPr lang="en-US" sz="1600" baseline="0" dirty="0" smtClean="0"/>
                        <a:t>CSD 145, 435</a:t>
                      </a:r>
                      <a:endParaRPr lang="en-US" sz="1600" dirty="0"/>
                    </a:p>
                  </a:txBody>
                  <a:tcPr/>
                </a:tc>
              </a:tr>
              <a:tr h="370840">
                <a:tc>
                  <a:txBody>
                    <a:bodyPr/>
                    <a:lstStyle/>
                    <a:p>
                      <a:pPr algn="ctr"/>
                      <a:r>
                        <a:rPr lang="en-US" sz="1600" dirty="0" smtClean="0"/>
                        <a:t>D – J</a:t>
                      </a:r>
                      <a:endParaRPr lang="en-US" sz="1600" dirty="0"/>
                    </a:p>
                  </a:txBody>
                  <a:tcPr/>
                </a:tc>
                <a:tc>
                  <a:txBody>
                    <a:bodyPr/>
                    <a:lstStyle/>
                    <a:p>
                      <a:pPr algn="ctr"/>
                      <a:r>
                        <a:rPr lang="en-US" sz="1600" dirty="0" smtClean="0"/>
                        <a:t>Yes</a:t>
                      </a:r>
                      <a:endParaRPr lang="en-US" sz="1600" dirty="0"/>
                    </a:p>
                  </a:txBody>
                  <a:tcPr/>
                </a:tc>
                <a:tc>
                  <a:txBody>
                    <a:bodyPr/>
                    <a:lstStyle/>
                    <a:p>
                      <a:pPr algn="ctr"/>
                      <a:r>
                        <a:rPr lang="en-US" sz="1600" dirty="0" smtClean="0"/>
                        <a:t>Reverse Route</a:t>
                      </a:r>
                      <a:endParaRPr lang="en-US" sz="1600" dirty="0"/>
                    </a:p>
                  </a:txBody>
                  <a:tcPr/>
                </a:tc>
                <a:tc>
                  <a:txBody>
                    <a:bodyPr/>
                    <a:lstStyle/>
                    <a:p>
                      <a:pPr algn="ctr"/>
                      <a:r>
                        <a:rPr lang="en-US" sz="1600" dirty="0" smtClean="0"/>
                        <a:t>Reverse Route</a:t>
                      </a:r>
                      <a:endParaRPr lang="en-US" sz="1600" dirty="0"/>
                    </a:p>
                  </a:txBody>
                  <a:tcPr/>
                </a:tc>
                <a:tc>
                  <a:txBody>
                    <a:bodyPr/>
                    <a:lstStyle/>
                    <a:p>
                      <a:pPr algn="ctr"/>
                      <a:r>
                        <a:rPr lang="en-US" sz="1600" dirty="0" smtClean="0"/>
                        <a:t>CSD</a:t>
                      </a:r>
                      <a:r>
                        <a:rPr lang="en-US" sz="1600" baseline="0" dirty="0" smtClean="0"/>
                        <a:t> 145</a:t>
                      </a:r>
                      <a:endParaRPr lang="en-US" sz="1600" dirty="0"/>
                    </a:p>
                  </a:txBody>
                  <a:tcPr/>
                </a:tc>
              </a:tr>
              <a:tr h="370840">
                <a:tc>
                  <a:txBody>
                    <a:bodyPr/>
                    <a:lstStyle/>
                    <a:p>
                      <a:pPr algn="ctr"/>
                      <a:r>
                        <a:rPr lang="en-US" sz="1600" dirty="0" smtClean="0"/>
                        <a:t>D – N</a:t>
                      </a:r>
                      <a:endParaRPr lang="en-US" sz="1600" dirty="0"/>
                    </a:p>
                  </a:txBody>
                  <a:tcPr/>
                </a:tc>
                <a:tc>
                  <a:txBody>
                    <a:bodyPr/>
                    <a:lstStyle/>
                    <a:p>
                      <a:pPr algn="ctr"/>
                      <a:r>
                        <a:rPr lang="en-US" sz="1600" dirty="0" smtClean="0"/>
                        <a:t>No</a:t>
                      </a:r>
                      <a:endParaRPr lang="en-US" sz="1600" dirty="0"/>
                    </a:p>
                  </a:txBody>
                  <a:tcPr/>
                </a:tc>
                <a:tc>
                  <a:txBody>
                    <a:bodyPr/>
                    <a:lstStyle/>
                    <a:p>
                      <a:pPr algn="ctr"/>
                      <a:r>
                        <a:rPr lang="en-US" sz="1600" dirty="0" smtClean="0"/>
                        <a:t>Pool Operator Instructions</a:t>
                      </a:r>
                      <a:endParaRPr lang="en-US" sz="1600" dirty="0"/>
                    </a:p>
                  </a:txBody>
                  <a:tcPr/>
                </a:tc>
                <a:tc>
                  <a:txBody>
                    <a:bodyPr/>
                    <a:lstStyle/>
                    <a:p>
                      <a:pPr algn="ctr"/>
                      <a:r>
                        <a:rPr lang="en-US" sz="1600" dirty="0" smtClean="0"/>
                        <a:t>Pool Operator Instructions</a:t>
                      </a:r>
                      <a:endParaRPr lang="en-US" sz="1600" dirty="0"/>
                    </a:p>
                  </a:txBody>
                  <a:tcPr/>
                </a:tc>
                <a:tc>
                  <a:txBody>
                    <a:bodyPr/>
                    <a:lstStyle/>
                    <a:p>
                      <a:pPr algn="ctr"/>
                      <a:r>
                        <a:rPr lang="en-US" sz="1600" dirty="0" smtClean="0"/>
                        <a:t>CSD 145</a:t>
                      </a:r>
                      <a:endParaRPr lang="en-US" sz="1600" dirty="0"/>
                    </a:p>
                  </a:txBody>
                  <a:tcPr/>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r>
            <a:br>
              <a:rPr lang="en-US" dirty="0" smtClean="0"/>
            </a:br>
            <a:r>
              <a:rPr lang="en-US" dirty="0" smtClean="0"/>
              <a:t>Unassigned Cars</a:t>
            </a:r>
            <a:br>
              <a:rPr lang="en-US" dirty="0" smtClean="0"/>
            </a:br>
            <a:endParaRPr lang="en-US" dirty="0"/>
          </a:p>
        </p:txBody>
      </p:sp>
      <p:sp>
        <p:nvSpPr>
          <p:cNvPr id="3" name="Content Placeholder 2"/>
          <p:cNvSpPr>
            <a:spLocks noGrp="1"/>
          </p:cNvSpPr>
          <p:nvPr>
            <p:ph sz="half" idx="1"/>
          </p:nvPr>
        </p:nvSpPr>
        <p:spPr/>
        <p:txBody>
          <a:bodyPr/>
          <a:lstStyle/>
          <a:p>
            <a:pPr>
              <a:buFont typeface="Arial" pitchFamily="34" charset="0"/>
              <a:buChar char="•"/>
            </a:pPr>
            <a:endParaRPr lang="en-US" dirty="0" smtClean="0"/>
          </a:p>
          <a:p>
            <a:pPr>
              <a:buFont typeface="Arial" pitchFamily="34" charset="0"/>
              <a:buChar char="•"/>
            </a:pPr>
            <a:r>
              <a:rPr lang="en-US" dirty="0" smtClean="0"/>
              <a:t>T Transportation Code</a:t>
            </a:r>
          </a:p>
          <a:p>
            <a:pPr lvl="1">
              <a:buFont typeface="Wingdings" pitchFamily="2" charset="2"/>
              <a:buChar char="Ø"/>
            </a:pPr>
            <a:r>
              <a:rPr lang="en-US" sz="2800" dirty="0" smtClean="0">
                <a:solidFill>
                  <a:schemeClr val="accent2">
                    <a:lumMod val="75000"/>
                  </a:schemeClr>
                </a:solidFill>
              </a:rPr>
              <a:t>System generated code when the owner or lessee did not participate in the last load</a:t>
            </a:r>
          </a:p>
          <a:p>
            <a:pPr lvl="1">
              <a:buFont typeface="Wingdings" pitchFamily="2" charset="2"/>
              <a:buChar char="Ø"/>
            </a:pPr>
            <a:r>
              <a:rPr lang="en-US" sz="2800" dirty="0" smtClean="0">
                <a:solidFill>
                  <a:schemeClr val="accent2">
                    <a:lumMod val="75000"/>
                  </a:schemeClr>
                </a:solidFill>
              </a:rPr>
              <a:t>Handled empty under SCO-90</a:t>
            </a:r>
          </a:p>
          <a:p>
            <a:pPr lvl="1">
              <a:buNone/>
            </a:pPr>
            <a:endParaRPr lang="en-US" sz="1800" dirty="0" smtClean="0"/>
          </a:p>
          <a:p>
            <a:pPr>
              <a:buFont typeface="Arial" pitchFamily="34" charset="0"/>
              <a:buChar char="•"/>
            </a:pPr>
            <a:r>
              <a:rPr lang="en-US" dirty="0" smtClean="0"/>
              <a:t>U Transportation Code</a:t>
            </a:r>
          </a:p>
          <a:p>
            <a:pPr lvl="1">
              <a:buFont typeface="Wingdings" pitchFamily="2" charset="2"/>
              <a:buChar char="Ø"/>
            </a:pPr>
            <a:r>
              <a:rPr lang="en-US" sz="2800" dirty="0" smtClean="0">
                <a:solidFill>
                  <a:schemeClr val="accent2">
                    <a:lumMod val="75000"/>
                  </a:schemeClr>
                </a:solidFill>
              </a:rPr>
              <a:t>User Reported Code </a:t>
            </a:r>
          </a:p>
          <a:p>
            <a:pPr lvl="1">
              <a:buFont typeface="Wingdings" pitchFamily="2" charset="2"/>
              <a:buChar char="Ø"/>
            </a:pPr>
            <a:r>
              <a:rPr lang="en-US" sz="2800" dirty="0" smtClean="0">
                <a:solidFill>
                  <a:schemeClr val="accent2">
                    <a:lumMod val="75000"/>
                  </a:schemeClr>
                </a:solidFill>
              </a:rPr>
              <a:t>Load to or via the home road (CSD150)</a:t>
            </a:r>
          </a:p>
          <a:p>
            <a:pPr>
              <a:buFont typeface="Arial" pitchFamily="34" charset="0"/>
              <a:buChar char="•"/>
            </a:pPr>
            <a:endParaRPr lang="en-US" dirty="0" smtClean="0"/>
          </a:p>
          <a:p>
            <a:pPr>
              <a:buFont typeface="Arial" pitchFamily="34" charset="0"/>
              <a:buChar char="•"/>
            </a:pPr>
            <a:endParaRPr lang="en-US" sz="1600" dirty="0" smtClean="0"/>
          </a:p>
          <a:p>
            <a:pPr>
              <a:buFont typeface="Arial" pitchFamily="34" charset="0"/>
              <a:buChar char="•"/>
            </a:pPr>
            <a:endParaRPr lang="en-US" dirty="0" smtClean="0"/>
          </a:p>
          <a:p>
            <a:pPr>
              <a:buNone/>
            </a:pPr>
            <a:endParaRPr lang="en-US" sz="20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371600"/>
            <a:ext cx="7772400" cy="3581400"/>
          </a:xfrm>
        </p:spPr>
        <p:txBody>
          <a:bodyPr/>
          <a:lstStyle/>
          <a:p>
            <a:pPr algn="ctr"/>
            <a:r>
              <a:rPr lang="en-US" dirty="0" smtClean="0"/>
              <a:t>Questions ?</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 and Purpose</a:t>
            </a:r>
            <a:endParaRPr lang="en-US" dirty="0"/>
          </a:p>
        </p:txBody>
      </p:sp>
      <p:sp>
        <p:nvSpPr>
          <p:cNvPr id="3" name="Content Placeholder 2"/>
          <p:cNvSpPr>
            <a:spLocks noGrp="1"/>
          </p:cNvSpPr>
          <p:nvPr>
            <p:ph sz="half" idx="1"/>
          </p:nvPr>
        </p:nvSpPr>
        <p:spPr/>
        <p:txBody>
          <a:bodyPr/>
          <a:lstStyle/>
          <a:p>
            <a:r>
              <a:rPr lang="en-US" dirty="0" smtClean="0"/>
              <a:t>What is a pool ?</a:t>
            </a:r>
          </a:p>
          <a:p>
            <a:pPr lvl="1">
              <a:buFont typeface="Wingdings" pitchFamily="2" charset="2"/>
              <a:buChar char="Ø"/>
            </a:pPr>
            <a:r>
              <a:rPr lang="en-US" dirty="0" smtClean="0">
                <a:solidFill>
                  <a:schemeClr val="accent2">
                    <a:lumMod val="75000"/>
                  </a:schemeClr>
                </a:solidFill>
              </a:rPr>
              <a:t>A collection of equipment assigned for a specific purpose and identified by a unique 7 digit number</a:t>
            </a:r>
          </a:p>
          <a:p>
            <a:r>
              <a:rPr lang="en-US" dirty="0" smtClean="0"/>
              <a:t>Why are pools created ?</a:t>
            </a:r>
          </a:p>
          <a:p>
            <a:pPr lvl="1">
              <a:buFont typeface="Wingdings" pitchFamily="2" charset="2"/>
              <a:buChar char="Ø"/>
            </a:pPr>
            <a:r>
              <a:rPr lang="en-US" dirty="0" smtClean="0">
                <a:solidFill>
                  <a:schemeClr val="accent2">
                    <a:lumMod val="75000"/>
                  </a:schemeClr>
                </a:solidFill>
              </a:rPr>
              <a:t>To serve railroad customers and the needs of a specific railroad (RR 260 Code)</a:t>
            </a:r>
          </a:p>
          <a:p>
            <a:pPr lvl="1">
              <a:buFont typeface="Wingdings" pitchFamily="2" charset="2"/>
              <a:buChar char="Ø"/>
            </a:pPr>
            <a:r>
              <a:rPr lang="en-US" dirty="0" smtClean="0">
                <a:solidFill>
                  <a:schemeClr val="accent2">
                    <a:lumMod val="75000"/>
                  </a:schemeClr>
                </a:solidFill>
              </a:rPr>
              <a:t>To facilitate multiple railroads operating jointly to service one customer or service type (998)</a:t>
            </a:r>
          </a:p>
          <a:p>
            <a:pPr lvl="1">
              <a:buFont typeface="Wingdings" pitchFamily="2" charset="2"/>
              <a:buChar char="Ø"/>
            </a:pPr>
            <a:r>
              <a:rPr lang="en-US" dirty="0" smtClean="0">
                <a:solidFill>
                  <a:schemeClr val="accent2">
                    <a:lumMod val="75000"/>
                  </a:schemeClr>
                </a:solidFill>
              </a:rPr>
              <a:t>To handle customer and rail industry needs through National Pools established by AAR (999)</a:t>
            </a:r>
            <a:endParaRPr lang="en-US" dirty="0">
              <a:solidFill>
                <a:schemeClr val="accent2">
                  <a:lumMod val="75000"/>
                </a:schemeClr>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r>
            <a:br>
              <a:rPr lang="en-US" dirty="0" smtClean="0"/>
            </a:br>
            <a:r>
              <a:rPr lang="en-US" dirty="0" smtClean="0"/>
              <a:t>Create Pool Header Screen</a:t>
            </a:r>
            <a:br>
              <a:rPr lang="en-US" dirty="0" smtClean="0"/>
            </a:br>
            <a:endParaRPr lang="en-US" dirty="0"/>
          </a:p>
        </p:txBody>
      </p:sp>
      <p:pic>
        <p:nvPicPr>
          <p:cNvPr id="1026" name="Picture 2"/>
          <p:cNvPicPr>
            <a:picLocks noChangeAspect="1" noChangeArrowheads="1"/>
          </p:cNvPicPr>
          <p:nvPr/>
        </p:nvPicPr>
        <p:blipFill>
          <a:blip r:embed="rId2" cstate="print"/>
          <a:srcRect/>
          <a:stretch>
            <a:fillRect/>
          </a:stretch>
        </p:blipFill>
        <p:spPr bwMode="auto">
          <a:xfrm>
            <a:off x="228600" y="1447800"/>
            <a:ext cx="8534400" cy="46720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dirty="0" smtClean="0"/>
              <a:t>Required in the Pool Header </a:t>
            </a:r>
            <a:endParaRPr lang="en-US" dirty="0"/>
          </a:p>
        </p:txBody>
      </p:sp>
      <p:sp>
        <p:nvSpPr>
          <p:cNvPr id="3" name="Content Placeholder 2"/>
          <p:cNvSpPr>
            <a:spLocks noGrp="1"/>
          </p:cNvSpPr>
          <p:nvPr>
            <p:ph idx="1"/>
          </p:nvPr>
        </p:nvSpPr>
        <p:spPr>
          <a:xfrm>
            <a:off x="533400" y="1524000"/>
            <a:ext cx="8382000" cy="4525963"/>
          </a:xfrm>
        </p:spPr>
        <p:txBody>
          <a:bodyPr>
            <a:normAutofit fontScale="77500" lnSpcReduction="20000"/>
          </a:bodyPr>
          <a:lstStyle/>
          <a:p>
            <a:pPr marL="514350" indent="-514350">
              <a:lnSpc>
                <a:spcPct val="150000"/>
              </a:lnSpc>
              <a:buFont typeface="+mj-lt"/>
              <a:buAutoNum type="arabicPeriod"/>
            </a:pPr>
            <a:r>
              <a:rPr lang="en-US" dirty="0" smtClean="0"/>
              <a:t>Pool ID </a:t>
            </a:r>
          </a:p>
          <a:p>
            <a:pPr marL="914400" lvl="1" indent="-514350">
              <a:lnSpc>
                <a:spcPct val="120000"/>
              </a:lnSpc>
              <a:buFont typeface="Wingdings" pitchFamily="2" charset="2"/>
              <a:buChar char="Ø"/>
            </a:pPr>
            <a:r>
              <a:rPr lang="en-US" dirty="0" smtClean="0">
                <a:solidFill>
                  <a:schemeClr val="accent2">
                    <a:lumMod val="75000"/>
                  </a:schemeClr>
                </a:solidFill>
              </a:rPr>
              <a:t>Railroad - RR 260 code and four digits assigned by the railroad</a:t>
            </a:r>
          </a:p>
          <a:p>
            <a:pPr marL="914400" lvl="1" indent="-514350">
              <a:lnSpc>
                <a:spcPct val="120000"/>
              </a:lnSpc>
              <a:buFont typeface="Wingdings" pitchFamily="2" charset="2"/>
              <a:buChar char="Ø"/>
            </a:pPr>
            <a:r>
              <a:rPr lang="en-US" dirty="0" smtClean="0">
                <a:solidFill>
                  <a:schemeClr val="accent2">
                    <a:lumMod val="75000"/>
                  </a:schemeClr>
                </a:solidFill>
              </a:rPr>
              <a:t>Jointly Operated – 998 and four digits assigned by the pool operator</a:t>
            </a:r>
          </a:p>
          <a:p>
            <a:pPr marL="914400" lvl="1" indent="-514350">
              <a:lnSpc>
                <a:spcPct val="120000"/>
              </a:lnSpc>
              <a:buFont typeface="Wingdings" pitchFamily="2" charset="2"/>
              <a:buChar char="Ø"/>
            </a:pPr>
            <a:r>
              <a:rPr lang="en-US" dirty="0" smtClean="0">
                <a:solidFill>
                  <a:schemeClr val="accent2">
                    <a:lumMod val="75000"/>
                  </a:schemeClr>
                </a:solidFill>
              </a:rPr>
              <a:t>National – 999 and four digits assigned by the pool operator</a:t>
            </a:r>
          </a:p>
          <a:p>
            <a:pPr marL="514350" indent="-514350">
              <a:lnSpc>
                <a:spcPct val="150000"/>
              </a:lnSpc>
              <a:buFont typeface="+mj-lt"/>
              <a:buAutoNum type="arabicPeriod"/>
            </a:pPr>
            <a:r>
              <a:rPr lang="en-US" dirty="0" smtClean="0"/>
              <a:t>Descriptive Name (company, commodity, agent)</a:t>
            </a:r>
          </a:p>
          <a:p>
            <a:pPr marL="514350" indent="-514350">
              <a:lnSpc>
                <a:spcPct val="150000"/>
              </a:lnSpc>
              <a:buFont typeface="+mj-lt"/>
              <a:buAutoNum type="arabicPeriod"/>
            </a:pPr>
            <a:r>
              <a:rPr lang="en-US" dirty="0" smtClean="0"/>
              <a:t>Loading Location, State</a:t>
            </a:r>
          </a:p>
          <a:p>
            <a:pPr marL="514350" indent="-514350">
              <a:lnSpc>
                <a:spcPct val="150000"/>
              </a:lnSpc>
              <a:buFont typeface="+mj-lt"/>
              <a:buAutoNum type="arabicPeriod"/>
            </a:pPr>
            <a:r>
              <a:rPr lang="en-US" dirty="0" smtClean="0"/>
              <a:t>Operator(s)</a:t>
            </a:r>
          </a:p>
          <a:p>
            <a:pPr marL="914400" lvl="1" indent="-514350">
              <a:lnSpc>
                <a:spcPct val="150000"/>
              </a:lnSpc>
              <a:buFont typeface="Wingdings" pitchFamily="2" charset="2"/>
              <a:buChar char="Ø"/>
            </a:pPr>
            <a:r>
              <a:rPr lang="en-US" sz="2500" dirty="0" smtClean="0">
                <a:solidFill>
                  <a:schemeClr val="accent2">
                    <a:lumMod val="75000"/>
                  </a:schemeClr>
                </a:solidFill>
              </a:rPr>
              <a:t>Operator 1 is typically the Pool Operator/Reporter</a:t>
            </a:r>
          </a:p>
          <a:p>
            <a:pPr marL="514350" indent="-514350">
              <a:lnSpc>
                <a:spcPct val="150000"/>
              </a:lnSpc>
              <a:buFont typeface="+mj-lt"/>
              <a:buAutoNum type="arabicPeriod"/>
            </a:pPr>
            <a:r>
              <a:rPr lang="en-US" dirty="0" smtClean="0"/>
              <a:t>Maintenance Code (Multi-level Pools only)</a:t>
            </a:r>
          </a:p>
          <a:p>
            <a:pPr marL="514350" indent="-514350">
              <a:lnSpc>
                <a:spcPct val="150000"/>
              </a:lnSpc>
              <a:buFont typeface="+mj-lt"/>
              <a:buAutoNum type="arabicPeriod"/>
            </a:pPr>
            <a:r>
              <a:rPr lang="en-US" dirty="0" smtClean="0"/>
              <a:t>Pool Type (used to generate Transportation Codes)</a:t>
            </a:r>
          </a:p>
          <a:p>
            <a:pPr marL="514350" indent="-514350">
              <a:lnSpc>
                <a:spcPct val="150000"/>
              </a:lnSpc>
              <a:buNone/>
            </a:pPr>
            <a:endParaRPr lang="en-US" dirty="0" smtClean="0"/>
          </a:p>
          <a:p>
            <a:pPr marL="514350" indent="-514350">
              <a:lnSpc>
                <a:spcPct val="150000"/>
              </a:lnSpc>
              <a:buFont typeface="+mj-lt"/>
              <a:buAutoNum type="alphaUcPeriod"/>
            </a:pPr>
            <a:endParaRPr lang="en-US" dirty="0" smtClean="0"/>
          </a:p>
          <a:p>
            <a:pPr marL="514350" indent="-514350">
              <a:lnSpc>
                <a:spcPct val="150000"/>
              </a:lnSpc>
              <a:buFont typeface="+mj-lt"/>
              <a:buAutoNum type="alphaUcPeriod"/>
            </a:pPr>
            <a:endParaRPr lang="en-US" dirty="0" smtClean="0"/>
          </a:p>
          <a:p>
            <a:pPr marL="514350" indent="-514350">
              <a:buNone/>
            </a:pPr>
            <a:endParaRPr lang="en-US" dirty="0" smtClean="0"/>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r>
            <a:br>
              <a:rPr lang="en-US" dirty="0" smtClean="0"/>
            </a:br>
            <a:r>
              <a:rPr lang="en-US" dirty="0" smtClean="0"/>
              <a:t>Pool Type Codes</a:t>
            </a:r>
            <a:br>
              <a:rPr lang="en-US" dirty="0" smtClean="0"/>
            </a:br>
            <a:endParaRPr lang="en-US" dirty="0"/>
          </a:p>
        </p:txBody>
      </p:sp>
      <p:sp>
        <p:nvSpPr>
          <p:cNvPr id="3" name="Content Placeholder 2"/>
          <p:cNvSpPr>
            <a:spLocks noGrp="1"/>
          </p:cNvSpPr>
          <p:nvPr>
            <p:ph sz="half" idx="1"/>
          </p:nvPr>
        </p:nvSpPr>
        <p:spPr>
          <a:xfrm>
            <a:off x="152400" y="1752600"/>
            <a:ext cx="8839200" cy="4648200"/>
          </a:xfrm>
        </p:spPr>
        <p:txBody>
          <a:bodyPr/>
          <a:lstStyle/>
          <a:p>
            <a:pPr>
              <a:buNone/>
            </a:pPr>
            <a:r>
              <a:rPr lang="en-US" sz="3200" dirty="0" smtClean="0"/>
              <a:t>C – Specific Shipper at a Specific Location</a:t>
            </a:r>
          </a:p>
          <a:p>
            <a:pPr>
              <a:buNone/>
            </a:pPr>
            <a:r>
              <a:rPr lang="en-US" sz="3200" dirty="0" smtClean="0"/>
              <a:t>G – Contaminated</a:t>
            </a:r>
          </a:p>
          <a:p>
            <a:pPr>
              <a:buNone/>
            </a:pPr>
            <a:r>
              <a:rPr lang="en-US" sz="3200" dirty="0" smtClean="0"/>
              <a:t> J – Equipment Assigned to an Agent</a:t>
            </a:r>
          </a:p>
          <a:p>
            <a:pPr>
              <a:buNone/>
            </a:pPr>
            <a:r>
              <a:rPr lang="en-US" sz="3200" dirty="0" smtClean="0"/>
              <a:t>N – Equipment Assigned in a National Pool</a:t>
            </a:r>
          </a:p>
          <a:p>
            <a:pPr>
              <a:buNone/>
            </a:pPr>
            <a:r>
              <a:rPr lang="en-US" sz="3200" dirty="0" smtClean="0"/>
              <a:t>O – Recall Pools (</a:t>
            </a:r>
            <a:r>
              <a:rPr lang="en-US" sz="3200" i="1" dirty="0" smtClean="0"/>
              <a:t>i.e. lease turn-backs</a:t>
            </a:r>
            <a:r>
              <a:rPr lang="en-US" sz="3200" dirty="0" smtClean="0"/>
              <a:t>)</a:t>
            </a:r>
          </a:p>
          <a:p>
            <a:pPr>
              <a:buNone/>
            </a:pPr>
            <a:r>
              <a:rPr lang="en-US" sz="3200" dirty="0" smtClean="0"/>
              <a:t>P – Specific Commodity Loading</a:t>
            </a:r>
          </a:p>
          <a:p>
            <a:pPr>
              <a:buNone/>
            </a:pPr>
            <a:r>
              <a:rPr lang="en-US" sz="3200" dirty="0" smtClean="0"/>
              <a:t>T – Equipment Assigned to an Agent</a:t>
            </a:r>
          </a:p>
        </p:txBody>
      </p:sp>
      <p:sp>
        <p:nvSpPr>
          <p:cNvPr id="4" name="TextBox 3"/>
          <p:cNvSpPr txBox="1"/>
          <p:nvPr/>
        </p:nvSpPr>
        <p:spPr>
          <a:xfrm rot="10800000" flipV="1">
            <a:off x="3733800" y="2362200"/>
            <a:ext cx="4800600" cy="584775"/>
          </a:xfrm>
          <a:prstGeom prst="rect">
            <a:avLst/>
          </a:prstGeom>
          <a:noFill/>
        </p:spPr>
        <p:txBody>
          <a:bodyPr wrap="square" rtlCol="0">
            <a:spAutoFit/>
          </a:bodyPr>
          <a:lstStyle/>
          <a:p>
            <a:r>
              <a:rPr lang="en-US" sz="3200" dirty="0" smtClean="0">
                <a:solidFill>
                  <a:schemeClr val="tx2">
                    <a:lumMod val="60000"/>
                    <a:lumOff val="40000"/>
                  </a:schemeClr>
                </a:solidFill>
                <a:latin typeface="Arial Unicode MS" pitchFamily="34" charset="-128"/>
                <a:ea typeface="Arial Unicode MS" pitchFamily="34" charset="-128"/>
                <a:cs typeface="Arial Unicode MS" pitchFamily="34" charset="-128"/>
              </a:rPr>
              <a:t>Commodity Challenged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r>
            <a:br>
              <a:rPr lang="en-US" dirty="0" smtClean="0"/>
            </a:br>
            <a:r>
              <a:rPr lang="en-US" dirty="0" smtClean="0"/>
              <a:t>C Type - Shipper Assigned</a:t>
            </a:r>
            <a:br>
              <a:rPr lang="en-US" dirty="0" smtClean="0"/>
            </a:br>
            <a:r>
              <a:rPr lang="en-US" sz="2800" dirty="0" smtClean="0">
                <a:solidFill>
                  <a:schemeClr val="accent2">
                    <a:lumMod val="60000"/>
                    <a:lumOff val="40000"/>
                  </a:schemeClr>
                </a:solidFill>
              </a:rPr>
              <a:t>Umler Transportation Code = C</a:t>
            </a:r>
            <a:r>
              <a:rPr lang="en-US" dirty="0" smtClean="0"/>
              <a:t/>
            </a:r>
            <a:br>
              <a:rPr lang="en-US" dirty="0" smtClean="0"/>
            </a:br>
            <a:endParaRPr lang="en-US" dirty="0"/>
          </a:p>
        </p:txBody>
      </p:sp>
      <p:sp>
        <p:nvSpPr>
          <p:cNvPr id="3" name="Content Placeholder 2"/>
          <p:cNvSpPr>
            <a:spLocks noGrp="1"/>
          </p:cNvSpPr>
          <p:nvPr>
            <p:ph sz="half" idx="1"/>
          </p:nvPr>
        </p:nvSpPr>
        <p:spPr/>
        <p:txBody>
          <a:bodyPr/>
          <a:lstStyle/>
          <a:p>
            <a:pPr>
              <a:buFont typeface="Arial" pitchFamily="34" charset="0"/>
              <a:buChar char="•"/>
            </a:pPr>
            <a:r>
              <a:rPr lang="en-US" dirty="0" smtClean="0"/>
              <a:t>Circular TD-5</a:t>
            </a:r>
          </a:p>
          <a:p>
            <a:pPr lvl="1">
              <a:buFont typeface="Wingdings" pitchFamily="2" charset="2"/>
              <a:buChar char="Ø"/>
            </a:pPr>
            <a:endParaRPr lang="en-US" dirty="0" smtClean="0"/>
          </a:p>
          <a:p>
            <a:pPr lvl="1">
              <a:buFont typeface="Wingdings" pitchFamily="2" charset="2"/>
              <a:buChar char="Ø"/>
            </a:pPr>
            <a:endParaRPr lang="en-US" dirty="0" smtClean="0"/>
          </a:p>
          <a:p>
            <a:pPr lvl="1">
              <a:buNone/>
            </a:pPr>
            <a:endParaRPr lang="en-US" dirty="0" smtClean="0"/>
          </a:p>
          <a:p>
            <a:pPr>
              <a:buFont typeface="Arial" pitchFamily="34" charset="0"/>
              <a:buChar char="•"/>
            </a:pPr>
            <a:r>
              <a:rPr lang="en-US" dirty="0" smtClean="0"/>
              <a:t>Car Service Rule 16 – Procedures of Assignment</a:t>
            </a:r>
          </a:p>
          <a:p>
            <a:pPr>
              <a:buClr>
                <a:schemeClr val="tx2">
                  <a:lumMod val="60000"/>
                  <a:lumOff val="40000"/>
                </a:schemeClr>
              </a:buClr>
              <a:buFont typeface="Wingdings" pitchFamily="2" charset="2"/>
              <a:buChar char="Ø"/>
            </a:pPr>
            <a:r>
              <a:rPr lang="en-US" sz="1600" dirty="0" smtClean="0">
                <a:solidFill>
                  <a:schemeClr val="accent2">
                    <a:lumMod val="75000"/>
                  </a:schemeClr>
                </a:solidFill>
              </a:rPr>
              <a:t>Shipper should request in writing 10 days before intended use of a specific number of cars</a:t>
            </a:r>
          </a:p>
          <a:p>
            <a:pPr>
              <a:buClr>
                <a:schemeClr val="tx2">
                  <a:lumMod val="60000"/>
                  <a:lumOff val="40000"/>
                </a:schemeClr>
              </a:buClr>
              <a:buFont typeface="Wingdings" pitchFamily="2" charset="2"/>
              <a:buChar char="Ø"/>
            </a:pPr>
            <a:r>
              <a:rPr lang="en-US" sz="1600" dirty="0" smtClean="0">
                <a:solidFill>
                  <a:schemeClr val="accent2">
                    <a:lumMod val="75000"/>
                  </a:schemeClr>
                </a:solidFill>
              </a:rPr>
              <a:t>Originating road haul carrier(s) must agree to the size of the pool</a:t>
            </a:r>
          </a:p>
          <a:p>
            <a:pPr>
              <a:buClr>
                <a:schemeClr val="tx2">
                  <a:lumMod val="60000"/>
                  <a:lumOff val="40000"/>
                </a:schemeClr>
              </a:buClr>
              <a:buFont typeface="Wingdings" pitchFamily="2" charset="2"/>
              <a:buChar char="Ø"/>
            </a:pPr>
            <a:r>
              <a:rPr lang="en-US" sz="1600" dirty="0" smtClean="0">
                <a:solidFill>
                  <a:schemeClr val="accent2">
                    <a:lumMod val="75000"/>
                  </a:schemeClr>
                </a:solidFill>
              </a:rPr>
              <a:t>Cars should not be unassigned from the pool without a minimum one day notice</a:t>
            </a:r>
          </a:p>
          <a:p>
            <a:pPr>
              <a:buNone/>
            </a:pPr>
            <a:endParaRPr lang="en-US" sz="800" dirty="0" smtClean="0">
              <a:solidFill>
                <a:schemeClr val="tx2">
                  <a:lumMod val="60000"/>
                  <a:lumOff val="40000"/>
                </a:schemeClr>
              </a:solidFill>
            </a:endParaRPr>
          </a:p>
          <a:p>
            <a:r>
              <a:rPr lang="en-US" dirty="0" smtClean="0"/>
              <a:t>Pool operator is eligible for Car Hire Rule 22 loading point and held short reclaim</a:t>
            </a:r>
          </a:p>
          <a:p>
            <a:pPr>
              <a:buNone/>
            </a:pPr>
            <a:endParaRPr lang="en-US" sz="2000" dirty="0"/>
          </a:p>
        </p:txBody>
      </p:sp>
      <p:graphicFrame>
        <p:nvGraphicFramePr>
          <p:cNvPr id="4" name="Table 3"/>
          <p:cNvGraphicFramePr>
            <a:graphicFrameLocks noGrp="1"/>
          </p:cNvGraphicFramePr>
          <p:nvPr/>
        </p:nvGraphicFramePr>
        <p:xfrm>
          <a:off x="304800" y="1981200"/>
          <a:ext cx="8534400" cy="1010920"/>
        </p:xfrm>
        <a:graphic>
          <a:graphicData uri="http://schemas.openxmlformats.org/drawingml/2006/table">
            <a:tbl>
              <a:tblPr firstRow="1" bandRow="1">
                <a:tableStyleId>{5C22544A-7EE6-4342-B048-85BDC9FD1C3A}</a:tableStyleId>
              </a:tblPr>
              <a:tblGrid>
                <a:gridCol w="2514600"/>
                <a:gridCol w="2209800"/>
                <a:gridCol w="2057400"/>
                <a:gridCol w="1752600"/>
              </a:tblGrid>
              <a:tr h="370840">
                <a:tc>
                  <a:txBody>
                    <a:bodyPr/>
                    <a:lstStyle/>
                    <a:p>
                      <a:pPr algn="ctr"/>
                      <a:r>
                        <a:rPr lang="en-US" dirty="0" smtClean="0"/>
                        <a:t>Rel</a:t>
                      </a:r>
                      <a:r>
                        <a:rPr lang="en-US" baseline="0" dirty="0" smtClean="0"/>
                        <a:t>oad  Without Owner Permission ?</a:t>
                      </a:r>
                      <a:endParaRPr lang="en-US" dirty="0"/>
                    </a:p>
                  </a:txBody>
                  <a:tcPr/>
                </a:tc>
                <a:tc>
                  <a:txBody>
                    <a:bodyPr/>
                    <a:lstStyle/>
                    <a:p>
                      <a:pPr algn="ctr"/>
                      <a:r>
                        <a:rPr lang="en-US" dirty="0" smtClean="0"/>
                        <a:t>Empty Car On Indirect Connection</a:t>
                      </a:r>
                      <a:endParaRPr lang="en-US" dirty="0"/>
                    </a:p>
                  </a:txBody>
                  <a:tcPr/>
                </a:tc>
                <a:tc>
                  <a:txBody>
                    <a:bodyPr/>
                    <a:lstStyle/>
                    <a:p>
                      <a:pPr algn="ctr"/>
                      <a:r>
                        <a:rPr lang="en-US" dirty="0" smtClean="0"/>
                        <a:t>Empty Car on Direct Connection</a:t>
                      </a:r>
                      <a:endParaRPr lang="en-US" dirty="0"/>
                    </a:p>
                  </a:txBody>
                  <a:tcPr/>
                </a:tc>
                <a:tc>
                  <a:txBody>
                    <a:bodyPr/>
                    <a:lstStyle/>
                    <a:p>
                      <a:pPr algn="ctr"/>
                      <a:r>
                        <a:rPr lang="en-US" dirty="0" smtClean="0"/>
                        <a:t>Order</a:t>
                      </a:r>
                      <a:endParaRPr lang="en-US" dirty="0"/>
                    </a:p>
                  </a:txBody>
                  <a:tcPr/>
                </a:tc>
              </a:tr>
              <a:tr h="370840">
                <a:tc>
                  <a:txBody>
                    <a:bodyPr/>
                    <a:lstStyle/>
                    <a:p>
                      <a:pPr algn="ctr"/>
                      <a:r>
                        <a:rPr lang="en-US" dirty="0" smtClean="0"/>
                        <a:t>No</a:t>
                      </a:r>
                      <a:endParaRPr lang="en-US" dirty="0"/>
                    </a:p>
                  </a:txBody>
                  <a:tcPr/>
                </a:tc>
                <a:tc>
                  <a:txBody>
                    <a:bodyPr/>
                    <a:lstStyle/>
                    <a:p>
                      <a:pPr algn="ctr"/>
                      <a:r>
                        <a:rPr lang="en-US" dirty="0" smtClean="0"/>
                        <a:t>Reverse Route</a:t>
                      </a:r>
                      <a:endParaRPr lang="en-US" dirty="0"/>
                    </a:p>
                  </a:txBody>
                  <a:tcPr/>
                </a:tc>
                <a:tc>
                  <a:txBody>
                    <a:bodyPr/>
                    <a:lstStyle/>
                    <a:p>
                      <a:pPr algn="ctr"/>
                      <a:r>
                        <a:rPr lang="en-US" dirty="0" smtClean="0"/>
                        <a:t>Reverse Route</a:t>
                      </a:r>
                      <a:endParaRPr lang="en-US" dirty="0"/>
                    </a:p>
                  </a:txBody>
                  <a:tcPr/>
                </a:tc>
                <a:tc>
                  <a:txBody>
                    <a:bodyPr/>
                    <a:lstStyle/>
                    <a:p>
                      <a:pPr algn="ctr"/>
                      <a:r>
                        <a:rPr lang="en-US" dirty="0" smtClean="0"/>
                        <a:t>CSD 145, 435</a:t>
                      </a:r>
                      <a:endParaRPr lang="en-US" dirty="0"/>
                    </a:p>
                  </a:txBody>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r>
            <a:br>
              <a:rPr lang="en-US" dirty="0" smtClean="0"/>
            </a:br>
            <a:r>
              <a:rPr lang="en-US" dirty="0" smtClean="0"/>
              <a:t>G Type – Contaminated Service</a:t>
            </a:r>
            <a:br>
              <a:rPr lang="en-US" dirty="0" smtClean="0"/>
            </a:br>
            <a:r>
              <a:rPr lang="en-US" sz="2800" dirty="0" smtClean="0">
                <a:solidFill>
                  <a:schemeClr val="accent2">
                    <a:lumMod val="60000"/>
                    <a:lumOff val="40000"/>
                  </a:schemeClr>
                </a:solidFill>
              </a:rPr>
              <a:t>UMLER Transportation Code = G</a:t>
            </a:r>
            <a:r>
              <a:rPr lang="en-US" dirty="0" smtClean="0"/>
              <a:t/>
            </a:r>
            <a:br>
              <a:rPr lang="en-US" dirty="0" smtClean="0"/>
            </a:br>
            <a:endParaRPr lang="en-US" dirty="0"/>
          </a:p>
        </p:txBody>
      </p:sp>
      <p:sp>
        <p:nvSpPr>
          <p:cNvPr id="3" name="Content Placeholder 2"/>
          <p:cNvSpPr>
            <a:spLocks noGrp="1"/>
          </p:cNvSpPr>
          <p:nvPr>
            <p:ph sz="half" idx="1"/>
          </p:nvPr>
        </p:nvSpPr>
        <p:spPr/>
        <p:txBody>
          <a:bodyPr/>
          <a:lstStyle/>
          <a:p>
            <a:pPr>
              <a:buFont typeface="Arial" pitchFamily="34" charset="0"/>
              <a:buChar char="•"/>
            </a:pPr>
            <a:r>
              <a:rPr lang="en-US" dirty="0" smtClean="0"/>
              <a:t>Circular TD-5</a:t>
            </a:r>
          </a:p>
          <a:p>
            <a:pPr lvl="1">
              <a:buFont typeface="Wingdings" pitchFamily="2" charset="2"/>
              <a:buChar char="Ø"/>
            </a:pPr>
            <a:endParaRPr lang="en-US" dirty="0" smtClean="0"/>
          </a:p>
          <a:p>
            <a:pPr lvl="1">
              <a:buFont typeface="Wingdings" pitchFamily="2" charset="2"/>
              <a:buChar char="Ø"/>
            </a:pPr>
            <a:endParaRPr lang="en-US" dirty="0" smtClean="0"/>
          </a:p>
          <a:p>
            <a:pPr lvl="1">
              <a:buNone/>
            </a:pPr>
            <a:endParaRPr lang="en-US" dirty="0" smtClean="0"/>
          </a:p>
          <a:p>
            <a:pPr>
              <a:buFont typeface="Arial" pitchFamily="34" charset="0"/>
              <a:buChar char="•"/>
            </a:pPr>
            <a:r>
              <a:rPr lang="en-US" dirty="0" smtClean="0"/>
              <a:t>Car Service Rule 14 – Appendix A</a:t>
            </a:r>
          </a:p>
          <a:p>
            <a:pPr lvl="1">
              <a:buNone/>
            </a:pPr>
            <a:r>
              <a:rPr lang="en-US" dirty="0" smtClean="0">
                <a:solidFill>
                  <a:schemeClr val="accent2">
                    <a:lumMod val="75000"/>
                  </a:schemeClr>
                </a:solidFill>
              </a:rPr>
              <a:t>K, N, and W grade commodities</a:t>
            </a:r>
          </a:p>
          <a:p>
            <a:pPr>
              <a:buNone/>
            </a:pPr>
            <a:endParaRPr lang="en-US" sz="1000" dirty="0" smtClean="0">
              <a:solidFill>
                <a:schemeClr val="tx2">
                  <a:lumMod val="60000"/>
                  <a:lumOff val="40000"/>
                </a:schemeClr>
              </a:solidFill>
            </a:endParaRPr>
          </a:p>
          <a:p>
            <a:r>
              <a:rPr lang="en-US" dirty="0" smtClean="0"/>
              <a:t>UMLER Data Specification Manual</a:t>
            </a:r>
          </a:p>
          <a:p>
            <a:pPr>
              <a:buClr>
                <a:schemeClr val="tx2">
                  <a:lumMod val="60000"/>
                  <a:lumOff val="40000"/>
                </a:schemeClr>
              </a:buClr>
              <a:buFont typeface="Wingdings" pitchFamily="2" charset="2"/>
              <a:buChar char="Ø"/>
            </a:pPr>
            <a:r>
              <a:rPr lang="en-US" sz="1700" dirty="0" smtClean="0">
                <a:solidFill>
                  <a:schemeClr val="accent2">
                    <a:lumMod val="75000"/>
                  </a:schemeClr>
                </a:solidFill>
              </a:rPr>
              <a:t>Covered Hoppers with N grades (ruminant protein) and Boxcars with W grades (municipal waste) are automatically assigned the Transportation code G</a:t>
            </a:r>
          </a:p>
          <a:p>
            <a:pPr>
              <a:buClr>
                <a:schemeClr val="tx2">
                  <a:lumMod val="60000"/>
                  <a:lumOff val="40000"/>
                </a:schemeClr>
              </a:buClr>
              <a:buFont typeface="Wingdings" pitchFamily="2" charset="2"/>
              <a:buChar char="Ø"/>
            </a:pPr>
            <a:r>
              <a:rPr lang="en-US" sz="1700" dirty="0" smtClean="0">
                <a:solidFill>
                  <a:schemeClr val="accent2">
                    <a:lumMod val="75000"/>
                  </a:schemeClr>
                </a:solidFill>
              </a:rPr>
              <a:t>Cars unassigned from G type pools will retain a G transportation code until a second transaction removing the G is reported by the stenciled mark owner</a:t>
            </a:r>
          </a:p>
          <a:p>
            <a:pPr>
              <a:buFont typeface="Wingdings" pitchFamily="2" charset="2"/>
              <a:buChar char="Ø"/>
            </a:pPr>
            <a:endParaRPr lang="en-US" sz="1600" dirty="0" smtClean="0">
              <a:solidFill>
                <a:schemeClr val="tx2">
                  <a:lumMod val="60000"/>
                  <a:lumOff val="40000"/>
                </a:schemeClr>
              </a:solidFill>
            </a:endParaRPr>
          </a:p>
          <a:p>
            <a:endParaRPr lang="en-US" sz="2000" dirty="0"/>
          </a:p>
        </p:txBody>
      </p:sp>
      <p:graphicFrame>
        <p:nvGraphicFramePr>
          <p:cNvPr id="4" name="Table 3"/>
          <p:cNvGraphicFramePr>
            <a:graphicFrameLocks noGrp="1"/>
          </p:cNvGraphicFramePr>
          <p:nvPr/>
        </p:nvGraphicFramePr>
        <p:xfrm>
          <a:off x="304800" y="1981200"/>
          <a:ext cx="8534400" cy="1010920"/>
        </p:xfrm>
        <a:graphic>
          <a:graphicData uri="http://schemas.openxmlformats.org/drawingml/2006/table">
            <a:tbl>
              <a:tblPr firstRow="1" bandRow="1">
                <a:tableStyleId>{5C22544A-7EE6-4342-B048-85BDC9FD1C3A}</a:tableStyleId>
              </a:tblPr>
              <a:tblGrid>
                <a:gridCol w="2514600"/>
                <a:gridCol w="2209800"/>
                <a:gridCol w="2057400"/>
                <a:gridCol w="1752600"/>
              </a:tblGrid>
              <a:tr h="370840">
                <a:tc>
                  <a:txBody>
                    <a:bodyPr/>
                    <a:lstStyle/>
                    <a:p>
                      <a:pPr algn="ctr"/>
                      <a:r>
                        <a:rPr lang="en-US" dirty="0" smtClean="0"/>
                        <a:t>Rel</a:t>
                      </a:r>
                      <a:r>
                        <a:rPr lang="en-US" baseline="0" dirty="0" smtClean="0"/>
                        <a:t>oad  Without Owner Permission ?</a:t>
                      </a:r>
                      <a:endParaRPr lang="en-US" dirty="0"/>
                    </a:p>
                  </a:txBody>
                  <a:tcPr/>
                </a:tc>
                <a:tc>
                  <a:txBody>
                    <a:bodyPr/>
                    <a:lstStyle/>
                    <a:p>
                      <a:pPr algn="ctr"/>
                      <a:r>
                        <a:rPr lang="en-US" dirty="0" smtClean="0"/>
                        <a:t>Empty Car On Indirect Connection</a:t>
                      </a:r>
                      <a:endParaRPr lang="en-US" dirty="0"/>
                    </a:p>
                  </a:txBody>
                  <a:tcPr/>
                </a:tc>
                <a:tc>
                  <a:txBody>
                    <a:bodyPr/>
                    <a:lstStyle/>
                    <a:p>
                      <a:pPr algn="ctr"/>
                      <a:r>
                        <a:rPr lang="en-US" dirty="0" smtClean="0"/>
                        <a:t>Empty Car on Direct Connection</a:t>
                      </a:r>
                      <a:endParaRPr lang="en-US" dirty="0"/>
                    </a:p>
                  </a:txBody>
                  <a:tcPr/>
                </a:tc>
                <a:tc>
                  <a:txBody>
                    <a:bodyPr/>
                    <a:lstStyle/>
                    <a:p>
                      <a:pPr algn="ctr"/>
                      <a:r>
                        <a:rPr lang="en-US" dirty="0" smtClean="0"/>
                        <a:t>Order</a:t>
                      </a:r>
                      <a:endParaRPr lang="en-US" dirty="0"/>
                    </a:p>
                  </a:txBody>
                  <a:tcPr/>
                </a:tc>
              </a:tr>
              <a:tr h="370840">
                <a:tc>
                  <a:txBody>
                    <a:bodyPr/>
                    <a:lstStyle/>
                    <a:p>
                      <a:pPr algn="ctr"/>
                      <a:r>
                        <a:rPr lang="en-US" dirty="0" smtClean="0"/>
                        <a:t>No</a:t>
                      </a:r>
                      <a:endParaRPr lang="en-US" dirty="0"/>
                    </a:p>
                  </a:txBody>
                  <a:tcPr/>
                </a:tc>
                <a:tc>
                  <a:txBody>
                    <a:bodyPr/>
                    <a:lstStyle/>
                    <a:p>
                      <a:pPr algn="ctr"/>
                      <a:r>
                        <a:rPr lang="en-US" dirty="0" smtClean="0"/>
                        <a:t>Reverse Route</a:t>
                      </a:r>
                      <a:endParaRPr lang="en-US" dirty="0"/>
                    </a:p>
                  </a:txBody>
                  <a:tcPr/>
                </a:tc>
                <a:tc>
                  <a:txBody>
                    <a:bodyPr/>
                    <a:lstStyle/>
                    <a:p>
                      <a:pPr algn="ctr"/>
                      <a:r>
                        <a:rPr lang="en-US" dirty="0" smtClean="0"/>
                        <a:t>Reverse Route</a:t>
                      </a:r>
                      <a:endParaRPr lang="en-US" dirty="0"/>
                    </a:p>
                  </a:txBody>
                  <a:tcPr/>
                </a:tc>
                <a:tc>
                  <a:txBody>
                    <a:bodyPr/>
                    <a:lstStyle/>
                    <a:p>
                      <a:pPr algn="ctr"/>
                      <a:r>
                        <a:rPr lang="en-US" dirty="0" smtClean="0"/>
                        <a:t>CSD 145, 435</a:t>
                      </a:r>
                      <a:endParaRPr lang="en-US" dirty="0"/>
                    </a:p>
                  </a:txBody>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r>
            <a:br>
              <a:rPr lang="en-US" dirty="0" smtClean="0"/>
            </a:br>
            <a:r>
              <a:rPr lang="en-US" dirty="0" smtClean="0"/>
              <a:t>J Type – Agents Pool</a:t>
            </a:r>
            <a:br>
              <a:rPr lang="en-US" dirty="0" smtClean="0"/>
            </a:br>
            <a:r>
              <a:rPr lang="en-US" sz="2800" dirty="0" smtClean="0">
                <a:solidFill>
                  <a:schemeClr val="accent2">
                    <a:lumMod val="60000"/>
                    <a:lumOff val="40000"/>
                  </a:schemeClr>
                </a:solidFill>
              </a:rPr>
              <a:t>Umler Transportation Code = J</a:t>
            </a:r>
            <a:r>
              <a:rPr lang="en-US" dirty="0" smtClean="0"/>
              <a:t/>
            </a:r>
            <a:br>
              <a:rPr lang="en-US" dirty="0" smtClean="0"/>
            </a:br>
            <a:endParaRPr lang="en-US" dirty="0"/>
          </a:p>
        </p:txBody>
      </p:sp>
      <p:sp>
        <p:nvSpPr>
          <p:cNvPr id="3" name="Content Placeholder 2"/>
          <p:cNvSpPr>
            <a:spLocks noGrp="1"/>
          </p:cNvSpPr>
          <p:nvPr>
            <p:ph sz="half" idx="1"/>
          </p:nvPr>
        </p:nvSpPr>
        <p:spPr/>
        <p:txBody>
          <a:bodyPr/>
          <a:lstStyle/>
          <a:p>
            <a:pPr>
              <a:buFont typeface="Arial" pitchFamily="34" charset="0"/>
              <a:buChar char="•"/>
            </a:pPr>
            <a:r>
              <a:rPr lang="en-US" dirty="0" smtClean="0"/>
              <a:t>Circular TD-5</a:t>
            </a:r>
          </a:p>
          <a:p>
            <a:pPr lvl="1">
              <a:buFont typeface="Wingdings" pitchFamily="2" charset="2"/>
              <a:buChar char="Ø"/>
            </a:pPr>
            <a:endParaRPr lang="en-US" dirty="0" smtClean="0"/>
          </a:p>
          <a:p>
            <a:pPr lvl="1">
              <a:buFont typeface="Wingdings" pitchFamily="2" charset="2"/>
              <a:buChar char="Ø"/>
            </a:pPr>
            <a:endParaRPr lang="en-US" dirty="0" smtClean="0"/>
          </a:p>
          <a:p>
            <a:pPr lvl="1">
              <a:buNone/>
            </a:pPr>
            <a:endParaRPr lang="en-US" dirty="0" smtClean="0"/>
          </a:p>
          <a:p>
            <a:pPr>
              <a:buFont typeface="Arial" pitchFamily="34" charset="0"/>
              <a:buChar char="•"/>
            </a:pPr>
            <a:r>
              <a:rPr lang="en-US" dirty="0" smtClean="0"/>
              <a:t>Car Service Directive 145 – Exception 1</a:t>
            </a:r>
          </a:p>
          <a:p>
            <a:pPr lvl="1">
              <a:buClr>
                <a:schemeClr val="tx2">
                  <a:lumMod val="60000"/>
                  <a:lumOff val="40000"/>
                </a:schemeClr>
              </a:buClr>
              <a:buFont typeface="Wingdings" pitchFamily="2" charset="2"/>
              <a:buChar char="Ø"/>
            </a:pPr>
            <a:r>
              <a:rPr lang="en-US" sz="1900" dirty="0" smtClean="0">
                <a:solidFill>
                  <a:schemeClr val="accent2">
                    <a:lumMod val="75000"/>
                  </a:schemeClr>
                </a:solidFill>
              </a:rPr>
              <a:t>Owners may allow their equipment to be loaded without regard to route or destination by assigning their cars to a Pool Type J to generate the J Transportation Code</a:t>
            </a:r>
          </a:p>
          <a:p>
            <a:pPr>
              <a:buNone/>
            </a:pPr>
            <a:endParaRPr lang="en-US" sz="1000" dirty="0" smtClean="0">
              <a:solidFill>
                <a:schemeClr val="tx2">
                  <a:lumMod val="60000"/>
                  <a:lumOff val="40000"/>
                </a:schemeClr>
              </a:solidFill>
            </a:endParaRPr>
          </a:p>
          <a:p>
            <a:r>
              <a:rPr lang="en-US" dirty="0" smtClean="0"/>
              <a:t>UMLER Data Specification </a:t>
            </a:r>
            <a:r>
              <a:rPr lang="en-US" dirty="0" err="1" smtClean="0"/>
              <a:t>Mnual</a:t>
            </a:r>
            <a:endParaRPr lang="en-US" dirty="0" smtClean="0"/>
          </a:p>
          <a:p>
            <a:pPr lvl="1">
              <a:buClr>
                <a:schemeClr val="tx2">
                  <a:lumMod val="60000"/>
                  <a:lumOff val="40000"/>
                </a:schemeClr>
              </a:buClr>
              <a:buFont typeface="Wingdings" pitchFamily="2" charset="2"/>
              <a:buChar char="Ø"/>
            </a:pPr>
            <a:r>
              <a:rPr lang="en-US" sz="1900" dirty="0" smtClean="0">
                <a:solidFill>
                  <a:schemeClr val="accent2">
                    <a:lumMod val="75000"/>
                  </a:schemeClr>
                </a:solidFill>
              </a:rPr>
              <a:t>Covered hoppers with mechanical designation of LO and Intermodal flats with mechanical designation of FC are not assignable in J type pools</a:t>
            </a:r>
          </a:p>
          <a:p>
            <a:endParaRPr lang="en-US" sz="2000" dirty="0"/>
          </a:p>
        </p:txBody>
      </p:sp>
      <p:graphicFrame>
        <p:nvGraphicFramePr>
          <p:cNvPr id="4" name="Table 3"/>
          <p:cNvGraphicFramePr>
            <a:graphicFrameLocks noGrp="1"/>
          </p:cNvGraphicFramePr>
          <p:nvPr/>
        </p:nvGraphicFramePr>
        <p:xfrm>
          <a:off x="304800" y="1981200"/>
          <a:ext cx="8534400" cy="1010920"/>
        </p:xfrm>
        <a:graphic>
          <a:graphicData uri="http://schemas.openxmlformats.org/drawingml/2006/table">
            <a:tbl>
              <a:tblPr firstRow="1" bandRow="1">
                <a:tableStyleId>{5C22544A-7EE6-4342-B048-85BDC9FD1C3A}</a:tableStyleId>
              </a:tblPr>
              <a:tblGrid>
                <a:gridCol w="2514600"/>
                <a:gridCol w="2209800"/>
                <a:gridCol w="2057400"/>
                <a:gridCol w="1752600"/>
              </a:tblGrid>
              <a:tr h="370840">
                <a:tc>
                  <a:txBody>
                    <a:bodyPr/>
                    <a:lstStyle/>
                    <a:p>
                      <a:pPr algn="ctr"/>
                      <a:r>
                        <a:rPr lang="en-US" dirty="0" smtClean="0"/>
                        <a:t>Rel</a:t>
                      </a:r>
                      <a:r>
                        <a:rPr lang="en-US" baseline="0" dirty="0" smtClean="0"/>
                        <a:t>oad  Without Owner Permission ?</a:t>
                      </a:r>
                      <a:endParaRPr lang="en-US" dirty="0"/>
                    </a:p>
                  </a:txBody>
                  <a:tcPr/>
                </a:tc>
                <a:tc>
                  <a:txBody>
                    <a:bodyPr/>
                    <a:lstStyle/>
                    <a:p>
                      <a:pPr algn="ctr"/>
                      <a:r>
                        <a:rPr lang="en-US" dirty="0" smtClean="0"/>
                        <a:t>Empty Car On Indirect Connection</a:t>
                      </a:r>
                      <a:endParaRPr lang="en-US" dirty="0"/>
                    </a:p>
                  </a:txBody>
                  <a:tcPr/>
                </a:tc>
                <a:tc>
                  <a:txBody>
                    <a:bodyPr/>
                    <a:lstStyle/>
                    <a:p>
                      <a:pPr algn="ctr"/>
                      <a:r>
                        <a:rPr lang="en-US" dirty="0" smtClean="0"/>
                        <a:t>Empty Car on Direct Connection</a:t>
                      </a:r>
                      <a:endParaRPr lang="en-US" dirty="0"/>
                    </a:p>
                  </a:txBody>
                  <a:tcPr/>
                </a:tc>
                <a:tc>
                  <a:txBody>
                    <a:bodyPr/>
                    <a:lstStyle/>
                    <a:p>
                      <a:pPr algn="ctr"/>
                      <a:r>
                        <a:rPr lang="en-US" dirty="0" smtClean="0"/>
                        <a:t>Order</a:t>
                      </a:r>
                      <a:endParaRPr lang="en-US" dirty="0"/>
                    </a:p>
                  </a:txBody>
                  <a:tcPr/>
                </a:tc>
              </a:tr>
              <a:tr h="370840">
                <a:tc>
                  <a:txBody>
                    <a:bodyPr/>
                    <a:lstStyle/>
                    <a:p>
                      <a:pPr algn="ctr"/>
                      <a:r>
                        <a:rPr lang="en-US" dirty="0" smtClean="0"/>
                        <a:t>Yes</a:t>
                      </a:r>
                      <a:endParaRPr lang="en-US" dirty="0"/>
                    </a:p>
                  </a:txBody>
                  <a:tcPr/>
                </a:tc>
                <a:tc>
                  <a:txBody>
                    <a:bodyPr/>
                    <a:lstStyle/>
                    <a:p>
                      <a:pPr algn="ctr"/>
                      <a:r>
                        <a:rPr lang="en-US" dirty="0" smtClean="0"/>
                        <a:t>Reverse Route</a:t>
                      </a:r>
                      <a:endParaRPr lang="en-US" dirty="0"/>
                    </a:p>
                  </a:txBody>
                  <a:tcPr/>
                </a:tc>
                <a:tc>
                  <a:txBody>
                    <a:bodyPr/>
                    <a:lstStyle/>
                    <a:p>
                      <a:pPr algn="ctr"/>
                      <a:r>
                        <a:rPr lang="en-US" dirty="0" smtClean="0"/>
                        <a:t>Reverse Route</a:t>
                      </a:r>
                      <a:endParaRPr lang="en-US" dirty="0"/>
                    </a:p>
                  </a:txBody>
                  <a:tcPr/>
                </a:tc>
                <a:tc>
                  <a:txBody>
                    <a:bodyPr/>
                    <a:lstStyle/>
                    <a:p>
                      <a:pPr algn="ctr"/>
                      <a:r>
                        <a:rPr lang="en-US" dirty="0" smtClean="0"/>
                        <a:t>CSD 145</a:t>
                      </a:r>
                      <a:endParaRPr lang="en-US" dirty="0"/>
                    </a:p>
                  </a:txBody>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r>
            <a:br>
              <a:rPr lang="en-US" dirty="0" smtClean="0"/>
            </a:br>
            <a:r>
              <a:rPr lang="en-US" dirty="0" smtClean="0"/>
              <a:t>N Type – National Pool</a:t>
            </a:r>
            <a:br>
              <a:rPr lang="en-US" dirty="0" smtClean="0"/>
            </a:br>
            <a:r>
              <a:rPr lang="en-US" sz="2800" dirty="0" smtClean="0">
                <a:solidFill>
                  <a:schemeClr val="accent2">
                    <a:lumMod val="60000"/>
                    <a:lumOff val="40000"/>
                  </a:schemeClr>
                </a:solidFill>
              </a:rPr>
              <a:t>Umler Transportation Code = N</a:t>
            </a:r>
            <a:r>
              <a:rPr lang="en-US" dirty="0" smtClean="0"/>
              <a:t/>
            </a:r>
            <a:br>
              <a:rPr lang="en-US" dirty="0" smtClean="0"/>
            </a:br>
            <a:endParaRPr lang="en-US" dirty="0"/>
          </a:p>
        </p:txBody>
      </p:sp>
      <p:sp>
        <p:nvSpPr>
          <p:cNvPr id="3" name="Content Placeholder 2"/>
          <p:cNvSpPr>
            <a:spLocks noGrp="1"/>
          </p:cNvSpPr>
          <p:nvPr>
            <p:ph sz="half" idx="1"/>
          </p:nvPr>
        </p:nvSpPr>
        <p:spPr>
          <a:xfrm>
            <a:off x="0" y="1371600"/>
            <a:ext cx="8839200" cy="4800600"/>
          </a:xfrm>
        </p:spPr>
        <p:txBody>
          <a:bodyPr/>
          <a:lstStyle/>
          <a:p>
            <a:pPr>
              <a:buFont typeface="Arial" pitchFamily="34" charset="0"/>
              <a:buChar char="•"/>
            </a:pPr>
            <a:r>
              <a:rPr lang="en-US" sz="2400" dirty="0" smtClean="0"/>
              <a:t>Circular TD-5</a:t>
            </a:r>
          </a:p>
          <a:p>
            <a:pPr lvl="1">
              <a:buFont typeface="Wingdings" pitchFamily="2" charset="2"/>
              <a:buChar char="Ø"/>
            </a:pPr>
            <a:endParaRPr lang="en-US" dirty="0" smtClean="0"/>
          </a:p>
          <a:p>
            <a:pPr lvl="1">
              <a:buFont typeface="Wingdings" pitchFamily="2" charset="2"/>
              <a:buChar char="Ø"/>
            </a:pPr>
            <a:endParaRPr lang="en-US" dirty="0" smtClean="0"/>
          </a:p>
          <a:p>
            <a:pPr lvl="1">
              <a:buNone/>
            </a:pPr>
            <a:endParaRPr lang="en-US" dirty="0" smtClean="0"/>
          </a:p>
          <a:p>
            <a:endParaRPr lang="en-US" sz="2400" dirty="0" smtClean="0"/>
          </a:p>
          <a:p>
            <a:r>
              <a:rPr lang="en-US" sz="2400" dirty="0" smtClean="0"/>
              <a:t>UMLER Data Specification Manual</a:t>
            </a:r>
          </a:p>
          <a:p>
            <a:pPr lvl="1">
              <a:buClr>
                <a:schemeClr val="tx2">
                  <a:lumMod val="60000"/>
                  <a:lumOff val="40000"/>
                </a:schemeClr>
              </a:buClr>
              <a:buFont typeface="Wingdings" pitchFamily="2" charset="2"/>
              <a:buChar char="Ø"/>
            </a:pPr>
            <a:r>
              <a:rPr lang="en-US" sz="1900" b="1" dirty="0" smtClean="0">
                <a:solidFill>
                  <a:schemeClr val="accent2">
                    <a:lumMod val="75000"/>
                  </a:schemeClr>
                </a:solidFill>
              </a:rPr>
              <a:t>9990001 </a:t>
            </a:r>
            <a:r>
              <a:rPr lang="en-US" sz="1900" dirty="0" smtClean="0">
                <a:solidFill>
                  <a:schemeClr val="accent2">
                    <a:lumMod val="75000"/>
                  </a:schemeClr>
                </a:solidFill>
              </a:rPr>
              <a:t>to</a:t>
            </a:r>
            <a:r>
              <a:rPr lang="en-US" sz="1900" b="1" dirty="0" smtClean="0">
                <a:solidFill>
                  <a:schemeClr val="accent2">
                    <a:lumMod val="75000"/>
                  </a:schemeClr>
                </a:solidFill>
              </a:rPr>
              <a:t> 9990011 – Railinc </a:t>
            </a:r>
          </a:p>
          <a:p>
            <a:pPr lvl="2">
              <a:buClr>
                <a:schemeClr val="accent2">
                  <a:lumMod val="75000"/>
                </a:schemeClr>
              </a:buClr>
              <a:buFont typeface="Wingdings" pitchFamily="2" charset="2"/>
              <a:buChar char="§"/>
            </a:pPr>
            <a:r>
              <a:rPr lang="en-US" sz="1700" dirty="0" smtClean="0"/>
              <a:t>Submitter of activity must be mark owner</a:t>
            </a:r>
          </a:p>
          <a:p>
            <a:pPr lvl="1">
              <a:buFont typeface="Wingdings" pitchFamily="2" charset="2"/>
              <a:buChar char="Ø"/>
            </a:pPr>
            <a:r>
              <a:rPr lang="en-US" sz="1900" b="1" dirty="0" smtClean="0">
                <a:solidFill>
                  <a:schemeClr val="accent2">
                    <a:lumMod val="75000"/>
                  </a:schemeClr>
                </a:solidFill>
              </a:rPr>
              <a:t>9990012 </a:t>
            </a:r>
            <a:r>
              <a:rPr lang="en-US" sz="1900" dirty="0" smtClean="0">
                <a:solidFill>
                  <a:schemeClr val="accent2">
                    <a:lumMod val="75000"/>
                  </a:schemeClr>
                </a:solidFill>
              </a:rPr>
              <a:t>to</a:t>
            </a:r>
            <a:r>
              <a:rPr lang="en-US" sz="1900" b="1" dirty="0" smtClean="0">
                <a:solidFill>
                  <a:schemeClr val="accent2">
                    <a:lumMod val="75000"/>
                  </a:schemeClr>
                </a:solidFill>
              </a:rPr>
              <a:t> 9990699 – TTX</a:t>
            </a:r>
          </a:p>
          <a:p>
            <a:pPr lvl="2">
              <a:buClr>
                <a:schemeClr val="accent2">
                  <a:lumMod val="75000"/>
                </a:schemeClr>
              </a:buClr>
              <a:buFont typeface="Wingdings" pitchFamily="2" charset="2"/>
              <a:buChar char="§"/>
            </a:pPr>
            <a:r>
              <a:rPr lang="en-US" sz="1700" dirty="0" smtClean="0"/>
              <a:t>If Operator is TTX, submitter of activity must be TTX</a:t>
            </a:r>
          </a:p>
          <a:p>
            <a:pPr lvl="2">
              <a:buClr>
                <a:schemeClr val="accent2">
                  <a:lumMod val="75000"/>
                </a:schemeClr>
              </a:buClr>
              <a:buFont typeface="Wingdings" pitchFamily="2" charset="2"/>
              <a:buChar char="§"/>
            </a:pPr>
            <a:r>
              <a:rPr lang="en-US" sz="1700" dirty="0" smtClean="0"/>
              <a:t>If Operator is RLOD, submitter must be TTX or mark owner</a:t>
            </a:r>
          </a:p>
          <a:p>
            <a:pPr lvl="2">
              <a:buClr>
                <a:schemeClr val="accent2">
                  <a:lumMod val="75000"/>
                </a:schemeClr>
              </a:buClr>
              <a:buFont typeface="Wingdings" pitchFamily="2" charset="2"/>
              <a:buChar char="§"/>
            </a:pPr>
            <a:r>
              <a:rPr lang="en-US" sz="1700" dirty="0" smtClean="0"/>
              <a:t>If Operator is RBXC, submitter must be TTX or mark owner </a:t>
            </a:r>
          </a:p>
        </p:txBody>
      </p:sp>
      <p:graphicFrame>
        <p:nvGraphicFramePr>
          <p:cNvPr id="4" name="Table 3"/>
          <p:cNvGraphicFramePr>
            <a:graphicFrameLocks noGrp="1"/>
          </p:cNvGraphicFramePr>
          <p:nvPr/>
        </p:nvGraphicFramePr>
        <p:xfrm>
          <a:off x="304800" y="1905000"/>
          <a:ext cx="8534400" cy="1280160"/>
        </p:xfrm>
        <a:graphic>
          <a:graphicData uri="http://schemas.openxmlformats.org/drawingml/2006/table">
            <a:tbl>
              <a:tblPr firstRow="1" bandRow="1">
                <a:tableStyleId>{5C22544A-7EE6-4342-B048-85BDC9FD1C3A}</a:tableStyleId>
              </a:tblPr>
              <a:tblGrid>
                <a:gridCol w="2209800"/>
                <a:gridCol w="2286000"/>
                <a:gridCol w="2514600"/>
                <a:gridCol w="1524000"/>
              </a:tblGrid>
              <a:tr h="370840">
                <a:tc>
                  <a:txBody>
                    <a:bodyPr/>
                    <a:lstStyle/>
                    <a:p>
                      <a:pPr algn="ctr"/>
                      <a:r>
                        <a:rPr lang="en-US" dirty="0" smtClean="0"/>
                        <a:t>Rel</a:t>
                      </a:r>
                      <a:r>
                        <a:rPr lang="en-US" baseline="0" dirty="0" smtClean="0"/>
                        <a:t>oad  Without Owner Permission ?</a:t>
                      </a:r>
                      <a:endParaRPr lang="en-US" dirty="0"/>
                    </a:p>
                  </a:txBody>
                  <a:tcPr/>
                </a:tc>
                <a:tc>
                  <a:txBody>
                    <a:bodyPr/>
                    <a:lstStyle/>
                    <a:p>
                      <a:pPr algn="ctr"/>
                      <a:r>
                        <a:rPr lang="en-US" dirty="0" smtClean="0"/>
                        <a:t>Empty Car On Indirect Connection</a:t>
                      </a:r>
                      <a:endParaRPr lang="en-US" dirty="0"/>
                    </a:p>
                  </a:txBody>
                  <a:tcPr/>
                </a:tc>
                <a:tc>
                  <a:txBody>
                    <a:bodyPr/>
                    <a:lstStyle/>
                    <a:p>
                      <a:pPr algn="ctr"/>
                      <a:r>
                        <a:rPr lang="en-US" dirty="0" smtClean="0"/>
                        <a:t>Empty Car on Direct Connection</a:t>
                      </a:r>
                      <a:endParaRPr lang="en-US" dirty="0"/>
                    </a:p>
                  </a:txBody>
                  <a:tcPr/>
                </a:tc>
                <a:tc>
                  <a:txBody>
                    <a:bodyPr/>
                    <a:lstStyle/>
                    <a:p>
                      <a:pPr algn="ctr"/>
                      <a:r>
                        <a:rPr lang="en-US" dirty="0" smtClean="0"/>
                        <a:t>Order</a:t>
                      </a:r>
                      <a:endParaRPr lang="en-US" dirty="0"/>
                    </a:p>
                  </a:txBody>
                  <a:tcPr/>
                </a:tc>
              </a:tr>
              <a:tr h="370840">
                <a:tc>
                  <a:txBody>
                    <a:bodyPr/>
                    <a:lstStyle/>
                    <a:p>
                      <a:pPr algn="ctr"/>
                      <a:r>
                        <a:rPr lang="en-US" dirty="0" smtClean="0"/>
                        <a:t>No</a:t>
                      </a:r>
                      <a:endParaRPr lang="en-US" dirty="0"/>
                    </a:p>
                  </a:txBody>
                  <a:tcPr/>
                </a:tc>
                <a:tc>
                  <a:txBody>
                    <a:bodyPr/>
                    <a:lstStyle/>
                    <a:p>
                      <a:pPr algn="ctr"/>
                      <a:r>
                        <a:rPr lang="en-US" dirty="0" smtClean="0"/>
                        <a:t>Pool</a:t>
                      </a:r>
                      <a:r>
                        <a:rPr lang="en-US" baseline="0" dirty="0" smtClean="0"/>
                        <a:t> Operator Instructions</a:t>
                      </a:r>
                      <a:endParaRPr lang="en-US" dirty="0"/>
                    </a:p>
                  </a:txBody>
                  <a:tcPr/>
                </a:tc>
                <a:tc>
                  <a:txBody>
                    <a:bodyPr/>
                    <a:lstStyle/>
                    <a:p>
                      <a:pPr algn="ctr"/>
                      <a:r>
                        <a:rPr lang="en-US" dirty="0" smtClean="0"/>
                        <a:t>Pool Operator Instructions</a:t>
                      </a:r>
                      <a:endParaRPr lang="en-US" dirty="0"/>
                    </a:p>
                  </a:txBody>
                  <a:tcPr/>
                </a:tc>
                <a:tc>
                  <a:txBody>
                    <a:bodyPr/>
                    <a:lstStyle/>
                    <a:p>
                      <a:pPr algn="ctr"/>
                      <a:r>
                        <a:rPr lang="en-US" dirty="0" smtClean="0"/>
                        <a:t>CSD 145</a:t>
                      </a:r>
                      <a:endParaRPr lang="en-US" dirty="0"/>
                    </a:p>
                  </a:txBody>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Analyst meeting_investor relations exampl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Analyst meeting_investor relations examples</Template>
  <TotalTime>6850</TotalTime>
  <Words>1203</Words>
  <Application>Microsoft Office PowerPoint</Application>
  <PresentationFormat>On-screen Show (4:3)</PresentationFormat>
  <Paragraphs>252</Paragraphs>
  <Slides>17</Slides>
  <Notes>3</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Analyst meeting_investor relations examples</vt:lpstr>
      <vt:lpstr>ACACSO  Understanding and Establishing  Pool Codes</vt:lpstr>
      <vt:lpstr>Definition and Purpose</vt:lpstr>
      <vt:lpstr> Create Pool Header Screen </vt:lpstr>
      <vt:lpstr>Required in the Pool Header </vt:lpstr>
      <vt:lpstr> Pool Type Codes </vt:lpstr>
      <vt:lpstr> C Type - Shipper Assigned Umler Transportation Code = C </vt:lpstr>
      <vt:lpstr> G Type – Contaminated Service UMLER Transportation Code = G </vt:lpstr>
      <vt:lpstr> J Type – Agents Pool Umler Transportation Code = J </vt:lpstr>
      <vt:lpstr> N Type – National Pool Umler Transportation Code = N </vt:lpstr>
      <vt:lpstr> O Type – Recall Pool Umler Transportation Code = O </vt:lpstr>
      <vt:lpstr> P Type – Commodity Pool Umler Transportation Code = P </vt:lpstr>
      <vt:lpstr> T Type – Agents Pool Umler Transportation Code = R </vt:lpstr>
      <vt:lpstr> Relationship to EMC’s  </vt:lpstr>
      <vt:lpstr> E Transportation Codes </vt:lpstr>
      <vt:lpstr> D Transportation Codes </vt:lpstr>
      <vt:lpstr> Unassigned Cars </vt:lpstr>
      <vt:lpstr>Questions ?</vt:lpstr>
    </vt:vector>
  </TitlesOfParts>
  <Company>Norfolk Southern Corp.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Style Guide</dc:title>
  <dc:creator>Rush Bailey</dc:creator>
  <cp:lastModifiedBy>Hancock, Kelley-Jo</cp:lastModifiedBy>
  <cp:revision>345</cp:revision>
  <cp:lastPrinted>2013-01-14T20:53:24Z</cp:lastPrinted>
  <dcterms:created xsi:type="dcterms:W3CDTF">2010-02-23T16:43:50Z</dcterms:created>
  <dcterms:modified xsi:type="dcterms:W3CDTF">2013-11-07T15:33:42Z</dcterms:modified>
</cp:coreProperties>
</file>