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7" r:id="rId3"/>
    <p:sldId id="263" r:id="rId4"/>
    <p:sldId id="317" r:id="rId5"/>
    <p:sldId id="298" r:id="rId6"/>
    <p:sldId id="299" r:id="rId7"/>
    <p:sldId id="304" r:id="rId8"/>
    <p:sldId id="306" r:id="rId9"/>
    <p:sldId id="307" r:id="rId10"/>
    <p:sldId id="272" r:id="rId11"/>
    <p:sldId id="308" r:id="rId12"/>
    <p:sldId id="275" r:id="rId13"/>
    <p:sldId id="318" r:id="rId14"/>
    <p:sldId id="310" r:id="rId15"/>
    <p:sldId id="313" r:id="rId16"/>
    <p:sldId id="315" r:id="rId17"/>
    <p:sldId id="316" r:id="rId18"/>
    <p:sldId id="276" r:id="rId19"/>
    <p:sldId id="296" r:id="rId20"/>
    <p:sldId id="295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51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65CF3-C524-4654-BBA8-1934BA0B28BF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FAD30B-3145-4BAC-B131-AB670F2C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1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907757-E7CD-44DA-99C8-124D67AF4C77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B065AD-27F7-469C-9E90-A044CB03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65AD-27F7-469C-9E90-A044CB0348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31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/>
              <a:t>Slide 1 of 3</a:t>
            </a:r>
          </a:p>
        </p:txBody>
      </p:sp>
    </p:spTree>
    <p:extLst>
      <p:ext uri="{BB962C8B-B14F-4D97-AF65-F5344CB8AC3E}">
        <p14:creationId xmlns:p14="http://schemas.microsoft.com/office/powerpoint/2010/main" val="1451154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07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1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00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4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2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99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65AD-27F7-469C-9E90-A044CB0348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7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65AD-27F7-469C-9E90-A044CB0348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8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65AD-27F7-469C-9E90-A044CB0348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7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1830, the South Carolina Canal and Rail-Road Company was formed to draw trade from the interior of the state. It had a steam locomotive built at the West Point Foundry in New York City, called </a:t>
            </a:r>
            <a:r>
              <a:rPr lang="en-US" i="1" dirty="0" smtClean="0"/>
              <a:t>The Best Friend of Charleston</a:t>
            </a:r>
            <a:r>
              <a:rPr lang="en-US" dirty="0" smtClean="0"/>
              <a:t>, the first steam locomotive to be built for sale in the United States. A year later, the Mohawk &amp; Hudson railroad reduced a 40-mile wandering canal trip that took all day to accomplish to a 17-mile trip that took less than an hour. Its first steam engine was named the </a:t>
            </a:r>
            <a:r>
              <a:rPr lang="en-US" i="1" dirty="0" smtClean="0"/>
              <a:t>DeWitt Clinton</a:t>
            </a:r>
            <a:r>
              <a:rPr lang="en-US" dirty="0" smtClean="0"/>
              <a:t> after the builder of the Erie Canal.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65AD-27F7-469C-9E90-A044CB0348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7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65AD-27F7-469C-9E90-A044CB0348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21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1204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/>
              <a:t>Slide 1 of 3</a:t>
            </a:r>
          </a:p>
        </p:txBody>
      </p:sp>
    </p:spTree>
    <p:extLst>
      <p:ext uri="{BB962C8B-B14F-4D97-AF65-F5344CB8AC3E}">
        <p14:creationId xmlns:p14="http://schemas.microsoft.com/office/powerpoint/2010/main" val="76826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1204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/>
              <a:t>Slide 1 of 3</a:t>
            </a:r>
          </a:p>
        </p:txBody>
      </p:sp>
    </p:spTree>
    <p:extLst>
      <p:ext uri="{BB962C8B-B14F-4D97-AF65-F5344CB8AC3E}">
        <p14:creationId xmlns:p14="http://schemas.microsoft.com/office/powerpoint/2010/main" val="121346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57377-382B-4B3D-BE15-487D063CE8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1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8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7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24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6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9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10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4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4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3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3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4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AD37-219D-4C67-A8CE-19D1E81E9E0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DA95-A594-43B8-AB3A-F4D4E945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8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C6417-D9D5-4D46-A574-A713F84FAD3E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5/9/2016</a:t>
            </a:fld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5F6DC-292A-451A-9A69-D096A2AA58B4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5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845" y="692172"/>
            <a:ext cx="9515624" cy="132957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History of Car Hire/De-prescription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2902591"/>
            <a:ext cx="6987645" cy="1719743"/>
          </a:xfrm>
        </p:spPr>
        <p:txBody>
          <a:bodyPr>
            <a:normAutofit/>
          </a:bodyPr>
          <a:lstStyle/>
          <a:p>
            <a:r>
              <a:rPr lang="en-US" dirty="0" smtClean="0"/>
              <a:t>Lisa Butts</a:t>
            </a:r>
          </a:p>
          <a:p>
            <a:r>
              <a:rPr lang="en-US" dirty="0" smtClean="0"/>
              <a:t>ACACSO</a:t>
            </a:r>
          </a:p>
          <a:p>
            <a:r>
              <a:rPr lang="en-US" smtClean="0"/>
              <a:t>May 2016</a:t>
            </a:r>
            <a:endParaRPr lang="en-US" dirty="0"/>
          </a:p>
        </p:txBody>
      </p:sp>
      <p:pic>
        <p:nvPicPr>
          <p:cNvPr id="4" name="Picture 5" descr="Customer First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217" y="5443101"/>
            <a:ext cx="1098379" cy="111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1902:  The Committee on Car Hire created</a:t>
            </a:r>
          </a:p>
          <a:p>
            <a:pPr lvl="1"/>
            <a:r>
              <a:rPr lang="en-US" dirty="0"/>
              <a:t>Car Accounting Rule </a:t>
            </a:r>
            <a:r>
              <a:rPr lang="en-US" dirty="0" smtClean="0"/>
              <a:t>5 – Switching Relief – was adopted</a:t>
            </a:r>
          </a:p>
          <a:p>
            <a:pPr lvl="1"/>
            <a:r>
              <a:rPr lang="en-US" dirty="0" smtClean="0"/>
              <a:t> Car </a:t>
            </a:r>
            <a:r>
              <a:rPr lang="en-US" dirty="0"/>
              <a:t>Accounting </a:t>
            </a:r>
            <a:r>
              <a:rPr lang="en-US" dirty="0" smtClean="0"/>
              <a:t>Rule 7 – Damaged Car Relief – was adopted</a:t>
            </a:r>
          </a:p>
          <a:p>
            <a:pPr lvl="1"/>
            <a:r>
              <a:rPr lang="en-US" dirty="0" smtClean="0"/>
              <a:t>Car </a:t>
            </a:r>
            <a:r>
              <a:rPr lang="en-US" dirty="0"/>
              <a:t>Accounting </a:t>
            </a:r>
            <a:r>
              <a:rPr lang="en-US" dirty="0" smtClean="0"/>
              <a:t>Rule 8 – Defective Car Relief -  was adopted</a:t>
            </a:r>
          </a:p>
          <a:p>
            <a:pPr lvl="1"/>
            <a:r>
              <a:rPr lang="en-US" dirty="0" smtClean="0"/>
              <a:t>Cars were 20 cents a day and ½ to ¾ cent per mile</a:t>
            </a:r>
          </a:p>
          <a:p>
            <a:pPr lvl="1"/>
            <a:r>
              <a:rPr lang="en-US" dirty="0" smtClean="0"/>
              <a:t>Railroads created the Car Accounting Functions</a:t>
            </a:r>
          </a:p>
          <a:p>
            <a:pPr lvl="2"/>
            <a:r>
              <a:rPr lang="en-US" dirty="0" smtClean="0"/>
              <a:t>Record interchanges</a:t>
            </a:r>
          </a:p>
          <a:p>
            <a:pPr lvl="2"/>
            <a:r>
              <a:rPr lang="en-US" dirty="0" smtClean="0"/>
              <a:t>Record wheel movements</a:t>
            </a:r>
          </a:p>
          <a:p>
            <a:pPr lvl="2"/>
            <a:r>
              <a:rPr lang="en-US" dirty="0" smtClean="0"/>
              <a:t>Calculate days and miles traveled on-line</a:t>
            </a:r>
          </a:p>
          <a:p>
            <a:pPr lvl="2"/>
            <a:r>
              <a:rPr lang="en-US" dirty="0" smtClean="0"/>
              <a:t>Audit Car </a:t>
            </a:r>
            <a:r>
              <a:rPr lang="en-US" dirty="0"/>
              <a:t>Accounting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59275" y="323491"/>
            <a:ext cx="627344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altLang="en-US" sz="4000" dirty="0"/>
              <a:t>Car Accounting</a:t>
            </a:r>
            <a:r>
              <a:rPr lang="en-US" altLang="en-US" sz="40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– </a:t>
            </a:r>
            <a:r>
              <a:rPr lang="en-US" altLang="en-US" sz="40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The </a:t>
            </a:r>
            <a:r>
              <a:rPr lang="en-US" altLang="en-US" sz="40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Process</a:t>
            </a:r>
          </a:p>
          <a:p>
            <a:pPr algn="ctr" defTabSz="457200">
              <a:spcBef>
                <a:spcPct val="0"/>
              </a:spcBef>
            </a:pPr>
            <a:endParaRPr lang="en-US" sz="3600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5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981200" y="533401"/>
            <a:ext cx="8229600" cy="487363"/>
          </a:xfrm>
        </p:spPr>
        <p:txBody>
          <a:bodyPr>
            <a:normAutofit fontScale="90000"/>
          </a:bodyPr>
          <a:lstStyle/>
          <a:p>
            <a:r>
              <a:rPr lang="en-US" altLang="en-US" sz="4400" dirty="0" smtClean="0"/>
              <a:t>Car </a:t>
            </a:r>
            <a:r>
              <a:rPr lang="en-US" altLang="en-US" sz="4400" dirty="0"/>
              <a:t>Accounting</a:t>
            </a:r>
            <a:r>
              <a:rPr lang="en-US" altLang="en-US" sz="4400" dirty="0" smtClean="0"/>
              <a:t> – The Process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242205"/>
            <a:ext cx="8558842" cy="4942936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200" dirty="0" smtClean="0"/>
              <a:t>Operationally </a:t>
            </a:r>
          </a:p>
          <a:p>
            <a:pPr marL="457200" lvl="1" indent="0">
              <a:buNone/>
              <a:defRPr/>
            </a:pPr>
            <a:endParaRPr lang="en-US" sz="2200" dirty="0" smtClean="0"/>
          </a:p>
          <a:p>
            <a:pPr lvl="1">
              <a:buFont typeface="Arial" charset="0"/>
              <a:buChar char="–"/>
              <a:defRPr/>
            </a:pPr>
            <a:r>
              <a:rPr lang="en-US" sz="2200" dirty="0" smtClean="0"/>
              <a:t>The delivering road listed all delivered cars and signed it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200" dirty="0" smtClean="0"/>
              <a:t>The receiving road verified cars received and signed it</a:t>
            </a:r>
          </a:p>
          <a:p>
            <a:pPr lvl="2">
              <a:buFont typeface="Arial" charset="0"/>
              <a:buChar char="–"/>
              <a:defRPr/>
            </a:pPr>
            <a:r>
              <a:rPr lang="en-US" sz="2200" dirty="0" smtClean="0"/>
              <a:t>Documents were SEVEN PART CARBONS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200" dirty="0" smtClean="0"/>
              <a:t>Two copies of the documents were mailed to Car Accounting</a:t>
            </a:r>
          </a:p>
          <a:p>
            <a:pPr lvl="1">
              <a:buFont typeface="Arial" charset="0"/>
              <a:buChar char="–"/>
              <a:defRPr/>
            </a:pPr>
            <a:endParaRPr lang="en-US" sz="2200" dirty="0" smtClean="0"/>
          </a:p>
          <a:p>
            <a:pPr>
              <a:buFont typeface="Arial" charset="0"/>
              <a:buChar char="•"/>
              <a:defRPr/>
            </a:pPr>
            <a:r>
              <a:rPr lang="en-US" sz="2200" dirty="0" smtClean="0"/>
              <a:t>When Car Accounting received the reports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200" dirty="0" smtClean="0"/>
              <a:t>Kept one copy for their records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200" dirty="0" smtClean="0"/>
              <a:t>Cut one copy into strips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2200" dirty="0" smtClean="0"/>
              <a:t>A strip for each car was pasted into record books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2200" dirty="0" smtClean="0"/>
              <a:t>Other copy was used to manually calculate the car hire owed</a:t>
            </a:r>
          </a:p>
          <a:p>
            <a:pPr lvl="1">
              <a:buFont typeface="Arial" charset="0"/>
              <a:buChar char="–"/>
              <a:defRPr/>
            </a:pPr>
            <a:endParaRPr lang="en-US" dirty="0" smtClean="0"/>
          </a:p>
          <a:p>
            <a:pPr lvl="1">
              <a:buFont typeface="Arial" charset="0"/>
              <a:buChar char="–"/>
              <a:defRPr/>
            </a:pPr>
            <a:endParaRPr lang="en-US" dirty="0" smtClean="0"/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1155940"/>
            <a:ext cx="10018713" cy="3594340"/>
          </a:xfrm>
        </p:spPr>
        <p:txBody>
          <a:bodyPr/>
          <a:lstStyle/>
          <a:p>
            <a:r>
              <a:rPr lang="en-US" altLang="en-US" dirty="0"/>
              <a:t>Car Accounting – The </a:t>
            </a:r>
            <a:r>
              <a:rPr lang="en-US" altLang="en-US" dirty="0" smtClean="0"/>
              <a:t>End &amp;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243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285750" lvl="1"/>
            <a:r>
              <a:rPr lang="en-US" sz="2200" dirty="0"/>
              <a:t>1920: The Daily rate went to $1.00 per day</a:t>
            </a:r>
          </a:p>
          <a:p>
            <a:pPr marL="285750" lvl="1"/>
            <a:r>
              <a:rPr lang="en-US" sz="2200" dirty="0"/>
              <a:t>1951: The Daily rate went to $2.00 per day</a:t>
            </a:r>
          </a:p>
          <a:p>
            <a:pPr marL="285750" lvl="1">
              <a:defRPr/>
            </a:pPr>
            <a:r>
              <a:rPr lang="en-US" sz="2200" dirty="0"/>
              <a:t>1970: ICC imposed an “Incentive” rate for cars in short supply</a:t>
            </a:r>
          </a:p>
          <a:p>
            <a:r>
              <a:rPr lang="en-US" sz="2200" dirty="0" smtClean="0"/>
              <a:t>1977:  ICC prescribed formula to determine car hire rates</a:t>
            </a:r>
          </a:p>
          <a:p>
            <a:endParaRPr lang="en-US" dirty="0" smtClean="0"/>
          </a:p>
          <a:p>
            <a:pPr marL="1657350" lvl="8" indent="-285750"/>
            <a:r>
              <a:rPr lang="en-US" sz="2600" dirty="0"/>
              <a:t>“CAR HIRE IS BORN”</a:t>
            </a:r>
          </a:p>
          <a:p>
            <a:endParaRPr lang="en-US" dirty="0"/>
          </a:p>
          <a:p>
            <a:r>
              <a:rPr lang="en-US" sz="2200" dirty="0" smtClean="0"/>
              <a:t>1979:  Car hire based on hours instead of days</a:t>
            </a:r>
            <a:endParaRPr lang="en-US" sz="2200" dirty="0"/>
          </a:p>
          <a:p>
            <a:r>
              <a:rPr lang="en-US" sz="2200" dirty="0"/>
              <a:t>1982:  Regulation occurred</a:t>
            </a:r>
          </a:p>
          <a:p>
            <a:pPr lvl="1"/>
            <a:r>
              <a:rPr lang="en-US" sz="2200" dirty="0"/>
              <a:t>Railroads could enter into freight contracts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0231" y="5366432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753" y="3404596"/>
            <a:ext cx="3560686" cy="11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06237"/>
            <a:ext cx="10018713" cy="1752599"/>
          </a:xfrm>
        </p:spPr>
        <p:txBody>
          <a:bodyPr/>
          <a:lstStyle/>
          <a:p>
            <a:r>
              <a:rPr lang="en-US" altLang="en-US" dirty="0" smtClean="0"/>
              <a:t>“Back to the Future”</a:t>
            </a:r>
            <a:endParaRPr lang="en-US" altLang="en-US" dirty="0"/>
          </a:p>
        </p:txBody>
      </p:sp>
      <p:pic>
        <p:nvPicPr>
          <p:cNvPr id="5" name="IMG_162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69" end="8687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650" y="1580070"/>
            <a:ext cx="9934516" cy="4406473"/>
          </a:xfrm>
        </p:spPr>
      </p:pic>
    </p:spTree>
    <p:extLst>
      <p:ext uri="{BB962C8B-B14F-4D97-AF65-F5344CB8AC3E}">
        <p14:creationId xmlns:p14="http://schemas.microsoft.com/office/powerpoint/2010/main" val="378389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1540"/>
            <a:ext cx="10018713" cy="1069675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De-prescription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606" y="2131590"/>
            <a:ext cx="8586159" cy="1304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1993:  De-prescription was approved.  Carriers and car owners were allowed to negotiate car hire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0231" y="5366432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7562" y="3796772"/>
            <a:ext cx="65014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 smtClean="0"/>
              <a:t>De-prescription </a:t>
            </a:r>
            <a:r>
              <a:rPr lang="en-US" sz="2400" dirty="0"/>
              <a:t>refers to the conversion of car-hire rates earned by railroad-marked cars from “prescribed” rates set by the ICC formula to negotiated rates</a:t>
            </a:r>
          </a:p>
        </p:txBody>
      </p:sp>
    </p:spTree>
    <p:extLst>
      <p:ext uri="{BB962C8B-B14F-4D97-AF65-F5344CB8AC3E}">
        <p14:creationId xmlns:p14="http://schemas.microsoft.com/office/powerpoint/2010/main" val="22424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65827"/>
            <a:ext cx="10018713" cy="905774"/>
          </a:xfrm>
        </p:spPr>
        <p:txBody>
          <a:bodyPr/>
          <a:lstStyle/>
          <a:p>
            <a:r>
              <a:rPr lang="en-US" altLang="en-US" dirty="0" smtClean="0"/>
              <a:t>De-prescription – Why??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2438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Tax code reform encouraged new investors</a:t>
            </a:r>
          </a:p>
          <a:p>
            <a:endParaRPr lang="en-US" sz="2000" dirty="0"/>
          </a:p>
          <a:p>
            <a:r>
              <a:rPr lang="en-US" sz="2000" dirty="0" smtClean="0"/>
              <a:t>Imbalance of railcars</a:t>
            </a:r>
          </a:p>
          <a:p>
            <a:endParaRPr lang="en-US" sz="2000" dirty="0"/>
          </a:p>
          <a:p>
            <a:r>
              <a:rPr lang="en-US" sz="2000" dirty="0"/>
              <a:t>High car hire rates based on ICC </a:t>
            </a:r>
            <a:r>
              <a:rPr lang="en-US" sz="2000" dirty="0" smtClean="0"/>
              <a:t>formula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Low revenue due to de-regulation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0231" y="5366432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599" y="323491"/>
            <a:ext cx="10018712" cy="953219"/>
          </a:xfrm>
        </p:spPr>
        <p:txBody>
          <a:bodyPr>
            <a:noAutofit/>
          </a:bodyPr>
          <a:lstStyle/>
          <a:p>
            <a:r>
              <a:rPr lang="en-US" altLang="en-US" dirty="0" smtClean="0"/>
              <a:t>De-prescription – How???</a:t>
            </a:r>
            <a:br>
              <a:rPr lang="en-US" alt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662" y="1102505"/>
            <a:ext cx="9310777" cy="476462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Phased in over 10 years</a:t>
            </a:r>
          </a:p>
          <a:p>
            <a:pPr lvl="1"/>
            <a:r>
              <a:rPr lang="en-US" dirty="0" smtClean="0"/>
              <a:t>All railcars were de-prescribed except for “grand-fathered” box cars</a:t>
            </a:r>
          </a:p>
          <a:p>
            <a:r>
              <a:rPr lang="en-US" sz="2000" dirty="0" smtClean="0"/>
              <a:t>Car </a:t>
            </a:r>
            <a:r>
              <a:rPr lang="en-US" sz="2000" dirty="0"/>
              <a:t>hire rates are established by negotiations between owners and users</a:t>
            </a:r>
          </a:p>
          <a:p>
            <a:r>
              <a:rPr lang="en-US" sz="2000" dirty="0" smtClean="0"/>
              <a:t>1992-1994:  no new rates except for new cars</a:t>
            </a:r>
          </a:p>
          <a:p>
            <a:pPr lvl="1"/>
            <a:r>
              <a:rPr lang="en-US" dirty="0" smtClean="0"/>
              <a:t>Lowest negotiated rate, or prescribed rate in place in prior quarter</a:t>
            </a:r>
          </a:p>
          <a:p>
            <a:pPr marL="285750" lvl="1"/>
            <a:r>
              <a:rPr lang="en-US" dirty="0" smtClean="0"/>
              <a:t>New negotiated rate table each quarter</a:t>
            </a:r>
          </a:p>
          <a:p>
            <a:pPr marL="742950" lvl="2"/>
            <a:r>
              <a:rPr lang="en-US" sz="2000" dirty="0" smtClean="0"/>
              <a:t>Looks back at prior quarter  </a:t>
            </a:r>
          </a:p>
          <a:p>
            <a:pPr marL="1085850" lvl="3"/>
            <a:r>
              <a:rPr lang="en-US" sz="2000" dirty="0" smtClean="0"/>
              <a:t>Sorts by car type and selects lowest hourly rate </a:t>
            </a:r>
          </a:p>
          <a:p>
            <a:pPr marL="1543050" lvl="4"/>
            <a:r>
              <a:rPr lang="en-US" sz="2000" dirty="0" smtClean="0"/>
              <a:t>This can then be negotiated for market rate</a:t>
            </a:r>
          </a:p>
          <a:p>
            <a:pPr marL="285750" lvl="1"/>
            <a:r>
              <a:rPr lang="en-US" dirty="0" smtClean="0"/>
              <a:t>Negotiated rates are confidential and recorded on the Car Hire Account Rate Master (CHARM) file.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0231" y="5366432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539152"/>
            <a:ext cx="10018713" cy="970472"/>
          </a:xfrm>
        </p:spPr>
        <p:txBody>
          <a:bodyPr/>
          <a:lstStyle/>
          <a:p>
            <a:r>
              <a:rPr lang="en-US" altLang="en-US" dirty="0" smtClean="0"/>
              <a:t>De-prescription - Finished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606" y="2131590"/>
            <a:ext cx="8586159" cy="1304600"/>
          </a:xfrm>
        </p:spPr>
        <p:txBody>
          <a:bodyPr>
            <a:normAutofit/>
          </a:bodyPr>
          <a:lstStyle/>
          <a:p>
            <a:r>
              <a:rPr lang="en-US" dirty="0"/>
              <a:t>2003:  </a:t>
            </a:r>
            <a:r>
              <a:rPr lang="en-US" dirty="0" smtClean="0"/>
              <a:t>De-prescription </a:t>
            </a:r>
            <a:r>
              <a:rPr lang="en-US" dirty="0"/>
              <a:t>fully implemented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0231" y="5366432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94" y="3571405"/>
            <a:ext cx="4757969" cy="2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213" y="362309"/>
            <a:ext cx="9695523" cy="1069677"/>
          </a:xfrm>
        </p:spPr>
        <p:txBody>
          <a:bodyPr/>
          <a:lstStyle/>
          <a:p>
            <a:r>
              <a:rPr lang="en-US" altLang="en-US" dirty="0"/>
              <a:t>Car hire – </a:t>
            </a:r>
            <a:r>
              <a:rPr lang="en-US" alt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87260"/>
            <a:ext cx="10018713" cy="4127605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 smtClean="0"/>
              <a:t>1994</a:t>
            </a:r>
            <a:r>
              <a:rPr lang="en-US" sz="4200" dirty="0"/>
              <a:t>:  Rule 5 and Rule 15 Reclaims were replaced with Transfers of Liability</a:t>
            </a:r>
          </a:p>
          <a:p>
            <a:r>
              <a:rPr lang="en-US" sz="4200" dirty="0"/>
              <a:t>1996:  ICC abolished and railroad review given to Surface Transportation Board</a:t>
            </a:r>
          </a:p>
          <a:p>
            <a:r>
              <a:rPr lang="en-US" sz="4200" dirty="0"/>
              <a:t>1999:  Liability Continuity System implemented</a:t>
            </a:r>
          </a:p>
          <a:p>
            <a:r>
              <a:rPr lang="en-US" sz="4200" dirty="0" smtClean="0"/>
              <a:t>2008:  Settlement through the Railroad Clearinghouse implemented</a:t>
            </a:r>
          </a:p>
          <a:p>
            <a:r>
              <a:rPr lang="en-US" sz="4200" dirty="0" smtClean="0"/>
              <a:t>2011:  Rule 7 and Rule 8 Reclaims replaced with Damaged &amp; Defective Car Tracking records  </a:t>
            </a:r>
          </a:p>
          <a:p>
            <a:r>
              <a:rPr lang="en-US" sz="4200" dirty="0" smtClean="0"/>
              <a:t>2013:  </a:t>
            </a:r>
            <a:r>
              <a:rPr lang="en-US" sz="4200" dirty="0"/>
              <a:t>Car Accounting Self Service  </a:t>
            </a:r>
            <a:endParaRPr lang="en-US" sz="4200" dirty="0" smtClean="0"/>
          </a:p>
          <a:p>
            <a:r>
              <a:rPr lang="en-US" sz="4200" dirty="0" smtClean="0"/>
              <a:t>2014:  Automated Rule 4</a:t>
            </a:r>
          </a:p>
          <a:p>
            <a:r>
              <a:rPr lang="en-US" sz="4200" dirty="0" smtClean="0"/>
              <a:t>2014:  Automated </a:t>
            </a:r>
            <a:r>
              <a:rPr lang="en-US" sz="4200" dirty="0"/>
              <a:t>Rule </a:t>
            </a:r>
            <a:r>
              <a:rPr lang="en-US" sz="4200" dirty="0" smtClean="0"/>
              <a:t>5</a:t>
            </a:r>
          </a:p>
          <a:p>
            <a:r>
              <a:rPr lang="en-US" sz="4200" dirty="0" smtClean="0"/>
              <a:t>2014 : Car </a:t>
            </a:r>
            <a:r>
              <a:rPr lang="en-US" sz="4200" dirty="0"/>
              <a:t>Hire Liability File </a:t>
            </a:r>
            <a:r>
              <a:rPr lang="en-US" sz="4200" dirty="0" smtClean="0"/>
              <a:t> </a:t>
            </a:r>
            <a:endParaRPr lang="en-US" sz="42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429000"/>
            <a:ext cx="3549121" cy="13716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858" y="3145492"/>
            <a:ext cx="5216653" cy="323453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8319" y="60914"/>
            <a:ext cx="6240462" cy="2910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69184" y="1029641"/>
            <a:ext cx="1390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07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5866042" cy="510540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Definition &amp; Purpose of Car Hire</a:t>
            </a:r>
          </a:p>
          <a:p>
            <a:r>
              <a:rPr lang="en-US" sz="4000" dirty="0" smtClean="0"/>
              <a:t>Car Accounting </a:t>
            </a:r>
          </a:p>
          <a:p>
            <a:r>
              <a:rPr lang="en-US" sz="4000" dirty="0" smtClean="0"/>
              <a:t>De-prescription</a:t>
            </a:r>
          </a:p>
          <a:p>
            <a:r>
              <a:rPr lang="en-US" sz="4000" dirty="0" smtClean="0"/>
              <a:t>Car Hire Today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832" y="1761129"/>
            <a:ext cx="3534769" cy="29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369" y="990924"/>
            <a:ext cx="5219048" cy="51809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60253"/>
          </a:xfrm>
        </p:spPr>
        <p:txBody>
          <a:bodyPr>
            <a:normAutofit/>
          </a:bodyPr>
          <a:lstStyle/>
          <a:p>
            <a:r>
              <a:rPr lang="en-US" b="1" dirty="0"/>
              <a:t>Definition and Purposes of Car Hire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581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/>
              <a:t>Definition:</a:t>
            </a:r>
            <a:r>
              <a:rPr lang="en-US" dirty="0" smtClean="0"/>
              <a:t>  Rental paid by the user of rail equipment to the owner of the equipment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/>
              <a:t>Purpose:</a:t>
            </a:r>
            <a:r>
              <a:rPr lang="en-US" dirty="0" smtClean="0"/>
              <a:t>  Provide </a:t>
            </a:r>
            <a:r>
              <a:rPr lang="en-US" dirty="0"/>
              <a:t>income to equipment owners. 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/>
              <a:t>Purpose:</a:t>
            </a:r>
            <a:r>
              <a:rPr lang="en-US" dirty="0" smtClean="0"/>
              <a:t>  Encourage </a:t>
            </a:r>
            <a:r>
              <a:rPr lang="en-US" dirty="0"/>
              <a:t>good equipment </a:t>
            </a:r>
            <a:r>
              <a:rPr lang="en-US" dirty="0" smtClean="0"/>
              <a:t>utilization.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8EC5-A8D1-403E-8DBB-38953BF5B9B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708" y="219974"/>
            <a:ext cx="9635137" cy="582283"/>
          </a:xfrm>
        </p:spPr>
        <p:txBody>
          <a:bodyPr>
            <a:noAutofit/>
          </a:bodyPr>
          <a:lstStyle/>
          <a:p>
            <a:r>
              <a:rPr lang="en-US" sz="4000" dirty="0"/>
              <a:t>“ Back to the Past”</a:t>
            </a:r>
          </a:p>
        </p:txBody>
      </p:sp>
      <p:pic>
        <p:nvPicPr>
          <p:cNvPr id="3" name="IMG_16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00" end="48374.81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2948" y="1004198"/>
            <a:ext cx="9156656" cy="49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23823"/>
          </a:xfrm>
        </p:spPr>
        <p:txBody>
          <a:bodyPr/>
          <a:lstStyle/>
          <a:p>
            <a:r>
              <a:rPr lang="en-US" altLang="en-US" dirty="0"/>
              <a:t>Car Hire – </a:t>
            </a:r>
            <a:r>
              <a:rPr lang="en-US" altLang="en-US" dirty="0" smtClean="0"/>
              <a:t>Prequel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Early railroads</a:t>
            </a:r>
            <a:endParaRPr lang="en-US" dirty="0"/>
          </a:p>
          <a:p>
            <a:pPr lvl="1"/>
            <a:r>
              <a:rPr lang="en-US" dirty="0" smtClean="0"/>
              <a:t> Granite Railway  </a:t>
            </a:r>
          </a:p>
          <a:p>
            <a:pPr lvl="1"/>
            <a:r>
              <a:rPr lang="en-US" dirty="0" smtClean="0"/>
              <a:t>Baltimore &amp; Ohio  </a:t>
            </a:r>
            <a:endParaRPr lang="en-US" dirty="0"/>
          </a:p>
          <a:p>
            <a:pPr lvl="1"/>
            <a:r>
              <a:rPr lang="en-US" dirty="0" smtClean="0"/>
              <a:t>South Carolina Canal and Railroad</a:t>
            </a:r>
          </a:p>
          <a:p>
            <a:pPr lvl="1"/>
            <a:r>
              <a:rPr lang="en-US" dirty="0" smtClean="0"/>
              <a:t>Mohawk and Hudson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692" y="2716906"/>
            <a:ext cx="4274245" cy="30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19" y="1933762"/>
            <a:ext cx="5704762" cy="2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981200" y="533401"/>
            <a:ext cx="8229600" cy="48736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Car Accounting – The Beginning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1877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The Association of Car Accountants was formed </a:t>
            </a:r>
          </a:p>
          <a:p>
            <a:pPr lvl="2">
              <a:defRPr/>
            </a:pPr>
            <a:r>
              <a:rPr lang="en-US" dirty="0" smtClean="0"/>
              <a:t>Car </a:t>
            </a:r>
            <a:r>
              <a:rPr lang="en-US" dirty="0"/>
              <a:t>rates were agreed to - 15 cents a day, ½ cent       per mile</a:t>
            </a:r>
          </a:p>
          <a:p>
            <a:pPr lvl="2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system was abandoned after 6 months – Too much work !</a:t>
            </a:r>
          </a:p>
          <a:p>
            <a:pPr lvl="2">
              <a:defRPr/>
            </a:pPr>
            <a:endParaRPr lang="en-US" sz="8000" dirty="0" smtClean="0"/>
          </a:p>
          <a:p>
            <a:pPr lvl="2">
              <a:buFont typeface="Arial" charset="0"/>
              <a:buChar char="•"/>
              <a:defRPr/>
            </a:pPr>
            <a:endParaRPr lang="en-US" dirty="0" smtClean="0"/>
          </a:p>
          <a:p>
            <a:pPr lvl="1">
              <a:buFont typeface="Arial" charset="0"/>
              <a:buChar char="–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77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838199"/>
          </a:xfrm>
        </p:spPr>
        <p:txBody>
          <a:bodyPr>
            <a:normAutofit/>
          </a:bodyPr>
          <a:lstStyle/>
          <a:p>
            <a:r>
              <a:rPr lang="en-US" altLang="en-US" dirty="0"/>
              <a:t>Car Accounting</a:t>
            </a:r>
            <a:r>
              <a:rPr lang="en-US" altLang="en-US" dirty="0" smtClean="0"/>
              <a:t>– The Beginning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802921"/>
            <a:ext cx="10018713" cy="3988279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8000" dirty="0" smtClean="0"/>
              <a:t>1878</a:t>
            </a:r>
          </a:p>
          <a:p>
            <a:pPr lvl="1">
              <a:defRPr/>
            </a:pPr>
            <a:r>
              <a:rPr lang="en-US" sz="8000" dirty="0" smtClean="0"/>
              <a:t>First </a:t>
            </a:r>
            <a:r>
              <a:rPr lang="en-US" sz="8000" dirty="0"/>
              <a:t>per diem rules were drafted </a:t>
            </a:r>
          </a:p>
          <a:p>
            <a:pPr lvl="2">
              <a:defRPr/>
            </a:pPr>
            <a:r>
              <a:rPr lang="en-US" sz="8000" dirty="0"/>
              <a:t>Every loaded car delivered required an empty car</a:t>
            </a:r>
          </a:p>
          <a:p>
            <a:pPr lvl="2">
              <a:defRPr/>
            </a:pPr>
            <a:r>
              <a:rPr lang="en-US" sz="8000" dirty="0"/>
              <a:t>The idea delayed loaded cars </a:t>
            </a:r>
          </a:p>
          <a:p>
            <a:pPr lvl="1">
              <a:defRPr/>
            </a:pPr>
            <a:r>
              <a:rPr lang="en-US" sz="8000" dirty="0"/>
              <a:t>These rules were also canceled</a:t>
            </a:r>
          </a:p>
          <a:p>
            <a:pPr lvl="2">
              <a:defRPr/>
            </a:pPr>
            <a:endParaRPr lang="en-US" sz="8000" dirty="0" smtClean="0"/>
          </a:p>
          <a:p>
            <a:pPr>
              <a:defRPr/>
            </a:pPr>
            <a:r>
              <a:rPr lang="en-US" sz="8000" dirty="0" smtClean="0"/>
              <a:t>1880’s </a:t>
            </a:r>
            <a:endParaRPr lang="en-US" sz="8000" dirty="0"/>
          </a:p>
          <a:p>
            <a:pPr lvl="1">
              <a:defRPr/>
            </a:pPr>
            <a:r>
              <a:rPr lang="en-US" sz="8000" dirty="0"/>
              <a:t>After the gauge change of 1886</a:t>
            </a:r>
          </a:p>
          <a:p>
            <a:pPr lvl="2">
              <a:defRPr/>
            </a:pPr>
            <a:r>
              <a:rPr lang="en-US" sz="8000" dirty="0"/>
              <a:t>Cars began to interchange freely between roads</a:t>
            </a:r>
          </a:p>
          <a:p>
            <a:pPr lvl="2">
              <a:defRPr/>
            </a:pPr>
            <a:r>
              <a:rPr lang="en-US" sz="8000" dirty="0"/>
              <a:t>Bilateral Agreement charged for “loaded miles” only</a:t>
            </a:r>
          </a:p>
          <a:p>
            <a:pPr lvl="2">
              <a:defRPr/>
            </a:pPr>
            <a:r>
              <a:rPr lang="en-US" sz="8000" dirty="0"/>
              <a:t>Railroads started using foreign cars for storage </a:t>
            </a:r>
          </a:p>
          <a:p>
            <a:pPr lvl="2">
              <a:buFont typeface="Arial" charset="0"/>
              <a:buChar char="•"/>
              <a:defRPr/>
            </a:pPr>
            <a:endParaRPr lang="en-US" dirty="0" smtClean="0"/>
          </a:p>
          <a:p>
            <a:pPr lvl="1">
              <a:buFont typeface="Arial" charset="0"/>
              <a:buChar char="–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27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981200" y="533401"/>
            <a:ext cx="8229600" cy="941716"/>
          </a:xfrm>
        </p:spPr>
        <p:txBody>
          <a:bodyPr>
            <a:normAutofit/>
          </a:bodyPr>
          <a:lstStyle/>
          <a:p>
            <a:r>
              <a:rPr lang="en-US" altLang="en-US" dirty="0"/>
              <a:t>Car Accounting</a:t>
            </a:r>
            <a:r>
              <a:rPr lang="en-US" altLang="en-US" dirty="0" smtClean="0"/>
              <a:t>– The Beginning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59634"/>
            <a:ext cx="10018713" cy="3837318"/>
          </a:xfrm>
        </p:spPr>
        <p:txBody>
          <a:bodyPr>
            <a:normAutofit fontScale="4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4900" b="1" dirty="0" smtClean="0"/>
              <a:t>1890’s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4900" dirty="0" smtClean="0"/>
              <a:t> More and more cars began to interchange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4900" dirty="0" smtClean="0"/>
              <a:t>ICC introduced a “Rental System” for cars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4900" dirty="0" smtClean="0"/>
              <a:t>Loaded miles @ .75 cents per mile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4900" dirty="0" smtClean="0"/>
              <a:t>System still didn’t resolve the storage issue</a:t>
            </a:r>
          </a:p>
          <a:p>
            <a:pPr lvl="1">
              <a:buFont typeface="Arial" charset="0"/>
              <a:buChar char="–"/>
              <a:defRPr/>
            </a:pPr>
            <a:endParaRPr lang="en-US" sz="4900" dirty="0" smtClean="0"/>
          </a:p>
          <a:p>
            <a:pPr lvl="1">
              <a:buFont typeface="Arial" charset="0"/>
              <a:buChar char="–"/>
              <a:defRPr/>
            </a:pPr>
            <a:r>
              <a:rPr lang="en-US" sz="4900" dirty="0" smtClean="0"/>
              <a:t>ICC developed a “Per Diem” system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4900" dirty="0" smtClean="0"/>
              <a:t>Car rates are 20 cents per day 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4900" dirty="0" smtClean="0"/>
              <a:t>Replacing the mileage system</a:t>
            </a:r>
          </a:p>
          <a:p>
            <a:pPr lvl="1">
              <a:buFont typeface="Arial" charset="0"/>
              <a:buChar char="–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943</TotalTime>
  <Words>892</Words>
  <Application>Microsoft Office PowerPoint</Application>
  <PresentationFormat>Widescreen</PresentationFormat>
  <Paragraphs>157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Parallax</vt:lpstr>
      <vt:lpstr>History of Car Hire/De-prescription</vt:lpstr>
      <vt:lpstr>PowerPoint Presentation</vt:lpstr>
      <vt:lpstr>Definition and Purposes of Car Hire</vt:lpstr>
      <vt:lpstr>“ Back to the Past”</vt:lpstr>
      <vt:lpstr>Car Hire – Prequel</vt:lpstr>
      <vt:lpstr>PowerPoint Presentation</vt:lpstr>
      <vt:lpstr>Car Accounting – The Beginning </vt:lpstr>
      <vt:lpstr>Car Accounting– The Beginning </vt:lpstr>
      <vt:lpstr>Car Accounting– The Beginning</vt:lpstr>
      <vt:lpstr>PowerPoint Presentation</vt:lpstr>
      <vt:lpstr>Car Accounting – The Process </vt:lpstr>
      <vt:lpstr>Car Accounting – The End &amp; Beginning</vt:lpstr>
      <vt:lpstr>“Back to the Future”</vt:lpstr>
      <vt:lpstr>De-prescription</vt:lpstr>
      <vt:lpstr>De-prescription – Why??</vt:lpstr>
      <vt:lpstr>De-prescription – How??? </vt:lpstr>
      <vt:lpstr>De-prescription - Finished</vt:lpstr>
      <vt:lpstr>Car hire – Highlights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Note:</dc:creator>
  <cp:lastModifiedBy>Hancock, Kelley-Jo</cp:lastModifiedBy>
  <cp:revision>62</cp:revision>
  <cp:lastPrinted>2015-11-06T19:24:34Z</cp:lastPrinted>
  <dcterms:created xsi:type="dcterms:W3CDTF">2015-10-16T19:46:44Z</dcterms:created>
  <dcterms:modified xsi:type="dcterms:W3CDTF">2016-05-09T16:15:27Z</dcterms:modified>
</cp:coreProperties>
</file>