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0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8" r:id="rId3"/>
    <p:sldId id="268" r:id="rId4"/>
    <p:sldId id="259" r:id="rId5"/>
    <p:sldId id="264" r:id="rId6"/>
    <p:sldId id="275" r:id="rId7"/>
    <p:sldId id="260" r:id="rId8"/>
    <p:sldId id="276" r:id="rId9"/>
    <p:sldId id="277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108" d="100"/>
          <a:sy n="108" d="100"/>
        </p:scale>
        <p:origin x="10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8" d="100"/>
          <a:sy n="88" d="100"/>
        </p:scale>
        <p:origin x="-2578" y="6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Interchange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9DFD-999F-4739-94FB-A34B9E326A22}" type="datetimeFigureOut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Brigid </a:t>
            </a:r>
            <a:r>
              <a:rPr lang="en-US" dirty="0" err="1" smtClean="0"/>
              <a:t>Malek</a:t>
            </a:r>
            <a:r>
              <a:rPr lang="en-US" dirty="0" smtClean="0"/>
              <a:t> Rich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2C3F-A5D3-4F21-9AC0-39DAAE6A7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FE47-634E-44AE-9375-C2FBC282AEC7}" type="datetimeFigureOut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57377-382B-4B3D-BE15-487D063CE8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2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3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2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7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5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7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7377-382B-4B3D-BE15-487D063CE8F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7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F9E4-6F81-43B7-B18A-B8EF8E640B2F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FBE8-14DD-4AD3-8549-B319FACBA385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D6A7-F6AE-451D-8EFA-F8CBAAB5CAFD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7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8184-EF8C-4620-94E0-96353488CDE4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8C2-0EF7-46E4-9E5E-65D785D6080E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9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FCB7-A779-46CF-905C-2E5427879BA7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91AF-0061-4A8E-8E7A-6540D5FEA607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ECBF-3C39-4AB8-A207-8CA243F33B8B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51B7-32C0-41E5-8A2F-435D9D041D9E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8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65D2-E50D-48A9-88D4-EC579AC2D188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4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E792-CAF8-467D-9162-378F9B659F3B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4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CF493-FBE2-4B19-8521-1A8E4C2A7147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8EC5-A8D1-403E-8DBB-38953BF5B9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hyperlink" Target="http://www.bing.com/images/search?q=phone+call&amp;view=detailv2&amp;&amp;&amp;id=F8ACC20F538083C4E36EF2AA4082F951E98CE392&amp;selectedIndex=4&amp;ccid=RWnioHXM&amp;simid=608002039203759160&amp;thid=JN.JerQJwsH2DIFga08Guycy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ng.com/images/search?q=email+clip+art&amp;view=detailv2&amp;&amp;&amp;id=8B14613C697FF1E2A25A2A0F1108261849407D06&amp;selectedIndex=52&amp;ccid=iIv9QaNY&amp;simid=607998379879894382&amp;thid=JN.7rSoQc1P67seN5Kmt3XNAA" TargetMode="External"/><Relationship Id="rId11" Type="http://schemas.openxmlformats.org/officeDocument/2006/relationships/hyperlink" Target="http://www.bing.com/images/search?q=big+cell+phone&amp;view=detailv2&amp;&amp;&amp;id=D146800901DD0BF21252E401D5259307DC2BCEA9&amp;selectedIndex=42&amp;ccid=9cWd5A5d&amp;simid=608054953195866733&amp;thid=JN.JezvYkTxjRpaiFPIesUkYQ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hyperlink" Target="http://www.bing.com/images/search?q=mobile+phone+call&amp;view=detailv2&amp;&amp;&amp;id=2052AAA2338F51E97A14664D52A55739FB86E337&amp;selectedIndex=60&amp;ccid=RiDjhuEK&amp;simid=608039998117513219&amp;thid=JN.gRJX0%2b1vhPFZnopKHOvNDQ" TargetMode="Externa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n-lt"/>
                <a:ea typeface="Ebrima" pitchFamily="2" charset="0"/>
                <a:cs typeface="Calibri" pitchFamily="34" charset="0"/>
              </a:rPr>
              <a:t>Interchange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1000" contrast="48000"/>
          </a:blip>
          <a:srcRect l="16204" t="19753" b="4938"/>
          <a:stretch>
            <a:fillRect/>
          </a:stretch>
        </p:blipFill>
        <p:spPr bwMode="auto">
          <a:xfrm>
            <a:off x="1600200" y="1066800"/>
            <a:ext cx="5958209" cy="401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5257800"/>
            <a:ext cx="91440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C00000"/>
                </a:solidFill>
                <a:ea typeface="Ebrima" pitchFamily="2" charset="0"/>
                <a:cs typeface="Calibri" pitchFamily="34" charset="0"/>
              </a:rPr>
              <a:t>Presenter:  </a:t>
            </a:r>
            <a:r>
              <a:rPr lang="en-US" sz="4800" b="1" dirty="0" smtClean="0">
                <a:solidFill>
                  <a:srgbClr val="C00000"/>
                </a:solidFill>
                <a:latin typeface="Brush Script MT" panose="03060802040406070304" pitchFamily="66" charset="0"/>
                <a:ea typeface="Ebrima" pitchFamily="2" charset="0"/>
                <a:cs typeface="Calibri" pitchFamily="34" charset="0"/>
              </a:rPr>
              <a:t>Lisa Butts</a:t>
            </a:r>
            <a:endParaRPr lang="en-US" sz="4800" b="1" dirty="0">
              <a:solidFill>
                <a:srgbClr val="C00000"/>
              </a:solidFill>
              <a:latin typeface="Brush Script MT" panose="03060802040406070304" pitchFamily="66" charset="0"/>
              <a:ea typeface="Ebrima" pitchFamily="2" charset="0"/>
              <a:cs typeface="Calibri" pitchFamily="34" charset="0"/>
            </a:endParaRPr>
          </a:p>
          <a:p>
            <a:pPr marR="0" lvl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C00000"/>
                </a:solidFill>
                <a:ea typeface="Ebrima" pitchFamily="2" charset="0"/>
                <a:cs typeface="Calibri" pitchFamily="34" charset="0"/>
              </a:rPr>
              <a:t>Watco Companies</a:t>
            </a:r>
            <a:endParaRPr lang="en-US" sz="3600" b="1" dirty="0">
              <a:solidFill>
                <a:srgbClr val="C00000"/>
              </a:solidFill>
              <a:ea typeface="Ebrima" pitchFamily="2" charset="0"/>
              <a:cs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52333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a typeface="Ebrima" pitchFamily="2" charset="0"/>
                <a:cs typeface="Ebrima" pitchFamily="2" charset="0"/>
              </a:rPr>
              <a:t>Communicate !!!</a:t>
            </a:r>
            <a:endParaRPr lang="en-US" sz="5400" dirty="0"/>
          </a:p>
        </p:txBody>
      </p:sp>
      <p:pic>
        <p:nvPicPr>
          <p:cNvPr id="3074" name="Picture 2" descr="http://tse2.mm.bing.net/th?id=JN.JerQJwsH2DIFga08Guycyw&amp;w=138&amp;h=184&amp;c=7&amp;rs=1&amp;qlt=90&amp;o=4&amp;cb=11&amp;pid=1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12459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e2.mm.bing.net/th?id=JN.gRJX0%2b1vhPFZnopKHOvNDQ&amp;w=185&amp;h=184&amp;c=7&amp;rs=1&amp;qlt=90&amp;o=4&amp;cb=11&amp;pid=1.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41495"/>
            <a:ext cx="1762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e2.mm.bing.net/th?id=JN.7rSoQc1P67seN5Kmt3XNAA&amp;w=143&amp;h=186&amp;c=7&amp;rs=1&amp;qlt=90&amp;o=4&amp;cb=11&amp;pid=1.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13620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s1.mm.bing.net/th?&amp;id=JN.%2b3EUNQS3qKwhLWjq4rCILw&amp;w=300&amp;h=300&amp;c=0&amp;pid=1.9&amp;rs=0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410573"/>
            <a:ext cx="20126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9252"/>
            <a:ext cx="1609725" cy="1609725"/>
          </a:xfrm>
          <a:prstGeom prst="rect">
            <a:avLst/>
          </a:prstGeom>
        </p:spPr>
      </p:pic>
      <p:pic>
        <p:nvPicPr>
          <p:cNvPr id="3090" name="Picture 18" descr="http://ts1.mm.bing.net/th?&amp;id=JN.iUIJI0Uo/Q3u7seIJdyYIA&amp;w=300&amp;h=300&amp;c=0&amp;pid=1.9&amp;rs=0&amp;p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89" y="4736013"/>
            <a:ext cx="1691276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tse1.mm.bing.net/th?id=JN.JezvYkTxjRpaiFPIesUkYQ&amp;w=250&amp;h=174&amp;c=7&amp;rs=1&amp;qlt=90&amp;o=4&amp;cb=11&amp;pid=1.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1477373"/>
            <a:ext cx="2381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30" name="Picture 6" descr="http://ts1.mm.bing.net/th?&amp;id=JN.d9X8SD5Er/30BQmdzXxeIw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76" y="838200"/>
            <a:ext cx="3962400" cy="46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312" y="276295"/>
            <a:ext cx="1239418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Movement Events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929398"/>
            <a:ext cx="0" cy="2654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5" idx="3"/>
            <a:endCxn id="53" idx="7"/>
          </p:cNvCxnSpPr>
          <p:nvPr/>
        </p:nvCxnSpPr>
        <p:spPr>
          <a:xfrm flipH="1">
            <a:off x="2718664" y="2182130"/>
            <a:ext cx="955353" cy="1487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7600" y="14478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205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TOL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2" idx="0"/>
          </p:cNvCxnSpPr>
          <p:nvPr/>
        </p:nvCxnSpPr>
        <p:spPr>
          <a:xfrm>
            <a:off x="4607940" y="1478437"/>
            <a:ext cx="230760" cy="57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46396" y="3226281"/>
            <a:ext cx="787885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79" y="5555136"/>
            <a:ext cx="652743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CASS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3" idx="3"/>
            <a:endCxn id="24" idx="0"/>
          </p:cNvCxnSpPr>
          <p:nvPr/>
        </p:nvCxnSpPr>
        <p:spPr>
          <a:xfrm flipH="1">
            <a:off x="953551" y="4712703"/>
            <a:ext cx="32470" cy="842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54" idx="0"/>
          </p:cNvCxnSpPr>
          <p:nvPr/>
        </p:nvCxnSpPr>
        <p:spPr>
          <a:xfrm>
            <a:off x="7552620" y="2151965"/>
            <a:ext cx="0" cy="1238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98178" y="5269918"/>
            <a:ext cx="2090444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Car Hire Receivables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79317" y="5918021"/>
            <a:ext cx="2346604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Railroad Clearinghouse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28" idx="1"/>
          </p:cNvCxnSpPr>
          <p:nvPr/>
        </p:nvCxnSpPr>
        <p:spPr>
          <a:xfrm>
            <a:off x="5765502" y="1828799"/>
            <a:ext cx="7754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44091" y="5996406"/>
            <a:ext cx="798617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Claims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31" idx="2"/>
            <a:endCxn id="49" idx="0"/>
          </p:cNvCxnSpPr>
          <p:nvPr/>
        </p:nvCxnSpPr>
        <p:spPr>
          <a:xfrm>
            <a:off x="4343400" y="5639250"/>
            <a:ext cx="0" cy="357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07735" y="501048"/>
            <a:ext cx="706797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DDCT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2" idx="2"/>
            <a:endCxn id="35" idx="2"/>
          </p:cNvCxnSpPr>
          <p:nvPr/>
        </p:nvCxnSpPr>
        <p:spPr>
          <a:xfrm>
            <a:off x="2361134" y="870380"/>
            <a:ext cx="954041" cy="790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315175" y="922626"/>
            <a:ext cx="2450327" cy="1475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Liability Continuity System - LCS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27179" y="3453199"/>
            <a:ext cx="2450327" cy="1475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Repository - ER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327456" y="3390292"/>
            <a:ext cx="2450327" cy="1475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 Hire Data Exchange - CHDX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2" idx="2"/>
            <a:endCxn id="53" idx="0"/>
          </p:cNvCxnSpPr>
          <p:nvPr/>
        </p:nvCxnSpPr>
        <p:spPr>
          <a:xfrm flipH="1">
            <a:off x="1852343" y="870380"/>
            <a:ext cx="508791" cy="258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2" idx="3"/>
          </p:cNvCxnSpPr>
          <p:nvPr/>
        </p:nvCxnSpPr>
        <p:spPr>
          <a:xfrm flipH="1" flipV="1">
            <a:off x="2714532" y="685714"/>
            <a:ext cx="714468" cy="762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942268" y="2242066"/>
            <a:ext cx="993167" cy="1567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5" idx="4"/>
            <a:endCxn id="17" idx="0"/>
          </p:cNvCxnSpPr>
          <p:nvPr/>
        </p:nvCxnSpPr>
        <p:spPr>
          <a:xfrm>
            <a:off x="4540339" y="2398227"/>
            <a:ext cx="0" cy="828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54" idx="2"/>
            <a:endCxn id="31" idx="0"/>
          </p:cNvCxnSpPr>
          <p:nvPr/>
        </p:nvCxnSpPr>
        <p:spPr>
          <a:xfrm flipH="1">
            <a:off x="4343400" y="4128093"/>
            <a:ext cx="1984056" cy="1141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4" idx="4"/>
            <a:endCxn id="34" idx="0"/>
          </p:cNvCxnSpPr>
          <p:nvPr/>
        </p:nvCxnSpPr>
        <p:spPr>
          <a:xfrm flipH="1">
            <a:off x="7552619" y="4865893"/>
            <a:ext cx="1" cy="10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53491" y="2124797"/>
            <a:ext cx="947375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Haulage</a:t>
            </a:r>
          </a:p>
          <a:p>
            <a:r>
              <a:rPr lang="en-US" dirty="0" smtClean="0"/>
              <a:t>Flags</a:t>
            </a:r>
          </a:p>
        </p:txBody>
      </p:sp>
      <p:cxnSp>
        <p:nvCxnSpPr>
          <p:cNvPr id="103" name="Straight Arrow Connector 102"/>
          <p:cNvCxnSpPr>
            <a:endCxn id="100" idx="0"/>
          </p:cNvCxnSpPr>
          <p:nvPr/>
        </p:nvCxnSpPr>
        <p:spPr>
          <a:xfrm>
            <a:off x="627178" y="922626"/>
            <a:ext cx="1" cy="1202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0" idx="2"/>
            <a:endCxn id="53" idx="1"/>
          </p:cNvCxnSpPr>
          <p:nvPr/>
        </p:nvCxnSpPr>
        <p:spPr>
          <a:xfrm>
            <a:off x="627179" y="2771128"/>
            <a:ext cx="358842" cy="898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7" idx="1"/>
            <a:endCxn id="53" idx="6"/>
          </p:cNvCxnSpPr>
          <p:nvPr/>
        </p:nvCxnSpPr>
        <p:spPr>
          <a:xfrm flipH="1">
            <a:off x="3077506" y="3410947"/>
            <a:ext cx="1068890" cy="780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7" idx="3"/>
            <a:endCxn id="28" idx="1"/>
          </p:cNvCxnSpPr>
          <p:nvPr/>
        </p:nvCxnSpPr>
        <p:spPr>
          <a:xfrm flipV="1">
            <a:off x="4934281" y="1828800"/>
            <a:ext cx="1606683" cy="1582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549791" y="5555136"/>
            <a:ext cx="655949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CHLF</a:t>
            </a:r>
          </a:p>
        </p:txBody>
      </p:sp>
      <p:cxnSp>
        <p:nvCxnSpPr>
          <p:cNvPr id="113" name="Straight Arrow Connector 112"/>
          <p:cNvCxnSpPr>
            <a:stCxn id="53" idx="4"/>
            <a:endCxn id="111" idx="0"/>
          </p:cNvCxnSpPr>
          <p:nvPr/>
        </p:nvCxnSpPr>
        <p:spPr>
          <a:xfrm>
            <a:off x="1852343" y="4928800"/>
            <a:ext cx="25423" cy="626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05634" y="166300"/>
            <a:ext cx="1470659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Car Hire Rate </a:t>
            </a:r>
          </a:p>
          <a:p>
            <a:r>
              <a:rPr lang="en-US" dirty="0" smtClean="0"/>
              <a:t>Negotiations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56654" y="304800"/>
            <a:ext cx="907621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CHARM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3" idx="3"/>
            <a:endCxn id="44" idx="1"/>
          </p:cNvCxnSpPr>
          <p:nvPr/>
        </p:nvCxnSpPr>
        <p:spPr>
          <a:xfrm>
            <a:off x="7276293" y="489466"/>
            <a:ext cx="3803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2"/>
            <a:endCxn id="28" idx="0"/>
          </p:cNvCxnSpPr>
          <p:nvPr/>
        </p:nvCxnSpPr>
        <p:spPr>
          <a:xfrm flipH="1">
            <a:off x="7552620" y="674132"/>
            <a:ext cx="557845" cy="831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40964" y="1505634"/>
            <a:ext cx="2023311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Carriers Report Car </a:t>
            </a:r>
          </a:p>
          <a:p>
            <a:pPr algn="ctr"/>
            <a:r>
              <a:rPr lang="en-US" dirty="0" smtClean="0"/>
              <a:t>Hire Payables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0"/>
            <a:ext cx="7467600" cy="3390292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196340" y="3390292"/>
            <a:ext cx="5947660" cy="3467708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029200"/>
            <a:ext cx="3196340" cy="1828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"/>
          <p:cNvSpPr txBox="1"/>
          <p:nvPr/>
        </p:nvSpPr>
        <p:spPr>
          <a:xfrm>
            <a:off x="5805634" y="2875002"/>
            <a:ext cx="1009379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Reclaims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10323" y="2151965"/>
            <a:ext cx="1242296" cy="723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Calibri" pitchFamily="34" charset="0"/>
              </a:rPr>
              <a:t>                  Interchange</a:t>
            </a:r>
            <a:endParaRPr lang="en-US" sz="4800" b="1" dirty="0">
              <a:solidFill>
                <a:srgbClr val="C00000"/>
              </a:solidFill>
              <a:latin typeface="+mn-lt"/>
              <a:ea typeface="Ebrima" pitchFamily="2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 descr="C:\Users\lbutts\AppData\Local\Microsoft\Windows\Temporary Internet Files\Content.IE5\U5UWAXGD\MC9000788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877" y="5418138"/>
            <a:ext cx="2111218" cy="10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lbutts\AppData\Local\Microsoft\Windows\Temporary Internet Files\Content.IE5\U5UWAXGD\MC9000788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5171"/>
            <a:ext cx="2111218" cy="10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butts\AppData\Local\Microsoft\Windows\Temporary Internet Files\Content.IE5\U5UWAXGD\MC9000788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094" y="5418138"/>
            <a:ext cx="2111218" cy="10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lbutts\AppData\Local\Microsoft\Windows\Temporary Internet Files\Content.IE5\U5UWAXGD\MC9000788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44" y="5454378"/>
            <a:ext cx="2111218" cy="10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lbutts\AppData\Local\Microsoft\Windows\Temporary Internet Files\Content.IE5\U5UWAXGD\MC9000788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966" y="317864"/>
            <a:ext cx="2111218" cy="10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31809" y="1306560"/>
            <a:ext cx="7315200" cy="4205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a typeface="Ebrima" pitchFamily="2" charset="0"/>
                <a:cs typeface="Ebrima" pitchFamily="2" charset="0"/>
              </a:rPr>
              <a:t>Definition – Exchange of railcars between carriers</a:t>
            </a:r>
          </a:p>
          <a:p>
            <a:r>
              <a:rPr lang="en-US" b="1" dirty="0" smtClean="0">
                <a:ea typeface="Ebrima" pitchFamily="2" charset="0"/>
                <a:cs typeface="Ebrima" pitchFamily="2" charset="0"/>
              </a:rPr>
              <a:t>Interchange has been accomplished when: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They are placed upon the track agreed upon as the interchange track 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They are preceded by or accompanied the necessary data for forwarding 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They are accepted by the receiving road</a:t>
            </a:r>
            <a:endParaRPr lang="en-US" b="1" dirty="0"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7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     General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Types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of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Interchange</a:t>
            </a:r>
            <a:endParaRPr lang="en-US" sz="4800" b="1" dirty="0">
              <a:solidFill>
                <a:srgbClr val="C0000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8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 smtClean="0">
              <a:ea typeface="Ebrima" pitchFamily="2" charset="0"/>
              <a:cs typeface="Ebrima" pitchFamily="2" charset="0"/>
            </a:endParaRPr>
          </a:p>
          <a:p>
            <a:r>
              <a:rPr lang="en-US" b="1" dirty="0" smtClean="0">
                <a:ea typeface="Ebrima" pitchFamily="2" charset="0"/>
                <a:cs typeface="Ebrima" pitchFamily="2" charset="0"/>
              </a:rPr>
              <a:t>Main Types of Interchanges</a:t>
            </a:r>
          </a:p>
          <a:p>
            <a:pPr marL="0" indent="0">
              <a:buNone/>
            </a:pPr>
            <a:endParaRPr lang="en-US" b="1" dirty="0" smtClean="0">
              <a:ea typeface="Ebrima" pitchFamily="2" charset="0"/>
              <a:cs typeface="Ebrima" pitchFamily="2" charset="0"/>
            </a:endParaRP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Normal – Physical exchange and divide revenue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Revenue – No physical exchange – revenue division only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Operating – Physical exchange only – no division of revenue</a:t>
            </a:r>
            <a:endParaRPr lang="en-US" b="1" dirty="0"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2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Reporting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Interchange</a:t>
            </a:r>
            <a:endParaRPr lang="en-US" sz="4800" b="1" dirty="0">
              <a:solidFill>
                <a:srgbClr val="C0000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Ebrima" pitchFamily="2" charset="0"/>
                <a:cs typeface="Ebrima" pitchFamily="2" charset="0"/>
              </a:rPr>
              <a:t>Interchanges should be reported through TRAIN II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Ebrima" pitchFamily="2" charset="0"/>
                <a:cs typeface="Ebrima" pitchFamily="2" charset="0"/>
              </a:rPr>
              <a:t>TRAIN 01 and TRAIN 10 messages are used to report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Ebrima" pitchFamily="2" charset="0"/>
                <a:cs typeface="Ebrima" pitchFamily="2" charset="0"/>
              </a:rPr>
              <a:t>Special interchange messages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Ebrima" pitchFamily="2" charset="0"/>
                <a:cs typeface="Ebrima" pitchFamily="2" charset="0"/>
              </a:rPr>
              <a:t>TRAIN 31, Type A – Haulage interchange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Ebrima" pitchFamily="2" charset="0"/>
                <a:cs typeface="Ebrima" pitchFamily="2" charset="0"/>
              </a:rPr>
              <a:t>TRAIN 31, Type 5 – Liability Acceptance Message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88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     Special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Types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of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Interchanges</a:t>
            </a:r>
            <a:endParaRPr lang="en-US" sz="4800" b="1" dirty="0">
              <a:solidFill>
                <a:srgbClr val="C0000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752974"/>
            <a:ext cx="2795587" cy="15557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a typeface="Ebrima" pitchFamily="2" charset="0"/>
                <a:cs typeface="Ebrima" pitchFamily="2" charset="0"/>
              </a:rPr>
              <a:t>One Road Reporting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Bilateral agreement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One carrier is responsible for all reporting at a location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Reports made by the non-reporting carrier will be ignored by LCS</a:t>
            </a:r>
          </a:p>
        </p:txBody>
      </p:sp>
    </p:spTree>
    <p:extLst>
      <p:ext uri="{BB962C8B-B14F-4D97-AF65-F5344CB8AC3E}">
        <p14:creationId xmlns:p14="http://schemas.microsoft.com/office/powerpoint/2010/main" val="253082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     Special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Types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of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Interchanges</a:t>
            </a:r>
            <a:endParaRPr lang="en-US" sz="4800" b="1" dirty="0">
              <a:solidFill>
                <a:srgbClr val="C0000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a typeface="Ebrima" pitchFamily="2" charset="0"/>
                <a:cs typeface="Ebrima" pitchFamily="2" charset="0"/>
              </a:rPr>
              <a:t>Delivery Only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Bilateral agreement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Interchange date/time reported by delivering carrier will govern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Reports by the receiving carrier will be ignored in LCS</a:t>
            </a:r>
            <a:endParaRPr lang="en-US" b="1" dirty="0"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19600"/>
            <a:ext cx="3124200" cy="15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2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     Special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Types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of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Interchanges</a:t>
            </a:r>
            <a:endParaRPr lang="en-US" sz="4800" b="1" dirty="0">
              <a:solidFill>
                <a:srgbClr val="C0000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a typeface="Ebrima" pitchFamily="2" charset="0"/>
                <a:cs typeface="Ebrima" pitchFamily="2" charset="0"/>
              </a:rPr>
              <a:t>Suppressed Interchange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Bilateral agreement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LCS will ignore the interchange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Car hire will remain with the delivering carrier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Events are not masked</a:t>
            </a:r>
          </a:p>
          <a:p>
            <a:pPr lvl="1"/>
            <a:r>
              <a:rPr lang="en-US" b="1" dirty="0" smtClean="0">
                <a:ea typeface="Ebrima" pitchFamily="2" charset="0"/>
                <a:cs typeface="Ebrima" pitchFamily="2" charset="0"/>
              </a:rPr>
              <a:t>Next interchange will end suppression</a:t>
            </a:r>
            <a:endParaRPr lang="en-US" b="1" dirty="0"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2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628650" y="43781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          Special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Types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of</a:t>
            </a:r>
            <a:r>
              <a:rPr lang="en-US" sz="4800" b="1" dirty="0" smtClean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Ebrima" pitchFamily="2" charset="0"/>
                <a:cs typeface="Ebrima" pitchFamily="2" charset="0"/>
              </a:rPr>
              <a:t>Interchanges</a:t>
            </a:r>
            <a:endParaRPr lang="en-US" sz="4800" b="1" dirty="0">
              <a:solidFill>
                <a:srgbClr val="C0000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89" y="4236802"/>
            <a:ext cx="3043237" cy="19087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Haulage</a:t>
            </a:r>
          </a:p>
          <a:p>
            <a:pPr lvl="1"/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Bilateral agreement</a:t>
            </a:r>
          </a:p>
          <a:p>
            <a:pPr lvl="1"/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One carrier agrees to act as agent for another</a:t>
            </a:r>
          </a:p>
          <a:p>
            <a:pPr lvl="1"/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Events after the interchange are masked – Traces will show the car(s) on the line of the delivering carrier</a:t>
            </a:r>
          </a:p>
          <a:p>
            <a:pPr lvl="1"/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Three ways to end haulage</a:t>
            </a:r>
          </a:p>
          <a:p>
            <a:pPr lvl="2"/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Next Interchange</a:t>
            </a:r>
          </a:p>
          <a:p>
            <a:pPr lvl="2"/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Two changes in L/E status</a:t>
            </a:r>
          </a:p>
          <a:p>
            <a:pPr lvl="2"/>
            <a:r>
              <a:rPr lang="en-US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After 60 days </a:t>
            </a:r>
          </a:p>
        </p:txBody>
      </p:sp>
    </p:spTree>
    <p:extLst>
      <p:ext uri="{BB962C8B-B14F-4D97-AF65-F5344CB8AC3E}">
        <p14:creationId xmlns:p14="http://schemas.microsoft.com/office/powerpoint/2010/main" val="253082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On-screen Show (4:3)</PresentationFormat>
  <Paragraphs>89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Ebrima</vt:lpstr>
      <vt:lpstr>Office Theme</vt:lpstr>
      <vt:lpstr>Interchange</vt:lpstr>
      <vt:lpstr>PowerPoint Presentation</vt:lpstr>
      <vt:lpstr>                  Interchange</vt:lpstr>
      <vt:lpstr>     General Types of Interchange</vt:lpstr>
      <vt:lpstr>Reporting Interchange</vt:lpstr>
      <vt:lpstr>     Special Types of Interchanges</vt:lpstr>
      <vt:lpstr>     Special Types of Interchanges</vt:lpstr>
      <vt:lpstr>     Special Types of Interchanges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2012-04-05T17:20:25Z</dcterms:created>
  <dcterms:modified xsi:type="dcterms:W3CDTF">2015-05-08T19:41:04Z</dcterms:modified>
</cp:coreProperties>
</file>