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3" r:id="rId8"/>
    <p:sldId id="267" r:id="rId9"/>
    <p:sldId id="268" r:id="rId10"/>
    <p:sldId id="264" r:id="rId11"/>
    <p:sldId id="265" r:id="rId12"/>
    <p:sldId id="271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06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3D101-C014-4925-861C-2E8A74726313}" type="datetimeFigureOut">
              <a:rPr lang="en-US" smtClean="0"/>
              <a:t>5/6/2013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DB8B7-CC91-4F4E-8D5D-E13609C2C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263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3D101-C014-4925-861C-2E8A74726313}" type="datetimeFigureOut">
              <a:rPr lang="en-US" smtClean="0"/>
              <a:t>5/6/2013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DB8B7-CC91-4F4E-8D5D-E13609C2C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326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3D101-C014-4925-861C-2E8A74726313}" type="datetimeFigureOut">
              <a:rPr lang="en-US" smtClean="0"/>
              <a:t>5/6/2013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DB8B7-CC91-4F4E-8D5D-E13609C2C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078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3D101-C014-4925-861C-2E8A74726313}" type="datetimeFigureOut">
              <a:rPr lang="en-US" smtClean="0"/>
              <a:t>5/6/2013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DB8B7-CC91-4F4E-8D5D-E13609C2C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952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3D101-C014-4925-861C-2E8A74726313}" type="datetimeFigureOut">
              <a:rPr lang="en-US" smtClean="0"/>
              <a:t>5/6/2013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DB8B7-CC91-4F4E-8D5D-E13609C2C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202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3D101-C014-4925-861C-2E8A74726313}" type="datetimeFigureOut">
              <a:rPr lang="en-US" smtClean="0"/>
              <a:t>5/6/2013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DB8B7-CC91-4F4E-8D5D-E13609C2C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858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3D101-C014-4925-861C-2E8A74726313}" type="datetimeFigureOut">
              <a:rPr lang="en-US" smtClean="0"/>
              <a:t>5/6/2013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DB8B7-CC91-4F4E-8D5D-E13609C2C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128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3D101-C014-4925-861C-2E8A74726313}" type="datetimeFigureOut">
              <a:rPr lang="en-US" smtClean="0"/>
              <a:t>5/6/2013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DB8B7-CC91-4F4E-8D5D-E13609C2C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220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3D101-C014-4925-861C-2E8A74726313}" type="datetimeFigureOut">
              <a:rPr lang="en-US" smtClean="0"/>
              <a:t>5/6/2013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DB8B7-CC91-4F4E-8D5D-E13609C2C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561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3D101-C014-4925-861C-2E8A74726313}" type="datetimeFigureOut">
              <a:rPr lang="en-US" smtClean="0"/>
              <a:t>5/6/2013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DB8B7-CC91-4F4E-8D5D-E13609C2C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162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3D101-C014-4925-861C-2E8A74726313}" type="datetimeFigureOut">
              <a:rPr lang="en-US" smtClean="0"/>
              <a:t>5/6/2013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DB8B7-CC91-4F4E-8D5D-E13609C2C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51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C3D101-C014-4925-861C-2E8A74726313}" type="datetimeFigureOut">
              <a:rPr lang="en-US" smtClean="0"/>
              <a:t>5/6/2013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1DB8B7-CC91-4F4E-8D5D-E13609C2C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37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wmf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wmf"/><Relationship Id="rId5" Type="http://schemas.openxmlformats.org/officeDocument/2006/relationships/image" Target="../media/image12.gif"/><Relationship Id="rId4" Type="http://schemas.openxmlformats.org/officeDocument/2006/relationships/image" Target="../media/image11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100" y="787400"/>
            <a:ext cx="8813800" cy="52832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5900" y="557213"/>
            <a:ext cx="6172200" cy="574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059"/>
            <a:ext cx="9144000" cy="682388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8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6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UMLER</a:t>
            </a:r>
            <a:br>
              <a:rPr lang="en-US" sz="6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sz="6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COMMITTEE</a:t>
            </a:r>
            <a:br>
              <a:rPr lang="en-US" sz="6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sz="6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en-US" sz="6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n-US" sz="6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2013</a:t>
            </a:r>
            <a:br>
              <a:rPr lang="en-US" sz="6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endParaRPr lang="en-US" sz="6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5125" name="Picture 5" descr="C:\Users\jkincade\AppData\Local\Microsoft\Windows\Temporary Internet Files\Content.IE5\QKXW28PT\MC900320954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6228" y="2601010"/>
            <a:ext cx="1831543" cy="1655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222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42257" y="533400"/>
            <a:ext cx="7772400" cy="36156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3200" dirty="0" smtClean="0"/>
          </a:p>
          <a:p>
            <a:r>
              <a:rPr lang="en-US" sz="3200" dirty="0" smtClean="0"/>
              <a:t>Locomotive Blue Card project for 2013.</a:t>
            </a:r>
          </a:p>
          <a:p>
            <a:endParaRPr lang="en-US" sz="3200" dirty="0" smtClean="0"/>
          </a:p>
          <a:p>
            <a:r>
              <a:rPr lang="en-US" sz="3200" dirty="0" smtClean="0"/>
              <a:t>Kickoff occurred on March 15. </a:t>
            </a:r>
          </a:p>
          <a:p>
            <a:endParaRPr lang="en-US" sz="3200" dirty="0" smtClean="0"/>
          </a:p>
          <a:p>
            <a:r>
              <a:rPr lang="en-US" sz="3200" dirty="0" smtClean="0"/>
              <a:t>Implementation target date in October, depending on the scope of the changes.</a:t>
            </a:r>
            <a:endParaRPr lang="en-US" sz="3200" dirty="0"/>
          </a:p>
        </p:txBody>
      </p:sp>
      <p:pic>
        <p:nvPicPr>
          <p:cNvPr id="8194" name="Picture 2" descr="C:\Users\jkincade\AppData\Local\Microsoft\Windows\Temporary Internet Files\Content.IE5\X0KX9LUP\MC90032271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4267200"/>
            <a:ext cx="3429000" cy="2349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67086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04800"/>
            <a:ext cx="90678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System Validation Task Force is reviewing Umler data elements.</a:t>
            </a:r>
          </a:p>
          <a:p>
            <a:endParaRPr lang="en-US" sz="3200" dirty="0" smtClean="0"/>
          </a:p>
          <a:p>
            <a:endParaRPr lang="en-US" sz="3200" dirty="0"/>
          </a:p>
          <a:p>
            <a:endParaRPr lang="en-US" sz="3200" dirty="0" smtClean="0"/>
          </a:p>
          <a:p>
            <a:endParaRPr lang="en-US" sz="3200" dirty="0"/>
          </a:p>
          <a:p>
            <a:endParaRPr lang="en-US" sz="3200" dirty="0" smtClean="0"/>
          </a:p>
          <a:p>
            <a:endParaRPr lang="en-US" sz="3200" dirty="0"/>
          </a:p>
          <a:p>
            <a:endParaRPr lang="en-US" sz="3200" dirty="0"/>
          </a:p>
          <a:p>
            <a:r>
              <a:rPr lang="en-US" sz="3200" dirty="0" smtClean="0"/>
              <a:t>	Permissible values and ranges</a:t>
            </a:r>
          </a:p>
          <a:p>
            <a:r>
              <a:rPr lang="en-US" sz="3200" dirty="0" smtClean="0"/>
              <a:t>	Business rules </a:t>
            </a:r>
          </a:p>
          <a:p>
            <a:r>
              <a:rPr lang="en-US" sz="3200" dirty="0" smtClean="0"/>
              <a:t>	Data Specification Manual</a:t>
            </a:r>
            <a:endParaRPr lang="en-US" sz="3200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447801"/>
            <a:ext cx="8839200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830633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jkincade\AppData\Local\Microsoft\Windows\Temporary Internet Files\Content.IE5\EBFQN33P\MC90041349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7677" y="1737518"/>
            <a:ext cx="3779837" cy="3382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C:\Users\jkincade\AppData\Local\Microsoft\Windows\Temporary Internet Files\Content.IE5\Z2A2SDA0\MM900282747[1]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0886" y="685800"/>
            <a:ext cx="121920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3" name="Picture 11" descr="C:\Users\jkincade\AppData\Local\Microsoft\Windows\Temporary Internet Files\Content.IE5\8T47CV3G\MC900078622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51749"/>
            <a:ext cx="1857375" cy="3995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7" name="Picture 15" descr="C:\Users\jkincade\AppData\Local\Microsoft\Windows\Temporary Internet Files\Content.IE5\N2IIJM8V\MM900288870[1].gif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485775"/>
            <a:ext cx="619125" cy="809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90" name="Picture 18" descr="C:\Users\jkincade\AppData\Local\Microsoft\Windows\Temporary Internet Files\Content.IE5\439W2321\MC900441902[1]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673" y="4439550"/>
            <a:ext cx="1520825" cy="179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3359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/>
          <a:lstStyle/>
          <a:p>
            <a:r>
              <a:rPr lang="en-US" dirty="0" smtClean="0"/>
              <a:t>CORRECTION OF </a:t>
            </a:r>
            <a:br>
              <a:rPr lang="en-US" dirty="0" smtClean="0"/>
            </a:br>
            <a:r>
              <a:rPr lang="en-US" dirty="0" smtClean="0"/>
              <a:t>WEIGHT RELATED ELEMENTS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Gross Rail Load does not equal Tare Weight plus Load Limit.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August 2011, 99,770  cars had values to correct.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March 2013 number was 1,296.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6352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dirty="0" smtClean="0"/>
              <a:t>IDENTICAL TARE WEIGHT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 smtClean="0"/>
              <a:t>At least 10 cars in sequence with the same Tare Weight, the current numbers of cars are as follows:</a:t>
            </a:r>
          </a:p>
          <a:p>
            <a:endParaRPr lang="en-US" dirty="0" smtClean="0"/>
          </a:p>
          <a:p>
            <a:r>
              <a:rPr lang="en-US" dirty="0" smtClean="0"/>
              <a:t>Month	BOXC      FLAT      GOND      HOPP      MISC      TANK      Total</a:t>
            </a:r>
          </a:p>
          <a:p>
            <a:r>
              <a:rPr lang="en-US" dirty="0" smtClean="0"/>
              <a:t>July 2012	4,279     7,704     42,695     62,599     3,367     8,589     129,233</a:t>
            </a:r>
          </a:p>
          <a:p>
            <a:r>
              <a:rPr lang="en-US" dirty="0" smtClean="0"/>
              <a:t>August	        0     7,647     42,023     62,449             0     6,064     118,183</a:t>
            </a:r>
          </a:p>
          <a:p>
            <a:r>
              <a:rPr lang="en-US" dirty="0" smtClean="0"/>
              <a:t>September	        0     7,469     41,643     60,966             0     6,391     116,469</a:t>
            </a:r>
          </a:p>
          <a:p>
            <a:r>
              <a:rPr lang="en-US" dirty="0" smtClean="0"/>
              <a:t>October	4,067     6,121     40,437     59,165     3,352     6,400     119,542</a:t>
            </a:r>
          </a:p>
          <a:p>
            <a:r>
              <a:rPr lang="en-US" dirty="0" smtClean="0"/>
              <a:t>November	4,146     5,653     40,476     59,191     3,352     6,420     119,238</a:t>
            </a:r>
          </a:p>
          <a:p>
            <a:r>
              <a:rPr lang="en-US" dirty="0" smtClean="0"/>
              <a:t>December	4,136     5,706     40,373     59,253     3,372     6,471     119,311</a:t>
            </a:r>
          </a:p>
          <a:p>
            <a:r>
              <a:rPr lang="en-US" dirty="0" smtClean="0"/>
              <a:t>January 2013	4,073     5,642     40,368     58,269     3,416     6,394     118,162</a:t>
            </a:r>
          </a:p>
          <a:p>
            <a:r>
              <a:rPr lang="en-US" dirty="0" smtClean="0"/>
              <a:t>February	3,923     4,951     39,447     58,041     3,444     6,202     116,008</a:t>
            </a:r>
          </a:p>
          <a:p>
            <a:r>
              <a:rPr lang="en-US" dirty="0" smtClean="0"/>
              <a:t>March	3,975     5,036     39,380     56,656     3,458     6,259     114,764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9126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85800"/>
            <a:ext cx="8229600" cy="5287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Continue audit of weight-related data elements.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Provide information to car owner.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Work with car owners to create exception file.   </a:t>
            </a:r>
          </a:p>
          <a:p>
            <a:pPr marL="0" indent="0">
              <a:buNone/>
            </a:pPr>
            <a:r>
              <a:rPr lang="en-US" dirty="0" smtClean="0"/>
              <a:t>	EIN required.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Scorecard development to track progress.	</a:t>
            </a:r>
          </a:p>
          <a:p>
            <a:pPr marL="0" indent="0">
              <a:buNone/>
            </a:pPr>
            <a:r>
              <a:rPr lang="en-US" dirty="0" smtClean="0"/>
              <a:t>	Need to automate.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562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1"/>
            <a:ext cx="5715000" cy="39624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3800" dirty="0" smtClean="0"/>
              <a:t>Cost savings to railroads.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</a:t>
            </a:r>
            <a:r>
              <a:rPr lang="en-US" sz="3800" dirty="0" smtClean="0"/>
              <a:t>Reduce overload incidents.</a:t>
            </a:r>
            <a:endParaRPr lang="en-US" sz="3800" dirty="0"/>
          </a:p>
          <a:p>
            <a:pPr marL="0" indent="0">
              <a:buNone/>
            </a:pPr>
            <a:r>
              <a:rPr lang="en-US" sz="3800" dirty="0" smtClean="0"/>
              <a:t>	 Transportation savings</a:t>
            </a:r>
          </a:p>
          <a:p>
            <a:pPr marL="0" indent="0">
              <a:buNone/>
            </a:pPr>
            <a:r>
              <a:rPr lang="en-US" sz="3800" dirty="0"/>
              <a:t>	 </a:t>
            </a:r>
            <a:r>
              <a:rPr lang="en-US" sz="3800" dirty="0" smtClean="0"/>
              <a:t>Customer savings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</a:t>
            </a:r>
            <a:r>
              <a:rPr lang="en-US" sz="3800" dirty="0" smtClean="0"/>
              <a:t>Reduce </a:t>
            </a:r>
            <a:r>
              <a:rPr lang="en-US" sz="3800" dirty="0"/>
              <a:t>wear </a:t>
            </a:r>
            <a:r>
              <a:rPr lang="en-US" sz="3800" dirty="0" smtClean="0"/>
              <a:t>on track/bridges</a:t>
            </a:r>
            <a:r>
              <a:rPr lang="en-US" sz="3800" dirty="0"/>
              <a:t>.</a:t>
            </a:r>
            <a:endParaRPr lang="en-US" sz="3800" dirty="0" smtClean="0"/>
          </a:p>
          <a:p>
            <a:pPr marL="0" indent="0">
              <a:buNone/>
            </a:pPr>
            <a:r>
              <a:rPr lang="en-US" dirty="0"/>
              <a:t>	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149" name="Picture 5" descr="C:\Users\jkincade\AppData\Local\Microsoft\Windows\Temporary Internet Files\Content.IE5\XWKK6LJ6\MP900386077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066800"/>
            <a:ext cx="3200400" cy="388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53379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52400" y="381000"/>
            <a:ext cx="8839200" cy="5668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Support </a:t>
            </a:r>
            <a:r>
              <a:rPr lang="en-US" dirty="0"/>
              <a:t>industry initiatives and technological advancements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u="sng" dirty="0" smtClean="0"/>
              <a:t>Advance</a:t>
            </a:r>
            <a:r>
              <a:rPr lang="en-US" dirty="0" smtClean="0"/>
              <a:t> </a:t>
            </a:r>
            <a:r>
              <a:rPr lang="en-US" dirty="0"/>
              <a:t>notice </a:t>
            </a:r>
            <a:r>
              <a:rPr lang="en-US" dirty="0" smtClean="0"/>
              <a:t>on end of service dates prior to codes </a:t>
            </a:r>
            <a:r>
              <a:rPr lang="en-US" dirty="0"/>
              <a:t>XA (AAR Overage) or YA (FRA Overage</a:t>
            </a:r>
            <a:r>
              <a:rPr lang="en-US" dirty="0" smtClean="0"/>
              <a:t>).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Working with the Equipment Engineering Committee (EEC) </a:t>
            </a:r>
            <a:r>
              <a:rPr lang="en-US" dirty="0" smtClean="0"/>
              <a:t>on feasibility </a:t>
            </a:r>
            <a:r>
              <a:rPr lang="en-US" dirty="0"/>
              <a:t>of reducing stencils  </a:t>
            </a:r>
            <a:r>
              <a:rPr lang="en-US" dirty="0" smtClean="0"/>
              <a:t>and adding data </a:t>
            </a:r>
            <a:r>
              <a:rPr lang="en-US" dirty="0"/>
              <a:t>elements in Umler.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6425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609600"/>
            <a:ext cx="80772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Expansion of Additions and Betterments</a:t>
            </a:r>
          </a:p>
          <a:p>
            <a:endParaRPr lang="en-US" sz="3200" dirty="0" smtClean="0"/>
          </a:p>
          <a:p>
            <a:r>
              <a:rPr lang="en-US" sz="3200" dirty="0"/>
              <a:t>This will provide better estimate DV values for DDTCS.</a:t>
            </a:r>
          </a:p>
          <a:p>
            <a:endParaRPr lang="en-US" sz="3200" dirty="0"/>
          </a:p>
          <a:p>
            <a:endParaRPr lang="en-US" sz="3200" dirty="0"/>
          </a:p>
          <a:p>
            <a:r>
              <a:rPr lang="en-US" sz="3200" dirty="0" smtClean="0"/>
              <a:t>A&amp;B will be reported by type and depreciated at the Rule 107 rate.</a:t>
            </a:r>
          </a:p>
          <a:p>
            <a:endParaRPr lang="en-US" sz="3200" dirty="0"/>
          </a:p>
          <a:p>
            <a:endParaRPr lang="en-US" sz="3200" dirty="0"/>
          </a:p>
          <a:p>
            <a:r>
              <a:rPr lang="en-US" sz="3200" dirty="0" smtClean="0"/>
              <a:t>All A&amp;B values currently in UMLER will be assigned type INIT.</a:t>
            </a:r>
          </a:p>
        </p:txBody>
      </p:sp>
    </p:spTree>
    <p:extLst>
      <p:ext uri="{BB962C8B-B14F-4D97-AF65-F5344CB8AC3E}">
        <p14:creationId xmlns:p14="http://schemas.microsoft.com/office/powerpoint/2010/main" val="21267263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500313"/>
            <a:ext cx="7772399" cy="3138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2225675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15 individual A&amp;B will be allowed per car.</a:t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>Permissible values range for A317 will be set based on car type and A&amp;B type.</a:t>
            </a:r>
            <a:br>
              <a:rPr lang="en-US" sz="3200" dirty="0" smtClean="0"/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165533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52400"/>
            <a:ext cx="7467600" cy="6324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833115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417</TotalTime>
  <Words>225</Words>
  <Application>Microsoft Office PowerPoint</Application>
  <PresentationFormat>On-screen Show (4:3)</PresentationFormat>
  <Paragraphs>70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UMLER  COMMITTEE  2013 </vt:lpstr>
      <vt:lpstr>CORRECTION OF  WEIGHT RELATED ELEMENTS</vt:lpstr>
      <vt:lpstr>IDENTICAL TARE WEIGHT</vt:lpstr>
      <vt:lpstr>PowerPoint Presentation</vt:lpstr>
      <vt:lpstr>PowerPoint Presentation</vt:lpstr>
      <vt:lpstr>PowerPoint Presentation</vt:lpstr>
      <vt:lpstr>PowerPoint Presentation</vt:lpstr>
      <vt:lpstr>15 individual A&amp;B will be allowed per car.  Permissible values range for A317 will be set based on car type and A&amp;B type.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UMLER COMMITTEE</dc:title>
  <dc:creator>jkincade</dc:creator>
  <cp:lastModifiedBy>Hancock, Kelley-Jo</cp:lastModifiedBy>
  <cp:revision>28</cp:revision>
  <cp:lastPrinted>2013-05-06T22:34:52Z</cp:lastPrinted>
  <dcterms:created xsi:type="dcterms:W3CDTF">2013-05-05T17:41:44Z</dcterms:created>
  <dcterms:modified xsi:type="dcterms:W3CDTF">2013-05-06T22:56:33Z</dcterms:modified>
</cp:coreProperties>
</file>