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91" r:id="rId2"/>
    <p:sldId id="293" r:id="rId3"/>
    <p:sldId id="300" r:id="rId4"/>
    <p:sldId id="301" r:id="rId5"/>
    <p:sldId id="312" r:id="rId6"/>
    <p:sldId id="290" r:id="rId7"/>
    <p:sldId id="331" r:id="rId8"/>
    <p:sldId id="334" r:id="rId9"/>
    <p:sldId id="340" r:id="rId10"/>
    <p:sldId id="341" r:id="rId11"/>
    <p:sldId id="314" r:id="rId12"/>
    <p:sldId id="332" r:id="rId13"/>
    <p:sldId id="335" r:id="rId14"/>
    <p:sldId id="315" r:id="rId15"/>
    <p:sldId id="333" r:id="rId16"/>
    <p:sldId id="317" r:id="rId17"/>
    <p:sldId id="320" r:id="rId18"/>
    <p:sldId id="318" r:id="rId19"/>
    <p:sldId id="319" r:id="rId20"/>
    <p:sldId id="338" r:id="rId21"/>
    <p:sldId id="339" r:id="rId22"/>
    <p:sldId id="321" r:id="rId23"/>
    <p:sldId id="322" r:id="rId24"/>
    <p:sldId id="302" r:id="rId25"/>
    <p:sldId id="324" r:id="rId26"/>
    <p:sldId id="323" r:id="rId27"/>
    <p:sldId id="325" r:id="rId28"/>
    <p:sldId id="343" r:id="rId29"/>
    <p:sldId id="346" r:id="rId30"/>
    <p:sldId id="347" r:id="rId31"/>
    <p:sldId id="348" r:id="rId32"/>
    <p:sldId id="344" r:id="rId33"/>
    <p:sldId id="342" r:id="rId34"/>
    <p:sldId id="349" r:id="rId35"/>
    <p:sldId id="328"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627" autoAdjust="0"/>
  </p:normalViewPr>
  <p:slideViewPr>
    <p:cSldViewPr>
      <p:cViewPr>
        <p:scale>
          <a:sx n="100" d="100"/>
          <a:sy n="100" d="100"/>
        </p:scale>
        <p:origin x="-12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76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15EB35-0B28-47BE-A32D-A374B30B740E}" type="datetimeFigureOut">
              <a:rPr lang="en-US" smtClean="0"/>
              <a:t>11/7/2014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B308BBA-4523-4DE9-BAA6-B52EC4DC8F72}" type="slidenum">
              <a:rPr lang="en-US" smtClean="0"/>
              <a:t>‹#›</a:t>
            </a:fld>
            <a:endParaRPr lang="en-US" dirty="0"/>
          </a:p>
        </p:txBody>
      </p:sp>
    </p:spTree>
    <p:extLst>
      <p:ext uri="{BB962C8B-B14F-4D97-AF65-F5344CB8AC3E}">
        <p14:creationId xmlns:p14="http://schemas.microsoft.com/office/powerpoint/2010/main" val="194812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EF907E0-1A73-4BF6-A7D3-62BB943D09A4}" type="datetimeFigureOut">
              <a:rPr lang="en-US" smtClean="0"/>
              <a:t>11/7/2014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DED9CA-EFFC-4FA0-9982-7BD4EE55AC0C}" type="slidenum">
              <a:rPr lang="en-US" smtClean="0"/>
              <a:t>‹#›</a:t>
            </a:fld>
            <a:endParaRPr lang="en-US" dirty="0"/>
          </a:p>
        </p:txBody>
      </p:sp>
    </p:spTree>
    <p:extLst>
      <p:ext uri="{BB962C8B-B14F-4D97-AF65-F5344CB8AC3E}">
        <p14:creationId xmlns:p14="http://schemas.microsoft.com/office/powerpoint/2010/main" val="22825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a:t>
            </a:fld>
            <a:endParaRPr lang="en-US" dirty="0"/>
          </a:p>
        </p:txBody>
      </p:sp>
    </p:spTree>
    <p:extLst>
      <p:ext uri="{BB962C8B-B14F-4D97-AF65-F5344CB8AC3E}">
        <p14:creationId xmlns:p14="http://schemas.microsoft.com/office/powerpoint/2010/main" val="210952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responding to an offer, user can view transaction history</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10</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offers – last 90 days</a:t>
            </a:r>
          </a:p>
          <a:p>
            <a:r>
              <a:rPr lang="en-US" dirty="0" smtClean="0"/>
              <a:t>Contains all offers activity whether</a:t>
            </a:r>
            <a:r>
              <a:rPr lang="en-US" baseline="0" dirty="0" smtClean="0"/>
              <a:t> concurred or not</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11</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offer summary:</a:t>
            </a:r>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Closed reason,</a:t>
            </a:r>
            <a:r>
              <a:rPr lang="en-US" baseline="0" dirty="0" smtClean="0"/>
              <a:t> i.e., concurred, cancelled, effective date passed</a:t>
            </a:r>
            <a:endParaRPr lang="en-US" dirty="0" smtClean="0"/>
          </a:p>
          <a:p>
            <a:pPr marL="171450" indent="-171450">
              <a:buFont typeface="Arial" panose="020B0604020202020204" pitchFamily="34" charset="0"/>
              <a:buChar char="•"/>
            </a:pPr>
            <a:r>
              <a:rPr lang="en-US" dirty="0" smtClean="0"/>
              <a:t>Highlights</a:t>
            </a:r>
            <a:r>
              <a:rPr lang="en-US" baseline="0" dirty="0" smtClean="0"/>
              <a:t> offers that have a Gone to BFO</a:t>
            </a:r>
          </a:p>
          <a:p>
            <a:pPr marL="628650" lvl="1" indent="-171450">
              <a:buFont typeface="Arial" charset="0"/>
              <a:buChar char="•"/>
            </a:pPr>
            <a:r>
              <a:rPr lang="en-US" baseline="0" dirty="0" smtClean="0"/>
              <a:t>No. of cars on offer</a:t>
            </a:r>
            <a:endParaRPr lang="en-US" dirty="0" smtClean="0"/>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12</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copy</a:t>
            </a:r>
            <a:r>
              <a:rPr lang="en-US" baseline="0" dirty="0" smtClean="0"/>
              <a:t> closed offer into new offer</a:t>
            </a:r>
          </a:p>
          <a:p>
            <a:pPr marL="171450" indent="-171450">
              <a:buFont typeface="Arial" charset="0"/>
              <a:buChar char="•"/>
            </a:pPr>
            <a:r>
              <a:rPr lang="en-US" baseline="0" dirty="0" smtClean="0"/>
              <a:t>Will copy offer type, details/rates, and equipment into new offer</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13</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14</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Expiring agreements summary:</a:t>
            </a:r>
          </a:p>
          <a:p>
            <a:pPr marL="171450" indent="-171450">
              <a:buFont typeface="Arial" charset="0"/>
              <a:buChar char="•"/>
            </a:pPr>
            <a:r>
              <a:rPr lang="en-US" baseline="0" dirty="0" smtClean="0"/>
              <a:t>Effective and expiration dates</a:t>
            </a:r>
          </a:p>
          <a:p>
            <a:pPr marL="171450" indent="-171450">
              <a:buFont typeface="Arial" charset="0"/>
              <a:buChar char="•"/>
            </a:pPr>
            <a:r>
              <a:rPr lang="en-US" baseline="0" dirty="0" smtClean="0"/>
              <a:t>New offer exists – not in production until November release</a:t>
            </a:r>
          </a:p>
          <a:p>
            <a:pPr marL="628650" lvl="1" indent="-171450">
              <a:buFont typeface="Arial" charset="0"/>
              <a:buChar char="•"/>
            </a:pPr>
            <a:r>
              <a:rPr lang="en-US" baseline="0" dirty="0" smtClean="0"/>
              <a:t>Flag if new offer has been concurred – same bid type, owner/user, equipment</a:t>
            </a:r>
            <a:endParaRPr lang="en-US" dirty="0" smtClean="0"/>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15</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 from home page</a:t>
            </a:r>
          </a:p>
          <a:p>
            <a:pPr marL="171450" indent="-171450">
              <a:buFont typeface="Arial" charset="0"/>
              <a:buChar char="•"/>
            </a:pPr>
            <a:r>
              <a:rPr lang="en-US" dirty="0" smtClean="0"/>
              <a:t>Create Offer</a:t>
            </a:r>
          </a:p>
          <a:p>
            <a:pPr marL="171450" indent="-171450">
              <a:buFont typeface="Arial" charset="0"/>
              <a:buChar char="•"/>
            </a:pPr>
            <a:r>
              <a:rPr lang="en-US" dirty="0" smtClean="0"/>
              <a:t>Request</a:t>
            </a:r>
            <a:r>
              <a:rPr lang="en-US" baseline="0" dirty="0" smtClean="0"/>
              <a:t> Detail – part of legacy system</a:t>
            </a:r>
          </a:p>
          <a:p>
            <a:pPr marL="628650" lvl="1" indent="-171450">
              <a:buFont typeface="Arial" charset="0"/>
              <a:buChar char="•"/>
            </a:pPr>
            <a:r>
              <a:rPr lang="en-US" baseline="0" dirty="0" smtClean="0"/>
              <a:t>Can receive email with detail of offer (not really used much anymore due to dashboard)</a:t>
            </a:r>
          </a:p>
          <a:p>
            <a:pPr marL="0" indent="0">
              <a:buFont typeface="Arial" charset="0"/>
              <a:buNone/>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16</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Menu-driven</a:t>
            </a:r>
          </a:p>
          <a:p>
            <a:r>
              <a:rPr lang="en-US" dirty="0" smtClean="0"/>
              <a:t>Cannot</a:t>
            </a:r>
            <a:r>
              <a:rPr lang="en-US" baseline="0" dirty="0" smtClean="0"/>
              <a:t> select invalid purpose and type combination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17</a:t>
            </a:fld>
            <a:endParaRPr lang="en-US" dirty="0"/>
          </a:p>
        </p:txBody>
      </p:sp>
    </p:spTree>
    <p:extLst>
      <p:ext uri="{BB962C8B-B14F-4D97-AF65-F5344CB8AC3E}">
        <p14:creationId xmlns:p14="http://schemas.microsoft.com/office/powerpoint/2010/main" val="131555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a:t>
            </a:r>
            <a:r>
              <a:rPr lang="en-US" baseline="0" dirty="0" smtClean="0"/>
              <a:t> TO roads (single and multi)</a:t>
            </a:r>
          </a:p>
          <a:p>
            <a:r>
              <a:rPr lang="en-US" baseline="0" dirty="0" smtClean="0"/>
              <a:t>Input rates (hourly, mileage, appurtenance)</a:t>
            </a:r>
          </a:p>
          <a:p>
            <a:r>
              <a:rPr lang="en-US" baseline="0" dirty="0" smtClean="0"/>
              <a:t>* You are able to view CHARM rates once equipment has been added</a:t>
            </a:r>
          </a:p>
          <a:p>
            <a:r>
              <a:rPr lang="en-US" baseline="0" dirty="0" smtClean="0"/>
              <a:t>Effective and Expirations dates</a:t>
            </a:r>
          </a:p>
          <a:p>
            <a:pPr marL="171450" indent="-171450">
              <a:buFont typeface="Arial" charset="0"/>
              <a:buChar char="•"/>
            </a:pPr>
            <a:r>
              <a:rPr lang="en-US" baseline="0" dirty="0" smtClean="0"/>
              <a:t>Calendar picker or enter in proper format</a:t>
            </a:r>
          </a:p>
          <a:p>
            <a:pPr marL="0" indent="0">
              <a:buFont typeface="Arial" charset="0"/>
              <a:buNone/>
            </a:pPr>
            <a:r>
              <a:rPr lang="en-US" baseline="0" dirty="0" smtClean="0"/>
              <a:t>Carrier Ref Number (optional)</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18</a:t>
            </a:fld>
            <a:endParaRPr lang="en-US" dirty="0"/>
          </a:p>
        </p:txBody>
      </p:sp>
    </p:spTree>
    <p:extLst>
      <p:ext uri="{BB962C8B-B14F-4D97-AF65-F5344CB8AC3E}">
        <p14:creationId xmlns:p14="http://schemas.microsoft.com/office/powerpoint/2010/main" val="13038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Upload a CSV or Manual Input</a:t>
            </a:r>
          </a:p>
          <a:p>
            <a:r>
              <a:rPr lang="en-US" dirty="0" smtClean="0"/>
              <a:t>* Input single car</a:t>
            </a:r>
            <a:r>
              <a:rPr lang="en-US" baseline="0" dirty="0" smtClean="0"/>
              <a:t> or range</a:t>
            </a:r>
            <a:endParaRPr lang="en-US" dirty="0" smtClean="0"/>
          </a:p>
          <a:p>
            <a:r>
              <a:rPr lang="en-US" dirty="0" smtClean="0"/>
              <a:t>Equipment is validated</a:t>
            </a:r>
            <a:r>
              <a:rPr lang="en-US" baseline="0" dirty="0" smtClean="0"/>
              <a:t> for Umler registration and car type/mechanical designation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19</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CHRNSS provides users with a single access point where they can participate in negotiations related to car hire, or the compensation paid by a user to an owner for the use of a railcar. CHRNSS enables users to transition from legacy in-house deprescription bid-and-offer systems to a centralized, Railinc-supported solution.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Through features like a detailed bid-and-offer dashboard, CHRNSS lessens the administrative effort required to participate in bid-and-offer negotiations, streamlining operations and leading to cost reductions. Because Railinc supports this solution, users also can avoid replacement and/or upgrade development costs associated with their in-house systems. Users can receive immediate feedback during the bid-creation process, and upload or download a list of equipment into the bid-and-offer system. Railinc decommission the deprescription application in March 2013. </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a:t>
            </a:fld>
            <a:endParaRPr lang="en-US" dirty="0"/>
          </a:p>
        </p:txBody>
      </p:sp>
    </p:spTree>
    <p:extLst>
      <p:ext uri="{BB962C8B-B14F-4D97-AF65-F5344CB8AC3E}">
        <p14:creationId xmlns:p14="http://schemas.microsoft.com/office/powerpoint/2010/main" val="108523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a:t>
            </a:r>
            <a:r>
              <a:rPr lang="en-US" baseline="0" dirty="0" smtClean="0"/>
              <a:t> count</a:t>
            </a:r>
            <a:endParaRPr lang="en-US" dirty="0" smtClean="0"/>
          </a:p>
          <a:p>
            <a:r>
              <a:rPr lang="en-US" dirty="0" smtClean="0"/>
              <a:t>Can manually</a:t>
            </a:r>
            <a:r>
              <a:rPr lang="en-US" baseline="0" dirty="0" smtClean="0"/>
              <a:t> remove delete equipment from offer</a:t>
            </a:r>
          </a:p>
          <a:p>
            <a:r>
              <a:rPr lang="en-US" baseline="0" dirty="0" smtClean="0"/>
              <a:t>This window is now scrollable – functionality was released on October 13, 2014</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20</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Upload a CSV or Manual Input Template</a:t>
            </a:r>
          </a:p>
          <a:p>
            <a:pPr marL="171450" indent="-171450">
              <a:buFont typeface="Arial" panose="020B0604020202020204" pitchFamily="34" charset="0"/>
              <a:buChar char="•"/>
            </a:pPr>
            <a:r>
              <a:rPr lang="en-US" dirty="0" smtClean="0"/>
              <a:t>Use CTC or Mech Desg</a:t>
            </a:r>
          </a:p>
          <a:p>
            <a:pPr marL="171450" indent="-171450">
              <a:buFont typeface="Arial" panose="020B0604020202020204" pitchFamily="34" charset="0"/>
              <a:buChar char="•"/>
            </a:pPr>
            <a:r>
              <a:rPr lang="en-US" dirty="0" smtClean="0"/>
              <a:t>Equipment is validated</a:t>
            </a:r>
            <a:r>
              <a:rPr lang="en-US" baseline="0" dirty="0" smtClean="0"/>
              <a:t> for Umler registration and car type/mechanical designation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21</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offer detail prior</a:t>
            </a:r>
            <a:r>
              <a:rPr lang="en-US" baseline="0" dirty="0" smtClean="0"/>
              <a:t> to submitting</a:t>
            </a:r>
            <a:endParaRPr lang="en-US" dirty="0" smtClean="0"/>
          </a:p>
          <a:p>
            <a:r>
              <a:rPr lang="en-US" dirty="0" smtClean="0"/>
              <a:t>Equipment is validated</a:t>
            </a:r>
            <a:r>
              <a:rPr lang="en-US" baseline="0" dirty="0" smtClean="0"/>
              <a:t> for </a:t>
            </a:r>
            <a:r>
              <a:rPr lang="en-US" baseline="0" dirty="0" err="1" smtClean="0"/>
              <a:t>Umler</a:t>
            </a:r>
            <a:r>
              <a:rPr lang="en-US" baseline="0" dirty="0" smtClean="0"/>
              <a:t> registration and car type/mechanical designation</a:t>
            </a:r>
          </a:p>
          <a:p>
            <a:r>
              <a:rPr lang="en-US" baseline="0" dirty="0" smtClean="0"/>
              <a:t>Car detail window in review offer is also scrollable now</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22</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a:t>
            </a:r>
            <a:r>
              <a:rPr lang="en-US" baseline="0" dirty="0" smtClean="0"/>
              <a:t> offer to send to multiple roads</a:t>
            </a:r>
            <a:endParaRPr lang="en-US" dirty="0" smtClean="0"/>
          </a:p>
          <a:p>
            <a:r>
              <a:rPr lang="en-US" dirty="0" smtClean="0"/>
              <a:t>Proactive</a:t>
            </a:r>
            <a:r>
              <a:rPr lang="en-US" baseline="0" dirty="0" smtClean="0"/>
              <a:t> validations</a:t>
            </a:r>
          </a:p>
          <a:p>
            <a:pPr marL="171450" indent="-171450">
              <a:buFont typeface="Arial" charset="0"/>
              <a:buChar char="•"/>
            </a:pPr>
            <a:r>
              <a:rPr lang="en-US" baseline="0" dirty="0" smtClean="0"/>
              <a:t>Equipment on another offer</a:t>
            </a:r>
          </a:p>
          <a:p>
            <a:pPr marL="171450" indent="-171450">
              <a:buFont typeface="Arial" charset="0"/>
              <a:buChar char="•"/>
            </a:pPr>
            <a:r>
              <a:rPr lang="en-US" baseline="0" dirty="0" smtClean="0"/>
              <a:t>Non-market equipment on a market offer</a:t>
            </a:r>
          </a:p>
          <a:p>
            <a:pPr marL="171450" indent="-171450">
              <a:buFont typeface="Arial" charset="0"/>
              <a:buChar char="•"/>
            </a:pPr>
            <a:r>
              <a:rPr lang="en-US" baseline="0" dirty="0" smtClean="0"/>
              <a:t>Etc…</a:t>
            </a:r>
          </a:p>
          <a:p>
            <a:r>
              <a:rPr lang="en-US" baseline="0" dirty="0" smtClean="0"/>
              <a:t>Ability to remove invalid equipment prior to submitting offer when creating a new offer</a:t>
            </a:r>
          </a:p>
          <a:p>
            <a:pPr marL="171450" indent="-171450">
              <a:buFont typeface="Arial" charset="0"/>
              <a:buChar char="•"/>
            </a:pPr>
            <a:r>
              <a:rPr lang="en-US" baseline="0" dirty="0" smtClean="0"/>
              <a:t>November release – equipment automatically removed; user can resubmit</a:t>
            </a:r>
          </a:p>
          <a:p>
            <a:pPr marL="0" indent="0">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23</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by CHARM file date and one other search parameter</a:t>
            </a:r>
          </a:p>
          <a:p>
            <a:r>
              <a:rPr lang="en-US" baseline="0" dirty="0" smtClean="0"/>
              <a:t>CHARM can query 3 months at a time</a:t>
            </a:r>
          </a:p>
          <a:p>
            <a:r>
              <a:rPr lang="en-US" baseline="0" dirty="0" smtClean="0"/>
              <a:t>Has at least 3 years of history</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24</a:t>
            </a:fld>
            <a:endParaRPr lang="en-US" dirty="0"/>
          </a:p>
        </p:txBody>
      </p:sp>
    </p:spTree>
    <p:extLst>
      <p:ext uri="{BB962C8B-B14F-4D97-AF65-F5344CB8AC3E}">
        <p14:creationId xmlns:p14="http://schemas.microsoft.com/office/powerpoint/2010/main" val="1345145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view 1500 on screen; export 5000</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25</a:t>
            </a:fld>
            <a:endParaRPr lang="en-US" dirty="0"/>
          </a:p>
        </p:txBody>
      </p:sp>
    </p:spTree>
    <p:extLst>
      <p:ext uri="{BB962C8B-B14F-4D97-AF65-F5344CB8AC3E}">
        <p14:creationId xmlns:p14="http://schemas.microsoft.com/office/powerpoint/2010/main" val="582973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by Bid offer history by at least two search parameters</a:t>
            </a:r>
          </a:p>
          <a:p>
            <a:pPr marL="171450" indent="-171450">
              <a:buFont typeface="Arial" charset="0"/>
              <a:buChar char="•"/>
            </a:pPr>
            <a:r>
              <a:rPr lang="en-US" baseline="0" dirty="0" smtClean="0"/>
              <a:t>Contains offers that have been concurred, cancelled, expired</a:t>
            </a:r>
          </a:p>
          <a:p>
            <a:pPr marL="171450" indent="-171450">
              <a:buFont typeface="Arial" charset="0"/>
              <a:buChar char="•"/>
            </a:pPr>
            <a:r>
              <a:rPr lang="en-US" baseline="0" dirty="0" smtClean="0"/>
              <a:t>Can view/export transaction detail for post-mainframe migration offers</a:t>
            </a:r>
          </a:p>
          <a:p>
            <a:pPr marL="171450" indent="-171450">
              <a:buFont typeface="Arial" charset="0"/>
              <a:buChar char="•"/>
            </a:pPr>
            <a:r>
              <a:rPr lang="en-US" baseline="0" dirty="0" smtClean="0"/>
              <a:t>View results at bid/offer summary vs. car detail</a:t>
            </a:r>
          </a:p>
          <a:p>
            <a:pPr marL="0" indent="0">
              <a:buFont typeface="Arial"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26</a:t>
            </a:fld>
            <a:endParaRPr lang="en-US" dirty="0"/>
          </a:p>
        </p:txBody>
      </p:sp>
    </p:spTree>
    <p:extLst>
      <p:ext uri="{BB962C8B-B14F-4D97-AF65-F5344CB8AC3E}">
        <p14:creationId xmlns:p14="http://schemas.microsoft.com/office/powerpoint/2010/main" val="663935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View</a:t>
            </a:r>
            <a:r>
              <a:rPr lang="en-US" baseline="0" dirty="0" smtClean="0"/>
              <a:t> at equipment level</a:t>
            </a:r>
            <a:endParaRPr lang="en-US" dirty="0" smtClean="0"/>
          </a:p>
          <a:p>
            <a:r>
              <a:rPr lang="en-US" dirty="0" smtClean="0"/>
              <a:t>Can view</a:t>
            </a:r>
            <a:r>
              <a:rPr lang="en-US" baseline="0" dirty="0" smtClean="0"/>
              <a:t> 1500 and download up to 5000</a:t>
            </a:r>
          </a:p>
          <a:p>
            <a:r>
              <a:rPr lang="en-US" baseline="0" dirty="0" smtClean="0"/>
              <a:t>Clicking on a row will pull of transaction detail of offer</a:t>
            </a:r>
          </a:p>
          <a:p>
            <a:r>
              <a:rPr lang="en-US" baseline="0" dirty="0" smtClean="0"/>
              <a:t>Columns can be sorted</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27</a:t>
            </a:fld>
            <a:endParaRPr lang="en-US" dirty="0"/>
          </a:p>
        </p:txBody>
      </p:sp>
    </p:spTree>
    <p:extLst>
      <p:ext uri="{BB962C8B-B14F-4D97-AF65-F5344CB8AC3E}">
        <p14:creationId xmlns:p14="http://schemas.microsoft.com/office/powerpoint/2010/main" val="3118064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1</a:t>
            </a:r>
          </a:p>
        </p:txBody>
      </p:sp>
      <p:sp>
        <p:nvSpPr>
          <p:cNvPr id="4" name="Slide Number Placeholder 3"/>
          <p:cNvSpPr>
            <a:spLocks noGrp="1"/>
          </p:cNvSpPr>
          <p:nvPr>
            <p:ph type="sldNum" sz="quarter" idx="10"/>
          </p:nvPr>
        </p:nvSpPr>
        <p:spPr/>
        <p:txBody>
          <a:bodyPr/>
          <a:lstStyle/>
          <a:p>
            <a:fld id="{2DDED9CA-EFFC-4FA0-9982-7BD4EE55AC0C}" type="slidenum">
              <a:rPr lang="en-US" smtClean="0"/>
              <a:t>28</a:t>
            </a:fld>
            <a:endParaRPr lang="en-US" dirty="0"/>
          </a:p>
        </p:txBody>
      </p:sp>
    </p:spTree>
    <p:extLst>
      <p:ext uri="{BB962C8B-B14F-4D97-AF65-F5344CB8AC3E}">
        <p14:creationId xmlns:p14="http://schemas.microsoft.com/office/powerpoint/2010/main" val="2601236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1</a:t>
            </a:r>
          </a:p>
        </p:txBody>
      </p:sp>
      <p:sp>
        <p:nvSpPr>
          <p:cNvPr id="4" name="Slide Number Placeholder 3"/>
          <p:cNvSpPr>
            <a:spLocks noGrp="1"/>
          </p:cNvSpPr>
          <p:nvPr>
            <p:ph type="sldNum" sz="quarter" idx="10"/>
          </p:nvPr>
        </p:nvSpPr>
        <p:spPr/>
        <p:txBody>
          <a:bodyPr/>
          <a:lstStyle/>
          <a:p>
            <a:fld id="{2DDED9CA-EFFC-4FA0-9982-7BD4EE55AC0C}" type="slidenum">
              <a:rPr lang="en-US" smtClean="0"/>
              <a:t>29</a:t>
            </a:fld>
            <a:endParaRPr lang="en-US" dirty="0"/>
          </a:p>
        </p:txBody>
      </p:sp>
    </p:spTree>
    <p:extLst>
      <p:ext uri="{BB962C8B-B14F-4D97-AF65-F5344CB8AC3E}">
        <p14:creationId xmlns:p14="http://schemas.microsoft.com/office/powerpoint/2010/main" val="260123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CHRNSS provides users with a single access point where they can participate in negotiations related to car hire, or the compensation paid by a user to an owner for the use of a railcar, and ensure that the needs of lessees match with the characteristics of available railcars. The primary benefits of CHRNSS are: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Productivity: </a:t>
            </a:r>
            <a:r>
              <a:rPr lang="en-US" sz="1200" b="0" i="0" u="none" strike="noStrike" kern="1200" baseline="0" dirty="0" smtClean="0">
                <a:solidFill>
                  <a:schemeClr val="tx1"/>
                </a:solidFill>
                <a:latin typeface="+mn-lt"/>
                <a:ea typeface="+mn-ea"/>
                <a:cs typeface="+mn-cs"/>
              </a:rPr>
              <a:t>Through features like a detailed bid-and-offer dashboard, CHRNSS lessens the administrative effort required to participate in bid-and-offer negotiations, streamlining operations and improving productivity. </a:t>
            </a:r>
          </a:p>
          <a:p>
            <a:r>
              <a:rPr lang="en-US" sz="1200" b="1" i="0" u="none" strike="noStrike" kern="1200" baseline="0" dirty="0" smtClean="0">
                <a:solidFill>
                  <a:schemeClr val="tx1"/>
                </a:solidFill>
                <a:latin typeface="+mn-lt"/>
                <a:ea typeface="+mn-ea"/>
                <a:cs typeface="+mn-cs"/>
              </a:rPr>
              <a:t>Cost Savings: </a:t>
            </a:r>
            <a:r>
              <a:rPr lang="en-US" sz="1200" b="0" i="0" u="none" strike="noStrike" kern="1200" baseline="0" dirty="0" smtClean="0">
                <a:solidFill>
                  <a:schemeClr val="tx1"/>
                </a:solidFill>
                <a:latin typeface="+mn-lt"/>
                <a:ea typeface="+mn-ea"/>
                <a:cs typeface="+mn-cs"/>
              </a:rPr>
              <a:t>CHRNSS enables users to transition from legacy in-house deprescription bid-and-offer systems to a centralized, Railinc-supported solution. Because Railinc supports this solution, users can avoid replacement and/or upgrade development costs associated with their in-house systems. </a:t>
            </a:r>
          </a:p>
          <a:p>
            <a:r>
              <a:rPr lang="en-US" sz="1200" b="1" i="0" u="none" strike="noStrike" kern="1200" baseline="0" dirty="0" smtClean="0">
                <a:solidFill>
                  <a:schemeClr val="tx1"/>
                </a:solidFill>
                <a:latin typeface="+mn-lt"/>
                <a:ea typeface="+mn-ea"/>
                <a:cs typeface="+mn-cs"/>
              </a:rPr>
              <a:t>Improved Decisions: </a:t>
            </a:r>
            <a:r>
              <a:rPr lang="en-US" sz="1200" b="0" i="0" u="none" strike="noStrike" kern="1200" baseline="0" dirty="0" smtClean="0">
                <a:solidFill>
                  <a:schemeClr val="tx1"/>
                </a:solidFill>
                <a:latin typeface="+mn-lt"/>
                <a:ea typeface="+mn-ea"/>
                <a:cs typeface="+mn-cs"/>
              </a:rPr>
              <a:t>CHRNSS provides specific information about car type and characteristics. This helps users better define the types of cars they need, car owners better segment their cars during the rate negotiation process and bid recipients quickly validate that the offered</a:t>
            </a:r>
          </a:p>
          <a:p>
            <a:r>
              <a:rPr lang="en-US" b="1" dirty="0"/>
              <a:t>Convenience: </a:t>
            </a:r>
            <a:r>
              <a:rPr lang="en-US" dirty="0"/>
              <a:t>With CHRNSS, users have a single point of access where they can manage and participate in the bid-and-offer negotiation process. </a:t>
            </a:r>
          </a:p>
          <a:p>
            <a:r>
              <a:rPr lang="en-US" sz="1200" b="0" i="0" u="none" strike="noStrike" kern="1200" baseline="0" dirty="0" smtClean="0">
                <a:solidFill>
                  <a:schemeClr val="tx1"/>
                </a:solidFill>
                <a:latin typeface="+mn-lt"/>
                <a:ea typeface="+mn-ea"/>
                <a:cs typeface="+mn-cs"/>
              </a:rPr>
              <a:t> cars meet their expectations. </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3</a:t>
            </a:fld>
            <a:endParaRPr lang="en-US" dirty="0"/>
          </a:p>
        </p:txBody>
      </p:sp>
    </p:spTree>
    <p:extLst>
      <p:ext uri="{BB962C8B-B14F-4D97-AF65-F5344CB8AC3E}">
        <p14:creationId xmlns:p14="http://schemas.microsoft.com/office/powerpoint/2010/main" val="507550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1</a:t>
            </a:r>
          </a:p>
        </p:txBody>
      </p:sp>
      <p:sp>
        <p:nvSpPr>
          <p:cNvPr id="4" name="Slide Number Placeholder 3"/>
          <p:cNvSpPr>
            <a:spLocks noGrp="1"/>
          </p:cNvSpPr>
          <p:nvPr>
            <p:ph type="sldNum" sz="quarter" idx="10"/>
          </p:nvPr>
        </p:nvSpPr>
        <p:spPr/>
        <p:txBody>
          <a:bodyPr/>
          <a:lstStyle/>
          <a:p>
            <a:fld id="{2DDED9CA-EFFC-4FA0-9982-7BD4EE55AC0C}" type="slidenum">
              <a:rPr lang="en-US" smtClean="0"/>
              <a:t>30</a:t>
            </a:fld>
            <a:endParaRPr lang="en-US" dirty="0"/>
          </a:p>
        </p:txBody>
      </p:sp>
    </p:spTree>
    <p:extLst>
      <p:ext uri="{BB962C8B-B14F-4D97-AF65-F5344CB8AC3E}">
        <p14:creationId xmlns:p14="http://schemas.microsoft.com/office/powerpoint/2010/main" val="2601236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1</a:t>
            </a:r>
          </a:p>
        </p:txBody>
      </p:sp>
      <p:sp>
        <p:nvSpPr>
          <p:cNvPr id="4" name="Slide Number Placeholder 3"/>
          <p:cNvSpPr>
            <a:spLocks noGrp="1"/>
          </p:cNvSpPr>
          <p:nvPr>
            <p:ph type="sldNum" sz="quarter" idx="10"/>
          </p:nvPr>
        </p:nvSpPr>
        <p:spPr/>
        <p:txBody>
          <a:bodyPr/>
          <a:lstStyle/>
          <a:p>
            <a:fld id="{2DDED9CA-EFFC-4FA0-9982-7BD4EE55AC0C}" type="slidenum">
              <a:rPr lang="en-US" smtClean="0"/>
              <a:t>31</a:t>
            </a:fld>
            <a:endParaRPr lang="en-US" dirty="0"/>
          </a:p>
        </p:txBody>
      </p:sp>
    </p:spTree>
    <p:extLst>
      <p:ext uri="{BB962C8B-B14F-4D97-AF65-F5344CB8AC3E}">
        <p14:creationId xmlns:p14="http://schemas.microsoft.com/office/powerpoint/2010/main" val="2601236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2</a:t>
            </a:r>
          </a:p>
        </p:txBody>
      </p:sp>
      <p:sp>
        <p:nvSpPr>
          <p:cNvPr id="4" name="Slide Number Placeholder 3"/>
          <p:cNvSpPr>
            <a:spLocks noGrp="1"/>
          </p:cNvSpPr>
          <p:nvPr>
            <p:ph type="sldNum" sz="quarter" idx="10"/>
          </p:nvPr>
        </p:nvSpPr>
        <p:spPr/>
        <p:txBody>
          <a:bodyPr/>
          <a:lstStyle/>
          <a:p>
            <a:fld id="{2DDED9CA-EFFC-4FA0-9982-7BD4EE55AC0C}" type="slidenum">
              <a:rPr lang="en-US" smtClean="0"/>
              <a:t>32</a:t>
            </a:fld>
            <a:endParaRPr lang="en-US" dirty="0"/>
          </a:p>
        </p:txBody>
      </p:sp>
    </p:spTree>
    <p:extLst>
      <p:ext uri="{BB962C8B-B14F-4D97-AF65-F5344CB8AC3E}">
        <p14:creationId xmlns:p14="http://schemas.microsoft.com/office/powerpoint/2010/main" val="260123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I see a show of hands – How many of you have rate negotiation responsibilities, but have not used this system?</a:t>
            </a:r>
            <a:endParaRPr lang="en-US" dirty="0" smtClean="0"/>
          </a:p>
          <a:p>
            <a:endParaRPr lang="en-US" dirty="0" smtClean="0"/>
          </a:p>
          <a:p>
            <a:r>
              <a:rPr lang="en-US" dirty="0" smtClean="0"/>
              <a:t>Car Hire Rate Negotiation is accessed</a:t>
            </a:r>
            <a:r>
              <a:rPr lang="en-US" baseline="0" dirty="0" smtClean="0"/>
              <a:t> via a</a:t>
            </a:r>
            <a:endParaRPr lang="en-US" dirty="0" smtClean="0"/>
          </a:p>
          <a:p>
            <a:r>
              <a:rPr lang="en-US" dirty="0" smtClean="0"/>
              <a:t>Centralized point of access</a:t>
            </a:r>
            <a:r>
              <a:rPr lang="en-US" baseline="0" dirty="0" smtClean="0"/>
              <a:t> u</a:t>
            </a:r>
            <a:r>
              <a:rPr lang="en-US" dirty="0" smtClean="0"/>
              <a:t>nder within</a:t>
            </a:r>
            <a:r>
              <a:rPr lang="en-US" baseline="0" dirty="0" smtClean="0"/>
              <a:t> </a:t>
            </a:r>
            <a:r>
              <a:rPr lang="en-US" baseline="0" smtClean="0"/>
              <a:t>your Launch Pad</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a:t>
            </a:fld>
            <a:endParaRPr lang="en-US" dirty="0"/>
          </a:p>
        </p:txBody>
      </p:sp>
    </p:spTree>
    <p:extLst>
      <p:ext uri="{BB962C8B-B14F-4D97-AF65-F5344CB8AC3E}">
        <p14:creationId xmlns:p14="http://schemas.microsoft.com/office/powerpoint/2010/main" val="126149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Ability to keep track of all bids and offers in a single dashboard is desired by all of the carriers with whom we had discussions.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single access point for all open offers would allow the user to see which offers are pending their action as well as visibility into offers that they have sent to other users.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bid and offer dashboard would also allow users a way to easily manage ticklers for open offers and search their offers by expiration date.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Users will be provided with a history of each negotiated rate, so that they can better keep track of the back and forth negotiations on a specific open offer</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5</a:t>
            </a:fld>
            <a:endParaRPr lang="en-US" dirty="0"/>
          </a:p>
        </p:txBody>
      </p:sp>
    </p:spTree>
    <p:extLst>
      <p:ext uri="{BB962C8B-B14F-4D97-AF65-F5344CB8AC3E}">
        <p14:creationId xmlns:p14="http://schemas.microsoft.com/office/powerpoint/2010/main" val="158993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of Open offers – not concurred</a:t>
            </a:r>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6</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offer summary:</a:t>
            </a:r>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Highlights</a:t>
            </a:r>
            <a:r>
              <a:rPr lang="en-US" baseline="0" dirty="0" smtClean="0"/>
              <a:t> offers that have a Call for BFO</a:t>
            </a:r>
          </a:p>
          <a:p>
            <a:pPr marL="628650" lvl="1" indent="-171450">
              <a:buFont typeface="Arial" charset="0"/>
              <a:buChar char="•"/>
            </a:pPr>
            <a:r>
              <a:rPr lang="en-US" baseline="0" dirty="0" smtClean="0"/>
              <a:t>No. of days remaining</a:t>
            </a:r>
          </a:p>
          <a:p>
            <a:pPr marL="628650" lvl="1" indent="-171450">
              <a:buFont typeface="Arial" charset="0"/>
              <a:buChar char="•"/>
            </a:pPr>
            <a:r>
              <a:rPr lang="en-US" baseline="0" dirty="0" smtClean="0"/>
              <a:t>No. of cars on offer</a:t>
            </a:r>
            <a:endParaRPr lang="en-US" dirty="0" smtClean="0"/>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7</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offer detail:</a:t>
            </a:r>
          </a:p>
          <a:p>
            <a:pPr marL="171450" indent="-171450">
              <a:buFont typeface="Arial" panose="020B0604020202020204" pitchFamily="34" charset="0"/>
              <a:buChar char="•"/>
            </a:pPr>
            <a:r>
              <a:rPr lang="en-US" dirty="0" smtClean="0"/>
              <a:t>View offer details</a:t>
            </a:r>
          </a:p>
          <a:p>
            <a:pPr marL="171450" indent="-171450">
              <a:buFont typeface="Arial" charset="0"/>
              <a:buChar char="•"/>
            </a:pPr>
            <a:r>
              <a:rPr lang="en-US" baseline="0" dirty="0" smtClean="0"/>
              <a:t>Latest transaction details</a:t>
            </a:r>
          </a:p>
          <a:p>
            <a:pPr marL="171450" indent="-171450">
              <a:buFont typeface="Arial" charset="0"/>
              <a:buChar char="•"/>
            </a:pPr>
            <a:r>
              <a:rPr lang="en-US" baseline="0" dirty="0" smtClean="0"/>
              <a:t>Equipment list</a:t>
            </a:r>
          </a:p>
          <a:p>
            <a:pPr marL="171450" indent="-171450">
              <a:buFont typeface="Arial" charset="0"/>
              <a:buChar char="•"/>
            </a:pPr>
            <a:r>
              <a:rPr lang="en-US" baseline="0" dirty="0" smtClean="0"/>
              <a:t>Respond directly from offer detail</a:t>
            </a:r>
          </a:p>
          <a:p>
            <a:pPr marL="171450" indent="-171450">
              <a:buFont typeface="Arial" charset="0"/>
              <a:buChar char="•"/>
            </a:pPr>
            <a:r>
              <a:rPr lang="en-US" baseline="0" dirty="0" smtClean="0"/>
              <a:t>Export to CSV – equipment and transaction</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8</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responding to an offer, user can view default rates</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9</a:t>
            </a:fld>
            <a:endParaRPr lang="en-US" dirty="0"/>
          </a:p>
        </p:txBody>
      </p:sp>
    </p:spTree>
    <p:extLst>
      <p:ext uri="{BB962C8B-B14F-4D97-AF65-F5344CB8AC3E}">
        <p14:creationId xmlns:p14="http://schemas.microsoft.com/office/powerpoint/2010/main" val="397979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952796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235656" y="69390"/>
            <a:ext cx="1643579" cy="365125"/>
          </a:xfrm>
          <a:prstGeom prst="rect">
            <a:avLst/>
          </a:prstGeom>
        </p:spPr>
        <p:txBody>
          <a:bodyPr/>
          <a:lstStyle/>
          <a:p>
            <a:fld id="{2A59EA1A-D0CB-1046-B21F-221640F963E8}" type="datetime1">
              <a:rPr lang="en-US" smtClean="0">
                <a:solidFill>
                  <a:prstClr val="white"/>
                </a:solidFill>
              </a:rPr>
              <a:pPr/>
              <a:t>11/7/2014</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024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18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18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1092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9759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34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8320" y="846626"/>
            <a:ext cx="8375651" cy="119297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9842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216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4193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021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4193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8866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23004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720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3138"/>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6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levela</a:t>
            </a:r>
            <a:endParaRPr lang="en-US" dirty="0"/>
          </a:p>
        </p:txBody>
      </p:sp>
      <p:sp>
        <p:nvSpPr>
          <p:cNvPr id="4" name="Text Placeholder 3"/>
          <p:cNvSpPr>
            <a:spLocks noGrp="1"/>
          </p:cNvSpPr>
          <p:nvPr>
            <p:ph type="body" sz="half" idx="2"/>
          </p:nvPr>
        </p:nvSpPr>
        <p:spPr>
          <a:xfrm>
            <a:off x="457200" y="202518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59133EC1-6D56-5D43-A3F6-DF1C5C3FFD20}" type="datetime1">
              <a:rPr lang="en-US" smtClean="0">
                <a:solidFill>
                  <a:prstClr val="white"/>
                </a:solidFill>
              </a:rPr>
              <a:pPr/>
              <a:t>11/7/2014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55499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1F221583-7359-B745-BA55-CA4CB50D7475}" type="datetime1">
              <a:rPr lang="en-US" smtClean="0">
                <a:solidFill>
                  <a:prstClr val="white"/>
                </a:solidFill>
              </a:rPr>
              <a:pPr/>
              <a:t>11/7/2014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16952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7" name="Rectangle 20"/>
          <p:cNvSpPr>
            <a:spLocks noChangeArrowheads="1"/>
          </p:cNvSpPr>
          <p:nvPr userDrawn="1"/>
        </p:nvSpPr>
        <p:spPr bwMode="auto">
          <a:xfrm>
            <a:off x="0" y="0"/>
            <a:ext cx="9145588" cy="490538"/>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8" name="TextBox 7"/>
          <p:cNvSpPr txBox="1">
            <a:spLocks noChangeArrowheads="1"/>
          </p:cNvSpPr>
          <p:nvPr userDrawn="1"/>
        </p:nvSpPr>
        <p:spPr bwMode="auto">
          <a:xfrm>
            <a:off x="311150" y="131763"/>
            <a:ext cx="5314950" cy="27463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fontAlgn="base">
              <a:spcBef>
                <a:spcPct val="0"/>
              </a:spcBef>
              <a:spcAft>
                <a:spcPct val="0"/>
              </a:spcAft>
              <a:defRPr sz="2400">
                <a:solidFill>
                  <a:schemeClr val="tx1"/>
                </a:solidFill>
                <a:latin typeface="Arial" charset="0"/>
                <a:ea typeface="ＭＳ Ｐゴシック" charset="0"/>
              </a:defRPr>
            </a:lvl6pPr>
            <a:lvl7pPr marL="914400" fontAlgn="base">
              <a:spcBef>
                <a:spcPct val="0"/>
              </a:spcBef>
              <a:spcAft>
                <a:spcPct val="0"/>
              </a:spcAft>
              <a:defRPr sz="2400">
                <a:solidFill>
                  <a:schemeClr val="tx1"/>
                </a:solidFill>
                <a:latin typeface="Arial" charset="0"/>
                <a:ea typeface="ＭＳ Ｐゴシック" charset="0"/>
              </a:defRPr>
            </a:lvl7pPr>
            <a:lvl8pPr marL="1371600" fontAlgn="base">
              <a:spcBef>
                <a:spcPct val="0"/>
              </a:spcBef>
              <a:spcAft>
                <a:spcPct val="0"/>
              </a:spcAft>
              <a:defRPr sz="2400">
                <a:solidFill>
                  <a:schemeClr val="tx1"/>
                </a:solidFill>
                <a:latin typeface="Arial" charset="0"/>
                <a:ea typeface="ＭＳ Ｐゴシック" charset="0"/>
              </a:defRPr>
            </a:lvl8pPr>
            <a:lvl9pPr marL="1828800" fontAlgn="base">
              <a:spcBef>
                <a:spcPct val="0"/>
              </a:spcBef>
              <a:spcAft>
                <a:spcPct val="0"/>
              </a:spcAft>
              <a:defRPr sz="2400">
                <a:solidFill>
                  <a:schemeClr val="tx1"/>
                </a:solidFill>
                <a:latin typeface="Arial" charset="0"/>
                <a:ea typeface="ＭＳ Ｐゴシック" charset="0"/>
              </a:defRPr>
            </a:lvl9pPr>
          </a:lstStyle>
          <a:p>
            <a:pPr defTabSz="457200"/>
            <a:r>
              <a:rPr lang="en-US" sz="1200" b="1" dirty="0">
                <a:solidFill>
                  <a:prstClr val="white"/>
                </a:solidFill>
                <a:latin typeface="Helvetica" charset="0"/>
                <a:cs typeface="Helvetica Light" charset="0"/>
              </a:rPr>
              <a:t>RAILINC</a:t>
            </a:r>
            <a:r>
              <a:rPr lang="en-US" sz="1200" dirty="0">
                <a:solidFill>
                  <a:prstClr val="white"/>
                </a:solidFill>
                <a:latin typeface="Helvetica" charset="0"/>
                <a:cs typeface="Helvetica Light" charset="0"/>
              </a:rPr>
              <a:t>   </a:t>
            </a:r>
            <a:r>
              <a:rPr lang="en-US" sz="1200" dirty="0" smtClean="0">
                <a:solidFill>
                  <a:prstClr val="white"/>
                </a:solidFill>
                <a:latin typeface="Helvetica" charset="0"/>
                <a:cs typeface="Helvetica Light" charset="0"/>
              </a:rPr>
              <a:t>I     ACACSO</a:t>
            </a:r>
            <a:r>
              <a:rPr lang="en-US" sz="1200" baseline="0" dirty="0" smtClean="0">
                <a:solidFill>
                  <a:prstClr val="white"/>
                </a:solidFill>
                <a:latin typeface="Helvetica" charset="0"/>
                <a:cs typeface="Helvetica Light" charset="0"/>
              </a:rPr>
              <a:t> 2014</a:t>
            </a:r>
            <a:endParaRPr lang="en-US" sz="1200" dirty="0">
              <a:solidFill>
                <a:prstClr val="white"/>
              </a:solidFill>
              <a:latin typeface="Helvetica" charset="0"/>
              <a:cs typeface="Helvetica Light" charset="0"/>
            </a:endParaRPr>
          </a:p>
        </p:txBody>
      </p:sp>
      <p:pic>
        <p:nvPicPr>
          <p:cNvPr id="9" name="Picture 24" descr="BottomBand_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6091238"/>
            <a:ext cx="9142412" cy="7667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5"/>
          <p:cNvSpPr>
            <a:spLocks noChangeArrowheads="1"/>
          </p:cNvSpPr>
          <p:nvPr userDrawn="1"/>
        </p:nvSpPr>
        <p:spPr bwMode="auto">
          <a:xfrm>
            <a:off x="8394700" y="6213475"/>
            <a:ext cx="749300" cy="292100"/>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457200"/>
            <a:endParaRPr lang="en-US" dirty="0">
              <a:solidFill>
                <a:prstClr val="black"/>
              </a:solidFill>
            </a:endParaRPr>
          </a:p>
        </p:txBody>
      </p:sp>
      <p:sp>
        <p:nvSpPr>
          <p:cNvPr id="11" name="Rectangle 27"/>
          <p:cNvSpPr>
            <a:spLocks noChangeArrowheads="1"/>
          </p:cNvSpPr>
          <p:nvPr userDrawn="1"/>
        </p:nvSpPr>
        <p:spPr bwMode="auto">
          <a:xfrm>
            <a:off x="1588" y="490538"/>
            <a:ext cx="9144000" cy="5384800"/>
          </a:xfrm>
          <a:prstGeom prst="rect">
            <a:avLst/>
          </a:prstGeom>
          <a:solidFill>
            <a:srgbClr val="DCDDD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12" name="Title 1"/>
          <p:cNvSpPr>
            <a:spLocks/>
          </p:cNvSpPr>
          <p:nvPr userDrawn="1"/>
        </p:nvSpPr>
        <p:spPr bwMode="auto">
          <a:xfrm>
            <a:off x="-252413" y="4143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 </a:t>
            </a:r>
          </a:p>
        </p:txBody>
      </p:sp>
      <p:sp>
        <p:nvSpPr>
          <p:cNvPr id="13" name="Title 1"/>
          <p:cNvSpPr>
            <a:spLocks/>
          </p:cNvSpPr>
          <p:nvPr userDrawn="1"/>
        </p:nvSpPr>
        <p:spPr bwMode="auto">
          <a:xfrm>
            <a:off x="-252413" y="58118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a:t>
            </a:r>
          </a:p>
        </p:txBody>
      </p:sp>
      <p:sp>
        <p:nvSpPr>
          <p:cNvPr id="2" name="Title Placeholder 1"/>
          <p:cNvSpPr>
            <a:spLocks noGrp="1"/>
          </p:cNvSpPr>
          <p:nvPr>
            <p:ph type="title"/>
          </p:nvPr>
        </p:nvSpPr>
        <p:spPr>
          <a:xfrm>
            <a:off x="272662" y="846626"/>
            <a:ext cx="8375651" cy="11929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491" y="2039602"/>
            <a:ext cx="8426967" cy="40865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235656" y="6148131"/>
            <a:ext cx="1656408"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pPr defTabSz="457200"/>
            <a:fld id="{799CD883-C747-E24C-A571-B44F9B83C299}" type="slidenum">
              <a:rPr lang="en-US" smtClean="0"/>
              <a:pPr defTabSz="457200"/>
              <a:t>‹#›</a:t>
            </a:fld>
            <a:endParaRPr lang="en-US" dirty="0"/>
          </a:p>
        </p:txBody>
      </p:sp>
    </p:spTree>
    <p:extLst>
      <p:ext uri="{BB962C8B-B14F-4D97-AF65-F5344CB8AC3E}">
        <p14:creationId xmlns:p14="http://schemas.microsoft.com/office/powerpoint/2010/main" val="117386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defTabSz="457200" rtl="0" eaLnBrk="1" latinLnBrk="0" hangingPunct="1">
        <a:spcBef>
          <a:spcPct val="0"/>
        </a:spcBef>
        <a:buNone/>
        <a:defRPr sz="4400" kern="1200">
          <a:solidFill>
            <a:srgbClr val="AB1127"/>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 Hire Rate Negotiation </a:t>
            </a:r>
            <a:r>
              <a:rPr lang="en-US" dirty="0" smtClean="0"/>
              <a:t>Self-Service (CHRNSS)</a:t>
            </a:r>
            <a:endParaRPr lang="en-US"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1</a:t>
            </a:fld>
            <a:endParaRPr lang="en-US" dirty="0"/>
          </a:p>
        </p:txBody>
      </p:sp>
      <p:sp>
        <p:nvSpPr>
          <p:cNvPr id="5" name="Subtitle 4"/>
          <p:cNvSpPr>
            <a:spLocks noGrp="1"/>
          </p:cNvSpPr>
          <p:nvPr>
            <p:ph type="subTitle" idx="1"/>
          </p:nvPr>
        </p:nvSpPr>
        <p:spPr/>
        <p:txBody>
          <a:bodyPr/>
          <a:lstStyle/>
          <a:p>
            <a:r>
              <a:rPr lang="en-US" dirty="0" smtClean="0"/>
              <a:t>Craig Bicknell</a:t>
            </a:r>
          </a:p>
          <a:p>
            <a:r>
              <a:rPr lang="en-US" dirty="0" smtClean="0"/>
              <a:t>Mgr. Equip </a:t>
            </a:r>
            <a:r>
              <a:rPr lang="en-US" dirty="0" err="1" smtClean="0"/>
              <a:t>Plng</a:t>
            </a:r>
            <a:r>
              <a:rPr lang="en-US" dirty="0" smtClean="0"/>
              <a:t> &amp; Car Compensation</a:t>
            </a:r>
          </a:p>
          <a:p>
            <a:r>
              <a:rPr lang="en-US" dirty="0" smtClean="0"/>
              <a:t>Norfolk Southern</a:t>
            </a:r>
            <a:endParaRPr lang="en-US" dirty="0"/>
          </a:p>
        </p:txBody>
      </p:sp>
    </p:spTree>
    <p:extLst>
      <p:ext uri="{BB962C8B-B14F-4D97-AF65-F5344CB8AC3E}">
        <p14:creationId xmlns:p14="http://schemas.microsoft.com/office/powerpoint/2010/main" val="1874061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10</a:t>
            </a:fld>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Respond to Open Offer</a:t>
            </a:r>
            <a:endParaRPr lang="en-US" sz="32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447800"/>
            <a:ext cx="769693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654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11</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1641336"/>
            <a:ext cx="7323266" cy="407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5400000">
            <a:off x="3260125" y="24790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Closed Offers</a:t>
            </a:r>
            <a:endParaRPr lang="en-US" sz="3200" dirty="0"/>
          </a:p>
        </p:txBody>
      </p:sp>
    </p:spTree>
    <p:extLst>
      <p:ext uri="{BB962C8B-B14F-4D97-AF65-F5344CB8AC3E}">
        <p14:creationId xmlns:p14="http://schemas.microsoft.com/office/powerpoint/2010/main" val="324222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12</a:t>
            </a:fld>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Closed Offers Summary</a:t>
            </a:r>
            <a:endParaRPr lang="en-US" sz="32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273490" cy="428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789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13</a:t>
            </a:fld>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Copying a Closed Offer</a:t>
            </a:r>
            <a:endParaRPr lang="en-US" sz="32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6934199" cy="420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5562600" y="3771900"/>
            <a:ext cx="914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938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14</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1641336"/>
            <a:ext cx="7323266" cy="407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5400000">
            <a:off x="3312124" y="36220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8320" y="846627"/>
            <a:ext cx="8375651" cy="677374"/>
          </a:xfrm>
        </p:spPr>
        <p:txBody>
          <a:bodyPr>
            <a:normAutofit fontScale="90000"/>
          </a:bodyPr>
          <a:lstStyle/>
          <a:p>
            <a:r>
              <a:rPr lang="en-US" dirty="0" smtClean="0"/>
              <a:t>Expiring Agreements</a:t>
            </a:r>
            <a:endParaRPr lang="en-US" dirty="0"/>
          </a:p>
        </p:txBody>
      </p:sp>
    </p:spTree>
    <p:extLst>
      <p:ext uri="{BB962C8B-B14F-4D97-AF65-F5344CB8AC3E}">
        <p14:creationId xmlns:p14="http://schemas.microsoft.com/office/powerpoint/2010/main" val="4117687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15</a:t>
            </a:fld>
            <a:endParaRPr lang="en-US" dirty="0"/>
          </a:p>
        </p:txBody>
      </p:sp>
      <p:sp>
        <p:nvSpPr>
          <p:cNvPr id="2" name="Title 1"/>
          <p:cNvSpPr>
            <a:spLocks noGrp="1"/>
          </p:cNvSpPr>
          <p:nvPr>
            <p:ph type="title"/>
          </p:nvPr>
        </p:nvSpPr>
        <p:spPr>
          <a:xfrm>
            <a:off x="298320" y="846627"/>
            <a:ext cx="8375651" cy="677374"/>
          </a:xfrm>
        </p:spPr>
        <p:txBody>
          <a:bodyPr>
            <a:normAutofit/>
          </a:bodyPr>
          <a:lstStyle/>
          <a:p>
            <a:r>
              <a:rPr lang="en-US" sz="3200" dirty="0" smtClean="0"/>
              <a:t>Expiring Agreements Summary</a:t>
            </a:r>
            <a:endParaRPr lang="en-US" sz="32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183873"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236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16</a:t>
            </a:fld>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736" r="20207" b="25269"/>
          <a:stretch/>
        </p:blipFill>
        <p:spPr bwMode="auto">
          <a:xfrm>
            <a:off x="990600" y="1771859"/>
            <a:ext cx="7696200" cy="344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8320" y="846627"/>
            <a:ext cx="8375651" cy="753574"/>
          </a:xfrm>
        </p:spPr>
        <p:txBody>
          <a:bodyPr>
            <a:normAutofit fontScale="90000"/>
          </a:bodyPr>
          <a:lstStyle/>
          <a:p>
            <a:r>
              <a:rPr lang="en-US" dirty="0" smtClean="0"/>
              <a:t>Creating a Bid/</a:t>
            </a:r>
            <a:r>
              <a:rPr lang="en-US" baseline="0" dirty="0" smtClean="0"/>
              <a:t>Offer</a:t>
            </a:r>
            <a:endParaRPr lang="en-US" dirty="0"/>
          </a:p>
        </p:txBody>
      </p:sp>
    </p:spTree>
    <p:extLst>
      <p:ext uri="{BB962C8B-B14F-4D97-AF65-F5344CB8AC3E}">
        <p14:creationId xmlns:p14="http://schemas.microsoft.com/office/powerpoint/2010/main" val="1427700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6"/>
            <a:ext cx="8216771" cy="1192975"/>
          </a:xfrm>
        </p:spPr>
        <p:txBody>
          <a:bodyPr>
            <a:normAutofit/>
          </a:bodyPr>
          <a:lstStyle/>
          <a:p>
            <a:r>
              <a:rPr lang="en-US" sz="3600" dirty="0" smtClean="0"/>
              <a:t>Select Bid Purpose and Bid Type</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17</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85975"/>
            <a:ext cx="72390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664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677374"/>
          </a:xfrm>
        </p:spPr>
        <p:txBody>
          <a:bodyPr>
            <a:normAutofit/>
          </a:bodyPr>
          <a:lstStyle/>
          <a:p>
            <a:r>
              <a:rPr lang="en-US" sz="3600" dirty="0" smtClean="0"/>
              <a:t>Transaction</a:t>
            </a:r>
            <a:r>
              <a:rPr lang="en-US" sz="3600" baseline="0" dirty="0" smtClean="0"/>
              <a:t> </a:t>
            </a:r>
            <a:r>
              <a:rPr lang="en-US" sz="3600" dirty="0" smtClean="0"/>
              <a:t>Details</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18</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447800"/>
            <a:ext cx="5360876" cy="435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441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400800" cy="601173"/>
          </a:xfrm>
        </p:spPr>
        <p:txBody>
          <a:bodyPr>
            <a:normAutofit fontScale="90000"/>
          </a:bodyPr>
          <a:lstStyle/>
          <a:p>
            <a:r>
              <a:rPr lang="en-US" sz="3600" dirty="0" smtClean="0"/>
              <a:t>Car Details – Adding Equipment</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19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495425"/>
            <a:ext cx="77057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736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 Hire Rate Negotiation Self-Service</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endParaRPr lang="en-US" sz="2400" dirty="0"/>
          </a:p>
          <a:p>
            <a:pPr marL="0" indent="0">
              <a:buNone/>
            </a:pPr>
            <a:r>
              <a:rPr lang="en-US" sz="2400" dirty="0" err="1" smtClean="0"/>
              <a:t>Railinc’s</a:t>
            </a:r>
            <a:r>
              <a:rPr lang="en-US" sz="2400" dirty="0" smtClean="0"/>
              <a:t> </a:t>
            </a:r>
            <a:r>
              <a:rPr lang="en-US" sz="2400" dirty="0"/>
              <a:t>Car Hire Rate </a:t>
            </a:r>
            <a:r>
              <a:rPr lang="en-US" sz="2400" dirty="0" smtClean="0"/>
              <a:t>Negotiation Self-Service </a:t>
            </a:r>
            <a:r>
              <a:rPr lang="en-US" sz="2400" dirty="0"/>
              <a:t>(CHRNSS) application </a:t>
            </a:r>
            <a:r>
              <a:rPr lang="en-US" sz="2400" dirty="0" smtClean="0"/>
              <a:t>provides users </a:t>
            </a:r>
            <a:r>
              <a:rPr lang="en-US" sz="2400" dirty="0"/>
              <a:t>with a convenient, single access </a:t>
            </a:r>
            <a:r>
              <a:rPr lang="en-US" sz="2400" dirty="0" smtClean="0"/>
              <a:t>point where </a:t>
            </a:r>
            <a:r>
              <a:rPr lang="en-US" sz="2400" dirty="0"/>
              <a:t>they can participate in </a:t>
            </a:r>
            <a:r>
              <a:rPr lang="en-US" sz="2400" dirty="0" smtClean="0"/>
              <a:t>negotiations related </a:t>
            </a:r>
            <a:r>
              <a:rPr lang="en-US" sz="2400" dirty="0"/>
              <a:t>to car hire, the amount of </a:t>
            </a:r>
            <a:r>
              <a:rPr lang="en-US" sz="2400" dirty="0" smtClean="0"/>
              <a:t>money paid </a:t>
            </a:r>
            <a:r>
              <a:rPr lang="en-US" sz="2400" dirty="0"/>
              <a:t>for the use of a railcar.</a:t>
            </a:r>
          </a:p>
        </p:txBody>
      </p:sp>
      <p:sp>
        <p:nvSpPr>
          <p:cNvPr id="4" name="Slide Number Placeholder 3"/>
          <p:cNvSpPr>
            <a:spLocks noGrp="1"/>
          </p:cNvSpPr>
          <p:nvPr>
            <p:ph type="sldNum" sz="quarter" idx="12"/>
          </p:nvPr>
        </p:nvSpPr>
        <p:spPr/>
        <p:txBody>
          <a:bodyPr/>
          <a:lstStyle/>
          <a:p>
            <a:fld id="{799CD883-C747-E24C-A571-B44F9B83C299}" type="slidenum">
              <a:rPr lang="en-US" smtClean="0"/>
              <a:pPr/>
              <a:t>2</a:t>
            </a:fld>
            <a:endParaRPr lang="en-US" dirty="0"/>
          </a:p>
        </p:txBody>
      </p:sp>
    </p:spTree>
    <p:extLst>
      <p:ext uri="{BB962C8B-B14F-4D97-AF65-F5344CB8AC3E}">
        <p14:creationId xmlns:p14="http://schemas.microsoft.com/office/powerpoint/2010/main" val="2301213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705600" cy="601173"/>
          </a:xfrm>
        </p:spPr>
        <p:txBody>
          <a:bodyPr>
            <a:normAutofit fontScale="90000"/>
          </a:bodyPr>
          <a:lstStyle/>
          <a:p>
            <a:r>
              <a:rPr lang="en-US" sz="3600" dirty="0" smtClean="0"/>
              <a:t>Car Details – Adding Equipment</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1"/>
            <a:ext cx="5367338" cy="448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354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638800" cy="601173"/>
          </a:xfrm>
        </p:spPr>
        <p:txBody>
          <a:bodyPr>
            <a:normAutofit fontScale="90000"/>
          </a:bodyPr>
          <a:lstStyle/>
          <a:p>
            <a:r>
              <a:rPr lang="en-US" sz="3600" dirty="0" smtClean="0"/>
              <a:t>Car Details – CSV Upload</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21</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905000"/>
            <a:ext cx="58959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836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1"/>
            <a:ext cx="2895600" cy="457200"/>
          </a:xfrm>
        </p:spPr>
        <p:txBody>
          <a:bodyPr>
            <a:normAutofit fontScale="90000"/>
          </a:bodyPr>
          <a:lstStyle/>
          <a:p>
            <a:r>
              <a:rPr lang="en-US" sz="3600" dirty="0" smtClean="0"/>
              <a:t>Review Offer</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22</a:t>
            </a:fld>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59006"/>
            <a:ext cx="4343400" cy="459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1665169"/>
            <a:ext cx="4485526" cy="351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76800" y="1219200"/>
            <a:ext cx="3657600" cy="369332"/>
          </a:xfrm>
          <a:prstGeom prst="rect">
            <a:avLst/>
          </a:prstGeom>
          <a:noFill/>
        </p:spPr>
        <p:txBody>
          <a:bodyPr wrap="square" rtlCol="0">
            <a:spAutoFit/>
          </a:bodyPr>
          <a:lstStyle/>
          <a:p>
            <a:r>
              <a:rPr lang="en-US" dirty="0" smtClean="0"/>
              <a:t>Continued…</a:t>
            </a:r>
            <a:endParaRPr lang="en-US" dirty="0"/>
          </a:p>
        </p:txBody>
      </p:sp>
    </p:spTree>
    <p:extLst>
      <p:ext uri="{BB962C8B-B14F-4D97-AF65-F5344CB8AC3E}">
        <p14:creationId xmlns:p14="http://schemas.microsoft.com/office/powerpoint/2010/main" val="2777070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895600" cy="601173"/>
          </a:xfrm>
        </p:spPr>
        <p:txBody>
          <a:bodyPr>
            <a:normAutofit fontScale="90000"/>
          </a:bodyPr>
          <a:lstStyle/>
          <a:p>
            <a:r>
              <a:rPr lang="en-US" sz="3600" dirty="0" smtClean="0"/>
              <a:t>Submit Offer</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23</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1447800"/>
            <a:ext cx="505073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875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829774"/>
          </a:xfrm>
        </p:spPr>
        <p:txBody>
          <a:bodyPr>
            <a:normAutofit/>
          </a:bodyPr>
          <a:lstStyle/>
          <a:p>
            <a:r>
              <a:rPr lang="en-US" sz="3200" dirty="0" smtClean="0"/>
              <a:t>CHARM Query</a:t>
            </a:r>
            <a:endParaRPr lang="en-US" sz="32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24</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39475"/>
            <a:ext cx="8991600" cy="308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666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829774"/>
          </a:xfrm>
        </p:spPr>
        <p:txBody>
          <a:bodyPr>
            <a:normAutofit/>
          </a:bodyPr>
          <a:lstStyle/>
          <a:p>
            <a:r>
              <a:rPr lang="en-US" sz="3200" dirty="0" smtClean="0"/>
              <a:t>CHARM Results</a:t>
            </a:r>
            <a:endParaRPr lang="en-US" sz="32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25</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30551"/>
            <a:ext cx="6458996" cy="433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108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829774"/>
          </a:xfrm>
        </p:spPr>
        <p:txBody>
          <a:bodyPr>
            <a:normAutofit/>
          </a:bodyPr>
          <a:lstStyle/>
          <a:p>
            <a:r>
              <a:rPr lang="en-US" sz="3200" dirty="0" smtClean="0"/>
              <a:t>Bid/Offer Query</a:t>
            </a:r>
            <a:endParaRPr lang="en-US" sz="32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26</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1037"/>
            <a:ext cx="8410575" cy="403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425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7"/>
            <a:ext cx="8216771" cy="829774"/>
          </a:xfrm>
        </p:spPr>
        <p:txBody>
          <a:bodyPr>
            <a:normAutofit/>
          </a:bodyPr>
          <a:lstStyle/>
          <a:p>
            <a:r>
              <a:rPr lang="en-US" sz="3200" dirty="0" smtClean="0"/>
              <a:t>Bid/Offer Results</a:t>
            </a:r>
            <a:endParaRPr lang="en-US" sz="32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27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24068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538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458200" cy="1192975"/>
          </a:xfrm>
        </p:spPr>
        <p:txBody>
          <a:bodyPr>
            <a:normAutofit fontScale="90000"/>
          </a:bodyPr>
          <a:lstStyle/>
          <a:p>
            <a:r>
              <a:rPr lang="en-US" sz="3600" dirty="0"/>
              <a:t>Car Hire Rate Negotiation </a:t>
            </a:r>
            <a:r>
              <a:rPr lang="en-US" sz="3600" dirty="0" smtClean="0"/>
              <a:t>Self-Service Upgrade Project Release – April 17, 2014</a:t>
            </a:r>
            <a:endParaRPr lang="en-US" sz="3600" dirty="0"/>
          </a:p>
        </p:txBody>
      </p:sp>
      <p:sp>
        <p:nvSpPr>
          <p:cNvPr id="3" name="Content Placeholder 2"/>
          <p:cNvSpPr>
            <a:spLocks noGrp="1"/>
          </p:cNvSpPr>
          <p:nvPr>
            <p:ph idx="1"/>
          </p:nvPr>
        </p:nvSpPr>
        <p:spPr>
          <a:xfrm>
            <a:off x="381000" y="2115802"/>
            <a:ext cx="8331458" cy="3751598"/>
          </a:xfrm>
        </p:spPr>
        <p:txBody>
          <a:bodyPr>
            <a:normAutofit fontScale="70000" lnSpcReduction="20000"/>
          </a:bodyPr>
          <a:lstStyle/>
          <a:p>
            <a:pPr marL="0" indent="0">
              <a:buNone/>
            </a:pPr>
            <a:r>
              <a:rPr lang="en-US" sz="3400" dirty="0" smtClean="0"/>
              <a:t>Highlights</a:t>
            </a:r>
            <a:r>
              <a:rPr lang="en-US" sz="2800" dirty="0" smtClean="0"/>
              <a:t>:</a:t>
            </a:r>
          </a:p>
          <a:p>
            <a:r>
              <a:rPr lang="en-US" sz="3100" dirty="0" smtClean="0"/>
              <a:t>Bid Offer Query Enhancements</a:t>
            </a:r>
          </a:p>
          <a:p>
            <a:pPr lvl="1"/>
            <a:r>
              <a:rPr lang="en-US" dirty="0"/>
              <a:t>Ability to query by Bid Offer Number without entering additional search criteria</a:t>
            </a:r>
            <a:endParaRPr lang="en-US" sz="3200" dirty="0"/>
          </a:p>
          <a:p>
            <a:pPr lvl="1"/>
            <a:r>
              <a:rPr lang="en-US" dirty="0"/>
              <a:t>Ability to query by Status</a:t>
            </a:r>
            <a:endParaRPr lang="en-US" sz="3200" dirty="0"/>
          </a:p>
          <a:p>
            <a:pPr lvl="1"/>
            <a:r>
              <a:rPr lang="en-US" dirty="0"/>
              <a:t>Ability to view Bid Offer query results at the summary level</a:t>
            </a:r>
            <a:endParaRPr lang="en-US" sz="3200" dirty="0"/>
          </a:p>
          <a:p>
            <a:pPr lvl="1"/>
            <a:r>
              <a:rPr lang="en-US" dirty="0"/>
              <a:t>Ability to view Car Type Codes within the detail screen </a:t>
            </a:r>
            <a:endParaRPr lang="en-US" sz="3200" dirty="0"/>
          </a:p>
          <a:p>
            <a:pPr lvl="1"/>
            <a:r>
              <a:rPr lang="en-US" dirty="0"/>
              <a:t>Ability to view Rate Type Codes within the detail </a:t>
            </a:r>
            <a:r>
              <a:rPr lang="en-US" dirty="0" smtClean="0"/>
              <a:t>screen</a:t>
            </a:r>
          </a:p>
          <a:p>
            <a:pPr lvl="1"/>
            <a:r>
              <a:rPr lang="en-US" dirty="0"/>
              <a:t>Ability to view Mechanical Designations within the detail screen </a:t>
            </a:r>
            <a:r>
              <a:rPr lang="en-US" dirty="0" smtClean="0"/>
              <a:t> </a:t>
            </a:r>
            <a:endParaRPr lang="en-US" sz="3200" dirty="0"/>
          </a:p>
          <a:p>
            <a:r>
              <a:rPr lang="en-US" sz="3100" dirty="0" smtClean="0"/>
              <a:t>Download “Error” cars when uploading car list</a:t>
            </a:r>
          </a:p>
          <a:p>
            <a:r>
              <a:rPr lang="en-US" sz="3100" dirty="0" smtClean="0"/>
              <a:t>Manually add new cars to a copied offer</a:t>
            </a:r>
          </a:p>
        </p:txBody>
      </p:sp>
      <p:sp>
        <p:nvSpPr>
          <p:cNvPr id="4" name="Slide Number Placeholder 3"/>
          <p:cNvSpPr>
            <a:spLocks noGrp="1"/>
          </p:cNvSpPr>
          <p:nvPr>
            <p:ph type="sldNum" sz="quarter" idx="12"/>
          </p:nvPr>
        </p:nvSpPr>
        <p:spPr/>
        <p:txBody>
          <a:bodyPr/>
          <a:lstStyle/>
          <a:p>
            <a:fld id="{799CD883-C747-E24C-A571-B44F9B83C299}" type="slidenum">
              <a:rPr lang="en-US" smtClean="0"/>
              <a:pPr/>
              <a:t>28</a:t>
            </a:fld>
            <a:endParaRPr lang="en-US" dirty="0"/>
          </a:p>
        </p:txBody>
      </p:sp>
    </p:spTree>
    <p:extLst>
      <p:ext uri="{BB962C8B-B14F-4D97-AF65-F5344CB8AC3E}">
        <p14:creationId xmlns:p14="http://schemas.microsoft.com/office/powerpoint/2010/main" val="3094222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458200" cy="1192975"/>
          </a:xfrm>
        </p:spPr>
        <p:txBody>
          <a:bodyPr>
            <a:normAutofit fontScale="90000"/>
          </a:bodyPr>
          <a:lstStyle/>
          <a:p>
            <a:r>
              <a:rPr lang="en-US" sz="3600" dirty="0"/>
              <a:t>Car Hire Rate Negotiation </a:t>
            </a:r>
            <a:r>
              <a:rPr lang="en-US" sz="3600" dirty="0" smtClean="0"/>
              <a:t>Self-Service Upgrade Project Release – May 19, 2014</a:t>
            </a:r>
            <a:endParaRPr lang="en-US" sz="3600" dirty="0"/>
          </a:p>
        </p:txBody>
      </p:sp>
      <p:sp>
        <p:nvSpPr>
          <p:cNvPr id="3" name="Content Placeholder 2"/>
          <p:cNvSpPr>
            <a:spLocks noGrp="1"/>
          </p:cNvSpPr>
          <p:nvPr>
            <p:ph idx="1"/>
          </p:nvPr>
        </p:nvSpPr>
        <p:spPr>
          <a:xfrm>
            <a:off x="381000" y="2115802"/>
            <a:ext cx="8331458" cy="3751598"/>
          </a:xfrm>
        </p:spPr>
        <p:txBody>
          <a:bodyPr>
            <a:normAutofit/>
          </a:bodyPr>
          <a:lstStyle/>
          <a:p>
            <a:pPr marL="0" indent="0">
              <a:buNone/>
            </a:pPr>
            <a:r>
              <a:rPr lang="en-US" sz="2800" dirty="0" smtClean="0"/>
              <a:t>Highlight:</a:t>
            </a:r>
          </a:p>
          <a:p>
            <a:pPr lvl="0"/>
            <a:r>
              <a:rPr lang="en-US" sz="2400" dirty="0"/>
              <a:t>Ability to upload a CSV of new cars when copying a closed or expiring offer</a:t>
            </a:r>
          </a:p>
          <a:p>
            <a:endParaRPr lang="en-US" sz="24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29</a:t>
            </a:fld>
            <a:endParaRPr lang="en-US" dirty="0"/>
          </a:p>
        </p:txBody>
      </p:sp>
    </p:spTree>
    <p:extLst>
      <p:ext uri="{BB962C8B-B14F-4D97-AF65-F5344CB8AC3E}">
        <p14:creationId xmlns:p14="http://schemas.microsoft.com/office/powerpoint/2010/main" val="2985771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6"/>
            <a:ext cx="8216771" cy="1192975"/>
          </a:xfrm>
        </p:spPr>
        <p:txBody>
          <a:bodyPr>
            <a:normAutofit/>
          </a:bodyPr>
          <a:lstStyle/>
          <a:p>
            <a:r>
              <a:rPr lang="en-US" sz="4000" dirty="0" smtClean="0"/>
              <a:t>Benefits and Capabilities</a:t>
            </a:r>
            <a:endParaRPr lang="en-US" sz="4000" dirty="0"/>
          </a:p>
        </p:txBody>
      </p:sp>
      <p:sp>
        <p:nvSpPr>
          <p:cNvPr id="3" name="Content Placeholder 2"/>
          <p:cNvSpPr>
            <a:spLocks noGrp="1"/>
          </p:cNvSpPr>
          <p:nvPr>
            <p:ph sz="half" idx="1"/>
          </p:nvPr>
        </p:nvSpPr>
        <p:spPr>
          <a:xfrm>
            <a:off x="457200" y="2049181"/>
            <a:ext cx="4038600" cy="3742020"/>
          </a:xfrm>
        </p:spPr>
        <p:txBody>
          <a:bodyPr>
            <a:normAutofit/>
          </a:bodyPr>
          <a:lstStyle/>
          <a:p>
            <a:r>
              <a:rPr lang="en-US" b="1" dirty="0" smtClean="0"/>
              <a:t>Productivity</a:t>
            </a:r>
          </a:p>
          <a:p>
            <a:r>
              <a:rPr lang="en-US" b="1" dirty="0"/>
              <a:t>Cost Savings</a:t>
            </a:r>
            <a:endParaRPr lang="en-US" dirty="0"/>
          </a:p>
          <a:p>
            <a:r>
              <a:rPr lang="en-US" b="1" dirty="0" smtClean="0"/>
              <a:t>Improved Decisions</a:t>
            </a:r>
          </a:p>
          <a:p>
            <a:r>
              <a:rPr lang="en-US" b="1" dirty="0" smtClean="0"/>
              <a:t>Convenience</a:t>
            </a:r>
            <a:endParaRPr lang="en-US" dirty="0"/>
          </a:p>
        </p:txBody>
      </p:sp>
      <p:sp>
        <p:nvSpPr>
          <p:cNvPr id="4" name="Content Placeholder 3"/>
          <p:cNvSpPr>
            <a:spLocks noGrp="1"/>
          </p:cNvSpPr>
          <p:nvPr>
            <p:ph sz="half" idx="2"/>
          </p:nvPr>
        </p:nvSpPr>
        <p:spPr>
          <a:xfrm>
            <a:off x="4648200" y="2049181"/>
            <a:ext cx="4038600" cy="3742020"/>
          </a:xfrm>
        </p:spPr>
        <p:txBody>
          <a:bodyPr>
            <a:normAutofit/>
          </a:bodyPr>
          <a:lstStyle/>
          <a:p>
            <a:endParaRPr lang="en-US" b="1"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3</a:t>
            </a:fld>
            <a:endParaRPr lang="en-US" dirty="0"/>
          </a:p>
        </p:txBody>
      </p:sp>
    </p:spTree>
    <p:extLst>
      <p:ext uri="{BB962C8B-B14F-4D97-AF65-F5344CB8AC3E}">
        <p14:creationId xmlns:p14="http://schemas.microsoft.com/office/powerpoint/2010/main" val="47473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458200" cy="1192975"/>
          </a:xfrm>
        </p:spPr>
        <p:txBody>
          <a:bodyPr>
            <a:normAutofit fontScale="90000"/>
          </a:bodyPr>
          <a:lstStyle/>
          <a:p>
            <a:r>
              <a:rPr lang="en-US" sz="3600" dirty="0"/>
              <a:t>Car Hire Rate Negotiation </a:t>
            </a:r>
            <a:r>
              <a:rPr lang="en-US" sz="3600" dirty="0" smtClean="0"/>
              <a:t>Self-Service Upgrade Project Release – August 18, 2014</a:t>
            </a:r>
            <a:endParaRPr lang="en-US" sz="3600" dirty="0"/>
          </a:p>
        </p:txBody>
      </p:sp>
      <p:sp>
        <p:nvSpPr>
          <p:cNvPr id="3" name="Content Placeholder 2"/>
          <p:cNvSpPr>
            <a:spLocks noGrp="1"/>
          </p:cNvSpPr>
          <p:nvPr>
            <p:ph idx="1"/>
          </p:nvPr>
        </p:nvSpPr>
        <p:spPr>
          <a:xfrm>
            <a:off x="381000" y="2115802"/>
            <a:ext cx="8331458" cy="3751598"/>
          </a:xfrm>
        </p:spPr>
        <p:txBody>
          <a:bodyPr>
            <a:normAutofit/>
          </a:bodyPr>
          <a:lstStyle/>
          <a:p>
            <a:pPr marL="0" indent="0">
              <a:buNone/>
            </a:pPr>
            <a:r>
              <a:rPr lang="en-US" sz="2800" dirty="0" smtClean="0"/>
              <a:t>Highlights:</a:t>
            </a:r>
          </a:p>
          <a:p>
            <a:pPr lvl="0"/>
            <a:r>
              <a:rPr lang="en-US" sz="2400" dirty="0"/>
              <a:t>Ability to download a CSV of equipment in error when submitting an original offer</a:t>
            </a:r>
          </a:p>
          <a:p>
            <a:pPr lvl="0"/>
            <a:r>
              <a:rPr lang="en-US" sz="2400" dirty="0"/>
              <a:t>Ability to download CHARM rates to a CSV from the CHARM rates screen in the bid offer wizard when responding to open offers</a:t>
            </a:r>
          </a:p>
          <a:p>
            <a:pPr lvl="0"/>
            <a:r>
              <a:rPr lang="en-US" sz="2400" dirty="0"/>
              <a:t>Ability to query offers by system, foreign, or both within the bid offer query</a:t>
            </a:r>
          </a:p>
          <a:p>
            <a:endParaRPr lang="en-US" sz="24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30</a:t>
            </a:fld>
            <a:endParaRPr lang="en-US" dirty="0"/>
          </a:p>
        </p:txBody>
      </p:sp>
    </p:spTree>
    <p:extLst>
      <p:ext uri="{BB962C8B-B14F-4D97-AF65-F5344CB8AC3E}">
        <p14:creationId xmlns:p14="http://schemas.microsoft.com/office/powerpoint/2010/main" val="2985771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458200" cy="1192975"/>
          </a:xfrm>
        </p:spPr>
        <p:txBody>
          <a:bodyPr>
            <a:normAutofit fontScale="90000"/>
          </a:bodyPr>
          <a:lstStyle/>
          <a:p>
            <a:r>
              <a:rPr lang="en-US" sz="3600" dirty="0"/>
              <a:t>Car Hire Rate Negotiation </a:t>
            </a:r>
            <a:r>
              <a:rPr lang="en-US" sz="3600" dirty="0" smtClean="0"/>
              <a:t>Self-Service Upgrade Project Release – October 14, 2014</a:t>
            </a:r>
            <a:endParaRPr lang="en-US" sz="3600" dirty="0"/>
          </a:p>
        </p:txBody>
      </p:sp>
      <p:sp>
        <p:nvSpPr>
          <p:cNvPr id="3" name="Content Placeholder 2"/>
          <p:cNvSpPr>
            <a:spLocks noGrp="1"/>
          </p:cNvSpPr>
          <p:nvPr>
            <p:ph idx="1"/>
          </p:nvPr>
        </p:nvSpPr>
        <p:spPr>
          <a:xfrm>
            <a:off x="381000" y="2115802"/>
            <a:ext cx="8331458" cy="3751598"/>
          </a:xfrm>
        </p:spPr>
        <p:txBody>
          <a:bodyPr>
            <a:normAutofit/>
          </a:bodyPr>
          <a:lstStyle/>
          <a:p>
            <a:pPr marL="0" indent="0">
              <a:buNone/>
            </a:pPr>
            <a:r>
              <a:rPr lang="en-US" sz="2800" dirty="0" smtClean="0"/>
              <a:t>Highlights:</a:t>
            </a:r>
          </a:p>
          <a:p>
            <a:pPr lvl="0"/>
            <a:r>
              <a:rPr lang="en-US" sz="2400" dirty="0"/>
              <a:t>Optimization of the creating and responding to bid offers</a:t>
            </a:r>
          </a:p>
          <a:p>
            <a:pPr lvl="0"/>
            <a:r>
              <a:rPr lang="en-US" sz="2400" dirty="0"/>
              <a:t>Scrollable car detail window in the bid offer detail pop-up screen </a:t>
            </a:r>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31</a:t>
            </a:fld>
            <a:endParaRPr lang="en-US" dirty="0"/>
          </a:p>
        </p:txBody>
      </p:sp>
    </p:spTree>
    <p:extLst>
      <p:ext uri="{BB962C8B-B14F-4D97-AF65-F5344CB8AC3E}">
        <p14:creationId xmlns:p14="http://schemas.microsoft.com/office/powerpoint/2010/main" val="2985771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267313" cy="1192975"/>
          </a:xfrm>
        </p:spPr>
        <p:txBody>
          <a:bodyPr>
            <a:normAutofit fontScale="90000"/>
          </a:bodyPr>
          <a:lstStyle/>
          <a:p>
            <a:r>
              <a:rPr lang="en-US" sz="3600" dirty="0"/>
              <a:t>Car Hire Rate Negotiation </a:t>
            </a:r>
            <a:r>
              <a:rPr lang="en-US" sz="3600" dirty="0" smtClean="0"/>
              <a:t>Self-Service Upgrade Project Release – November 2014</a:t>
            </a:r>
            <a:endParaRPr lang="en-US" sz="3600" dirty="0"/>
          </a:p>
        </p:txBody>
      </p:sp>
      <p:sp>
        <p:nvSpPr>
          <p:cNvPr id="3" name="Content Placeholder 2"/>
          <p:cNvSpPr>
            <a:spLocks noGrp="1"/>
          </p:cNvSpPr>
          <p:nvPr>
            <p:ph idx="1"/>
          </p:nvPr>
        </p:nvSpPr>
        <p:spPr>
          <a:xfrm>
            <a:off x="381000" y="2039603"/>
            <a:ext cx="8331458" cy="3751598"/>
          </a:xfrm>
        </p:spPr>
        <p:txBody>
          <a:bodyPr>
            <a:normAutofit/>
          </a:bodyPr>
          <a:lstStyle/>
          <a:p>
            <a:pPr marL="0" indent="0">
              <a:buNone/>
            </a:pPr>
            <a:r>
              <a:rPr lang="en-US" sz="2800" dirty="0" smtClean="0"/>
              <a:t>Highlights:</a:t>
            </a:r>
          </a:p>
          <a:p>
            <a:pPr marL="342900" lvl="2" indent="-342900"/>
            <a:r>
              <a:rPr lang="en-US" dirty="0"/>
              <a:t>Increase car limit from 1,500 to 10,000 when submitting offers</a:t>
            </a:r>
          </a:p>
          <a:p>
            <a:pPr marL="342900" lvl="2" indent="-342900"/>
            <a:r>
              <a:rPr lang="en-US" dirty="0"/>
              <a:t>Allow users to download and view up to 10,000 cars on an offer</a:t>
            </a:r>
          </a:p>
          <a:p>
            <a:pPr marL="342900" lvl="2" indent="-342900"/>
            <a:r>
              <a:rPr lang="en-US" dirty="0"/>
              <a:t>Streamline notification of offers to customer for content and delivery approach</a:t>
            </a:r>
          </a:p>
          <a:p>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32</a:t>
            </a:fld>
            <a:endParaRPr lang="en-US" dirty="0"/>
          </a:p>
        </p:txBody>
      </p:sp>
    </p:spTree>
    <p:extLst>
      <p:ext uri="{BB962C8B-B14F-4D97-AF65-F5344CB8AC3E}">
        <p14:creationId xmlns:p14="http://schemas.microsoft.com/office/powerpoint/2010/main" val="3118844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2015</a:t>
            </a:r>
          </a:p>
          <a:p>
            <a:r>
              <a:rPr lang="en-US" dirty="0" smtClean="0"/>
              <a:t>Continue with prioritized maintenance user stories/enhancements</a:t>
            </a:r>
          </a:p>
          <a:p>
            <a:r>
              <a:rPr lang="en-US" dirty="0" smtClean="0"/>
              <a:t>As of 10/31/2014:</a:t>
            </a:r>
          </a:p>
          <a:p>
            <a:pPr lvl="1"/>
            <a:r>
              <a:rPr lang="en-US" dirty="0" smtClean="0"/>
              <a:t>3 Ranked</a:t>
            </a:r>
            <a:r>
              <a:rPr lang="en-US" dirty="0"/>
              <a:t> High </a:t>
            </a:r>
            <a:endParaRPr lang="en-US" dirty="0" smtClean="0"/>
          </a:p>
          <a:p>
            <a:pPr lvl="1"/>
            <a:r>
              <a:rPr lang="en-US" dirty="0"/>
              <a:t>23 Ranked Medium </a:t>
            </a:r>
          </a:p>
        </p:txBody>
      </p:sp>
      <p:sp>
        <p:nvSpPr>
          <p:cNvPr id="4" name="Slide Number Placeholder 3"/>
          <p:cNvSpPr>
            <a:spLocks noGrp="1"/>
          </p:cNvSpPr>
          <p:nvPr>
            <p:ph type="sldNum" sz="quarter" idx="12"/>
          </p:nvPr>
        </p:nvSpPr>
        <p:spPr/>
        <p:txBody>
          <a:bodyPr/>
          <a:lstStyle/>
          <a:p>
            <a:fld id="{799CD883-C747-E24C-A571-B44F9B83C299}" type="slidenum">
              <a:rPr lang="en-US" smtClean="0"/>
              <a:pPr/>
              <a:t>33</a:t>
            </a:fld>
            <a:endParaRPr lang="en-US" dirty="0"/>
          </a:p>
        </p:txBody>
      </p:sp>
    </p:spTree>
    <p:extLst>
      <p:ext uri="{BB962C8B-B14F-4D97-AF65-F5344CB8AC3E}">
        <p14:creationId xmlns:p14="http://schemas.microsoft.com/office/powerpoint/2010/main" val="615184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History of CHRNSS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smtClean="0">
                <a:solidFill>
                  <a:srgbClr val="C00000"/>
                </a:solidFill>
              </a:rPr>
              <a:t>Product Manager</a:t>
            </a:r>
          </a:p>
          <a:p>
            <a:pPr marL="0" indent="0">
              <a:buNone/>
            </a:pPr>
            <a:r>
              <a:rPr lang="en-US" dirty="0" smtClean="0">
                <a:solidFill>
                  <a:srgbClr val="C00000"/>
                </a:solidFill>
              </a:rPr>
              <a:t>Lee Ann Dietz ==&gt; Kristy Talley</a:t>
            </a:r>
          </a:p>
          <a:p>
            <a:pPr marL="0" indent="0">
              <a:buNone/>
            </a:pPr>
            <a:endParaRPr lang="en-US" dirty="0" smtClean="0">
              <a:solidFill>
                <a:srgbClr val="C00000"/>
              </a:solidFill>
            </a:endParaRPr>
          </a:p>
          <a:p>
            <a:pPr marL="0" indent="0">
              <a:buNone/>
            </a:pPr>
            <a:r>
              <a:rPr lang="en-US" u="sng" dirty="0" smtClean="0">
                <a:solidFill>
                  <a:srgbClr val="C00000"/>
                </a:solidFill>
              </a:rPr>
              <a:t>Project Leaders</a:t>
            </a:r>
            <a:endParaRPr lang="en-US" u="sng" dirty="0">
              <a:solidFill>
                <a:srgbClr val="C00000"/>
              </a:solidFill>
            </a:endParaRPr>
          </a:p>
          <a:p>
            <a:pPr marL="0" indent="0">
              <a:buNone/>
            </a:pPr>
            <a:r>
              <a:rPr lang="en-US" dirty="0" smtClean="0">
                <a:solidFill>
                  <a:srgbClr val="C00000"/>
                </a:solidFill>
              </a:rPr>
              <a:t>Sara Maples</a:t>
            </a:r>
          </a:p>
          <a:p>
            <a:pPr marL="0" indent="0">
              <a:buNone/>
            </a:pPr>
            <a:r>
              <a:rPr lang="en-US" dirty="0" smtClean="0">
                <a:solidFill>
                  <a:srgbClr val="C00000"/>
                </a:solidFill>
              </a:rPr>
              <a:t>Danielle Crowley</a:t>
            </a:r>
          </a:p>
          <a:p>
            <a:pPr marL="0" indent="0">
              <a:buNone/>
            </a:pPr>
            <a:r>
              <a:rPr lang="en-US" dirty="0" smtClean="0">
                <a:solidFill>
                  <a:srgbClr val="C00000"/>
                </a:solidFill>
              </a:rPr>
              <a:t>Meghan Finnie</a:t>
            </a:r>
          </a:p>
        </p:txBody>
      </p:sp>
      <p:sp>
        <p:nvSpPr>
          <p:cNvPr id="4" name="Slide Number Placeholder 3"/>
          <p:cNvSpPr>
            <a:spLocks noGrp="1"/>
          </p:cNvSpPr>
          <p:nvPr>
            <p:ph type="sldNum" sz="quarter" idx="12"/>
          </p:nvPr>
        </p:nvSpPr>
        <p:spPr/>
        <p:txBody>
          <a:bodyPr/>
          <a:lstStyle/>
          <a:p>
            <a:fld id="{799CD883-C747-E24C-A571-B44F9B83C299}" type="slidenum">
              <a:rPr lang="en-US" smtClean="0"/>
              <a:pPr/>
              <a:t>34</a:t>
            </a:fld>
            <a:endParaRPr lang="en-US" dirty="0"/>
          </a:p>
        </p:txBody>
      </p:sp>
    </p:spTree>
    <p:extLst>
      <p:ext uri="{BB962C8B-B14F-4D97-AF65-F5344CB8AC3E}">
        <p14:creationId xmlns:p14="http://schemas.microsoft.com/office/powerpoint/2010/main" val="3654920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35</a:t>
            </a:fld>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7475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26"/>
            <a:ext cx="8216771" cy="1192975"/>
          </a:xfrm>
        </p:spPr>
        <p:txBody>
          <a:bodyPr>
            <a:normAutofit/>
          </a:bodyPr>
          <a:lstStyle/>
          <a:p>
            <a:r>
              <a:rPr lang="en-US" sz="3600" dirty="0" smtClean="0"/>
              <a:t>Car Hire Rate Negotiation</a:t>
            </a:r>
            <a:endParaRPr lang="en-US" sz="3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261846" cy="380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flipH="1">
            <a:off x="2562225" y="2667000"/>
            <a:ext cx="638175"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279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5</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97" y="1650861"/>
            <a:ext cx="7343775" cy="38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8320" y="846627"/>
            <a:ext cx="8375651" cy="524974"/>
          </a:xfrm>
        </p:spPr>
        <p:txBody>
          <a:bodyPr>
            <a:normAutofit fontScale="90000"/>
          </a:bodyPr>
          <a:lstStyle/>
          <a:p>
            <a:r>
              <a:rPr lang="en-US" dirty="0" smtClean="0"/>
              <a:t>Bid and</a:t>
            </a:r>
            <a:r>
              <a:rPr lang="en-US" baseline="0" dirty="0" smtClean="0"/>
              <a:t> Offer Dashboard</a:t>
            </a:r>
            <a:endParaRPr lang="en-US" dirty="0"/>
          </a:p>
        </p:txBody>
      </p:sp>
    </p:spTree>
    <p:extLst>
      <p:ext uri="{BB962C8B-B14F-4D97-AF65-F5344CB8AC3E}">
        <p14:creationId xmlns:p14="http://schemas.microsoft.com/office/powerpoint/2010/main" val="170670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6</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6" y="1641336"/>
            <a:ext cx="7323266" cy="407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5400000">
            <a:off x="3241075" y="16408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Open</a:t>
            </a:r>
            <a:r>
              <a:rPr lang="en-US" sz="3200" baseline="0" dirty="0" smtClean="0"/>
              <a:t> Offers</a:t>
            </a:r>
            <a:endParaRPr lang="en-US" sz="3200" dirty="0"/>
          </a:p>
        </p:txBody>
      </p:sp>
    </p:spTree>
    <p:extLst>
      <p:ext uri="{BB962C8B-B14F-4D97-AF65-F5344CB8AC3E}">
        <p14:creationId xmlns:p14="http://schemas.microsoft.com/office/powerpoint/2010/main" val="54578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7</a:t>
            </a:fld>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Open</a:t>
            </a:r>
            <a:r>
              <a:rPr lang="en-US" sz="3200" baseline="0" dirty="0" smtClean="0"/>
              <a:t> Offer Summary</a:t>
            </a:r>
            <a:endParaRPr lang="en-US" sz="32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524000"/>
            <a:ext cx="79438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76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8</a:t>
            </a:fld>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Open</a:t>
            </a:r>
            <a:r>
              <a:rPr lang="en-US" sz="3200" baseline="0" dirty="0" smtClean="0"/>
              <a:t> Offer Detail</a:t>
            </a:r>
            <a:endParaRPr lang="en-US" sz="32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5357160" cy="430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186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9</a:t>
            </a:fld>
            <a:endParaRPr lang="en-US" dirty="0"/>
          </a:p>
        </p:txBody>
      </p:sp>
      <p:sp>
        <p:nvSpPr>
          <p:cNvPr id="2" name="Title 1"/>
          <p:cNvSpPr>
            <a:spLocks noGrp="1"/>
          </p:cNvSpPr>
          <p:nvPr>
            <p:ph type="title"/>
          </p:nvPr>
        </p:nvSpPr>
        <p:spPr>
          <a:xfrm>
            <a:off x="298320" y="846627"/>
            <a:ext cx="8375651" cy="601174"/>
          </a:xfrm>
        </p:spPr>
        <p:txBody>
          <a:bodyPr>
            <a:normAutofit/>
          </a:bodyPr>
          <a:lstStyle/>
          <a:p>
            <a:r>
              <a:rPr lang="en-US" sz="3200" dirty="0" smtClean="0"/>
              <a:t>Respond to Open Offer</a:t>
            </a:r>
            <a:endParaRPr lang="en-US" sz="3200"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669405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4267200" y="2438399"/>
            <a:ext cx="457200" cy="1524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494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3917</TotalTime>
  <Words>1610</Words>
  <Application>Microsoft Office PowerPoint</Application>
  <PresentationFormat>On-screen Show (4:3)</PresentationFormat>
  <Paragraphs>251</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Car Hire Rate Negotiation Self-Service (CHRNSS)</vt:lpstr>
      <vt:lpstr>Car Hire Rate Negotiation Self-Service</vt:lpstr>
      <vt:lpstr>Benefits and Capabilities</vt:lpstr>
      <vt:lpstr>Car Hire Rate Negotiation</vt:lpstr>
      <vt:lpstr>Bid and Offer Dashboard</vt:lpstr>
      <vt:lpstr>Open Offers</vt:lpstr>
      <vt:lpstr>Open Offer Summary</vt:lpstr>
      <vt:lpstr>Open Offer Detail</vt:lpstr>
      <vt:lpstr>Respond to Open Offer</vt:lpstr>
      <vt:lpstr>Respond to Open Offer</vt:lpstr>
      <vt:lpstr>Closed Offers</vt:lpstr>
      <vt:lpstr>Closed Offers Summary</vt:lpstr>
      <vt:lpstr>Copying a Closed Offer</vt:lpstr>
      <vt:lpstr>Expiring Agreements</vt:lpstr>
      <vt:lpstr>Expiring Agreements Summary</vt:lpstr>
      <vt:lpstr>Creating a Bid/Offer</vt:lpstr>
      <vt:lpstr>Select Bid Purpose and Bid Type</vt:lpstr>
      <vt:lpstr>Transaction Details</vt:lpstr>
      <vt:lpstr>Car Details – Adding Equipment</vt:lpstr>
      <vt:lpstr>Car Details – Adding Equipment</vt:lpstr>
      <vt:lpstr>Car Details – CSV Upload</vt:lpstr>
      <vt:lpstr>Review Offer</vt:lpstr>
      <vt:lpstr>Submit Offer</vt:lpstr>
      <vt:lpstr>CHARM Query</vt:lpstr>
      <vt:lpstr>CHARM Results</vt:lpstr>
      <vt:lpstr>Bid/Offer Query</vt:lpstr>
      <vt:lpstr>Bid/Offer Results</vt:lpstr>
      <vt:lpstr>Car Hire Rate Negotiation Self-Service Upgrade Project Release – April 17, 2014</vt:lpstr>
      <vt:lpstr>Car Hire Rate Negotiation Self-Service Upgrade Project Release – May 19, 2014</vt:lpstr>
      <vt:lpstr>Car Hire Rate Negotiation Self-Service Upgrade Project Release – August 18, 2014</vt:lpstr>
      <vt:lpstr>Car Hire Rate Negotiation Self-Service Upgrade Project Release – October 14, 2014</vt:lpstr>
      <vt:lpstr>Car Hire Rate Negotiation Self-Service Upgrade Project Release – November 2014</vt:lpstr>
      <vt:lpstr>What’s Next ?</vt:lpstr>
      <vt:lpstr>Management History of CHRNSS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Gunther, Joanne</dc:creator>
  <cp:lastModifiedBy>Hancock, Kelley-Jo</cp:lastModifiedBy>
  <cp:revision>113</cp:revision>
  <cp:lastPrinted>2012-09-12T18:52:52Z</cp:lastPrinted>
  <dcterms:created xsi:type="dcterms:W3CDTF">2012-02-21T18:19:11Z</dcterms:created>
  <dcterms:modified xsi:type="dcterms:W3CDTF">2014-11-07T23:11:25Z</dcterms:modified>
</cp:coreProperties>
</file>