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72" r:id="rId1"/>
  </p:sldMasterIdLst>
  <p:notesMasterIdLst>
    <p:notesMasterId r:id="rId12"/>
  </p:notesMasterIdLst>
  <p:sldIdLst>
    <p:sldId id="256" r:id="rId2"/>
    <p:sldId id="304" r:id="rId3"/>
    <p:sldId id="301" r:id="rId4"/>
    <p:sldId id="257" r:id="rId5"/>
    <p:sldId id="306" r:id="rId6"/>
    <p:sldId id="307" r:id="rId7"/>
    <p:sldId id="294" r:id="rId8"/>
    <p:sldId id="302" r:id="rId9"/>
    <p:sldId id="305" r:id="rId10"/>
    <p:sldId id="272" r:id="rId11"/>
  </p:sldIdLst>
  <p:sldSz cx="9144000" cy="6858000" type="screen4x3"/>
  <p:notesSz cx="6973888"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172" autoAdjust="0"/>
  </p:normalViewPr>
  <p:slideViewPr>
    <p:cSldViewPr>
      <p:cViewPr varScale="1">
        <p:scale>
          <a:sx n="92" d="100"/>
          <a:sy n="92" d="100"/>
        </p:scale>
        <p:origin x="1548"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2018" cy="461804"/>
          </a:xfrm>
          <a:prstGeom prst="rect">
            <a:avLst/>
          </a:prstGeom>
        </p:spPr>
        <p:txBody>
          <a:bodyPr vert="horz" lIns="92620" tIns="46310" rIns="92620" bIns="46310" rtlCol="0"/>
          <a:lstStyle>
            <a:lvl1pPr algn="l">
              <a:defRPr sz="1200"/>
            </a:lvl1pPr>
          </a:lstStyle>
          <a:p>
            <a:endParaRPr lang="en-US"/>
          </a:p>
        </p:txBody>
      </p:sp>
      <p:sp>
        <p:nvSpPr>
          <p:cNvPr id="3" name="Date Placeholder 2"/>
          <p:cNvSpPr>
            <a:spLocks noGrp="1"/>
          </p:cNvSpPr>
          <p:nvPr>
            <p:ph type="dt" idx="1"/>
          </p:nvPr>
        </p:nvSpPr>
        <p:spPr>
          <a:xfrm>
            <a:off x="3950256" y="0"/>
            <a:ext cx="3022018" cy="461804"/>
          </a:xfrm>
          <a:prstGeom prst="rect">
            <a:avLst/>
          </a:prstGeom>
        </p:spPr>
        <p:txBody>
          <a:bodyPr vert="horz" lIns="92620" tIns="46310" rIns="92620" bIns="46310" rtlCol="0"/>
          <a:lstStyle>
            <a:lvl1pPr algn="r">
              <a:defRPr sz="1200"/>
            </a:lvl1pPr>
          </a:lstStyle>
          <a:p>
            <a:fld id="{524D06E0-083C-4F00-B9DC-ED7A4EC0545A}" type="datetimeFigureOut">
              <a:rPr lang="en-US" smtClean="0"/>
              <a:t>5/9/2016</a:t>
            </a:fld>
            <a:endParaRPr lang="en-US"/>
          </a:p>
        </p:txBody>
      </p:sp>
      <p:sp>
        <p:nvSpPr>
          <p:cNvPr id="4" name="Slide Image Placeholder 3"/>
          <p:cNvSpPr>
            <a:spLocks noGrp="1" noRot="1" noChangeAspect="1"/>
          </p:cNvSpPr>
          <p:nvPr>
            <p:ph type="sldImg" idx="2"/>
          </p:nvPr>
        </p:nvSpPr>
        <p:spPr>
          <a:xfrm>
            <a:off x="1177925" y="692150"/>
            <a:ext cx="4618038" cy="3463925"/>
          </a:xfrm>
          <a:prstGeom prst="rect">
            <a:avLst/>
          </a:prstGeom>
          <a:noFill/>
          <a:ln w="12700">
            <a:solidFill>
              <a:prstClr val="black"/>
            </a:solidFill>
          </a:ln>
        </p:spPr>
        <p:txBody>
          <a:bodyPr vert="horz" lIns="92620" tIns="46310" rIns="92620" bIns="46310" rtlCol="0" anchor="ctr"/>
          <a:lstStyle/>
          <a:p>
            <a:endParaRPr lang="en-US"/>
          </a:p>
        </p:txBody>
      </p:sp>
      <p:sp>
        <p:nvSpPr>
          <p:cNvPr id="5" name="Notes Placeholder 4"/>
          <p:cNvSpPr>
            <a:spLocks noGrp="1"/>
          </p:cNvSpPr>
          <p:nvPr>
            <p:ph type="body" sz="quarter" idx="3"/>
          </p:nvPr>
        </p:nvSpPr>
        <p:spPr>
          <a:xfrm>
            <a:off x="697389" y="4387136"/>
            <a:ext cx="5579110" cy="4156234"/>
          </a:xfrm>
          <a:prstGeom prst="rect">
            <a:avLst/>
          </a:prstGeom>
        </p:spPr>
        <p:txBody>
          <a:bodyPr vert="horz" lIns="92620" tIns="46310" rIns="92620" bIns="4631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8"/>
            <a:ext cx="3022018" cy="461804"/>
          </a:xfrm>
          <a:prstGeom prst="rect">
            <a:avLst/>
          </a:prstGeom>
        </p:spPr>
        <p:txBody>
          <a:bodyPr vert="horz" lIns="92620" tIns="46310" rIns="92620" bIns="46310" rtlCol="0" anchor="b"/>
          <a:lstStyle>
            <a:lvl1pPr algn="l">
              <a:defRPr sz="1200"/>
            </a:lvl1pPr>
          </a:lstStyle>
          <a:p>
            <a:endParaRPr lang="en-US"/>
          </a:p>
        </p:txBody>
      </p:sp>
      <p:sp>
        <p:nvSpPr>
          <p:cNvPr id="7" name="Slide Number Placeholder 6"/>
          <p:cNvSpPr>
            <a:spLocks noGrp="1"/>
          </p:cNvSpPr>
          <p:nvPr>
            <p:ph type="sldNum" sz="quarter" idx="5"/>
          </p:nvPr>
        </p:nvSpPr>
        <p:spPr>
          <a:xfrm>
            <a:off x="3950256" y="8772668"/>
            <a:ext cx="3022018" cy="461804"/>
          </a:xfrm>
          <a:prstGeom prst="rect">
            <a:avLst/>
          </a:prstGeom>
        </p:spPr>
        <p:txBody>
          <a:bodyPr vert="horz" lIns="92620" tIns="46310" rIns="92620" bIns="46310" rtlCol="0" anchor="b"/>
          <a:lstStyle>
            <a:lvl1pPr algn="r">
              <a:defRPr sz="1200"/>
            </a:lvl1pPr>
          </a:lstStyle>
          <a:p>
            <a:fld id="{619B0D6C-286C-4977-9060-9C9908B7E607}" type="slidenum">
              <a:rPr lang="en-US" smtClean="0"/>
              <a:t>‹#›</a:t>
            </a:fld>
            <a:endParaRPr lang="en-US"/>
          </a:p>
        </p:txBody>
      </p:sp>
    </p:spTree>
    <p:extLst>
      <p:ext uri="{BB962C8B-B14F-4D97-AF65-F5344CB8AC3E}">
        <p14:creationId xmlns:p14="http://schemas.microsoft.com/office/powerpoint/2010/main" val="765106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9B0D6C-286C-4977-9060-9C9908B7E607}" type="slidenum">
              <a:rPr lang="en-US" smtClean="0"/>
              <a:t>1</a:t>
            </a:fld>
            <a:endParaRPr lang="en-US"/>
          </a:p>
        </p:txBody>
      </p:sp>
    </p:spTree>
    <p:extLst>
      <p:ext uri="{BB962C8B-B14F-4D97-AF65-F5344CB8AC3E}">
        <p14:creationId xmlns:p14="http://schemas.microsoft.com/office/powerpoint/2010/main" val="4042903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CHRNSS provides users with a single access point where they can participate in negotiations related to car hire, or the compensation paid by a user to an owner for the use of a railcar. CHRNSS enables users to transition from legacy in-house </a:t>
            </a:r>
            <a:r>
              <a:rPr lang="en-US" sz="1200" b="0" i="0" u="none" strike="noStrike" kern="1200" baseline="0" dirty="0" err="1" smtClean="0">
                <a:solidFill>
                  <a:schemeClr val="tx1"/>
                </a:solidFill>
                <a:latin typeface="+mn-lt"/>
                <a:ea typeface="+mn-ea"/>
                <a:cs typeface="+mn-cs"/>
              </a:rPr>
              <a:t>deprescription</a:t>
            </a:r>
            <a:r>
              <a:rPr lang="en-US" sz="1200" b="0" i="0" u="none" strike="noStrike" kern="1200" baseline="0" dirty="0" smtClean="0">
                <a:solidFill>
                  <a:schemeClr val="tx1"/>
                </a:solidFill>
                <a:latin typeface="+mn-lt"/>
                <a:ea typeface="+mn-ea"/>
                <a:cs typeface="+mn-cs"/>
              </a:rPr>
              <a:t> bid-and-offer systems to a centralized, </a:t>
            </a:r>
            <a:r>
              <a:rPr lang="en-US" sz="1200" b="0" i="0" u="none" strike="noStrike" kern="1200" baseline="0" dirty="0" err="1" smtClean="0">
                <a:solidFill>
                  <a:schemeClr val="tx1"/>
                </a:solidFill>
                <a:latin typeface="+mn-lt"/>
                <a:ea typeface="+mn-ea"/>
                <a:cs typeface="+mn-cs"/>
              </a:rPr>
              <a:t>Railinc</a:t>
            </a:r>
            <a:r>
              <a:rPr lang="en-US" sz="1200" b="0" i="0" u="none" strike="noStrike" kern="1200" baseline="0" dirty="0" smtClean="0">
                <a:solidFill>
                  <a:schemeClr val="tx1"/>
                </a:solidFill>
                <a:latin typeface="+mn-lt"/>
                <a:ea typeface="+mn-ea"/>
                <a:cs typeface="+mn-cs"/>
              </a:rPr>
              <a:t>-supported solution.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Through features like a detailed bid-and-offer dashboard, CHRNSS lessens the administrative effort required to participate in bid-and-offer negotiations, streamlining operations and leading to cost reductions. Because </a:t>
            </a:r>
            <a:r>
              <a:rPr lang="en-US" sz="1200" b="0" i="0" u="none" strike="noStrike" kern="1200" baseline="0" dirty="0" err="1" smtClean="0">
                <a:solidFill>
                  <a:schemeClr val="tx1"/>
                </a:solidFill>
                <a:latin typeface="+mn-lt"/>
                <a:ea typeface="+mn-ea"/>
                <a:cs typeface="+mn-cs"/>
              </a:rPr>
              <a:t>Railinc</a:t>
            </a:r>
            <a:r>
              <a:rPr lang="en-US" sz="1200" b="0" i="0" u="none" strike="noStrike" kern="1200" baseline="0" dirty="0" smtClean="0">
                <a:solidFill>
                  <a:schemeClr val="tx1"/>
                </a:solidFill>
                <a:latin typeface="+mn-lt"/>
                <a:ea typeface="+mn-ea"/>
                <a:cs typeface="+mn-cs"/>
              </a:rPr>
              <a:t> supports this solution, users also can avoid replacement and/or upgrade development costs associated with their in-house systems. Users can receive immediate feedback during the bid-creation process, and upload or download a list of equipment into the bid-and-offer system. </a:t>
            </a:r>
            <a:r>
              <a:rPr lang="en-US" sz="1200" b="0" i="0" u="none" strike="noStrike" kern="1200" baseline="0" dirty="0" err="1" smtClean="0">
                <a:solidFill>
                  <a:schemeClr val="tx1"/>
                </a:solidFill>
                <a:latin typeface="+mn-lt"/>
                <a:ea typeface="+mn-ea"/>
                <a:cs typeface="+mn-cs"/>
              </a:rPr>
              <a:t>Railinc</a:t>
            </a:r>
            <a:r>
              <a:rPr lang="en-US" sz="1200" b="0" i="0" u="none" strike="noStrike" kern="1200" baseline="0" dirty="0" smtClean="0">
                <a:solidFill>
                  <a:schemeClr val="tx1"/>
                </a:solidFill>
                <a:latin typeface="+mn-lt"/>
                <a:ea typeface="+mn-ea"/>
                <a:cs typeface="+mn-cs"/>
              </a:rPr>
              <a:t> decommission the </a:t>
            </a:r>
            <a:r>
              <a:rPr lang="en-US" sz="1200" b="0" i="0" u="none" strike="noStrike" kern="1200" baseline="0" dirty="0" err="1" smtClean="0">
                <a:solidFill>
                  <a:schemeClr val="tx1"/>
                </a:solidFill>
                <a:latin typeface="+mn-lt"/>
                <a:ea typeface="+mn-ea"/>
                <a:cs typeface="+mn-cs"/>
              </a:rPr>
              <a:t>deprescription</a:t>
            </a:r>
            <a:r>
              <a:rPr lang="en-US" sz="1200" b="0" i="0" u="none" strike="noStrike" kern="1200" baseline="0" dirty="0" smtClean="0">
                <a:solidFill>
                  <a:schemeClr val="tx1"/>
                </a:solidFill>
                <a:latin typeface="+mn-lt"/>
                <a:ea typeface="+mn-ea"/>
                <a:cs typeface="+mn-cs"/>
              </a:rPr>
              <a:t> application in March 2013. </a:t>
            </a:r>
            <a:endParaRPr lang="en-US" dirty="0" smtClean="0"/>
          </a:p>
          <a:p>
            <a:endParaRPr lang="en-US" dirty="0"/>
          </a:p>
        </p:txBody>
      </p:sp>
      <p:sp>
        <p:nvSpPr>
          <p:cNvPr id="4" name="Slide Number Placeholder 3"/>
          <p:cNvSpPr>
            <a:spLocks noGrp="1"/>
          </p:cNvSpPr>
          <p:nvPr>
            <p:ph type="sldNum" sz="quarter" idx="10"/>
          </p:nvPr>
        </p:nvSpPr>
        <p:spPr/>
        <p:txBody>
          <a:bodyPr/>
          <a:lstStyle/>
          <a:p>
            <a:fld id="{619B0D6C-286C-4977-9060-9C9908B7E607}" type="slidenum">
              <a:rPr lang="en-US" smtClean="0"/>
              <a:t>2</a:t>
            </a:fld>
            <a:endParaRPr lang="en-US"/>
          </a:p>
        </p:txBody>
      </p:sp>
    </p:spTree>
    <p:extLst>
      <p:ext uri="{BB962C8B-B14F-4D97-AF65-F5344CB8AC3E}">
        <p14:creationId xmlns:p14="http://schemas.microsoft.com/office/powerpoint/2010/main" val="8156892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CHRNSS application allows a car owner to initiate a Bid &amp; Offer.  Once the Bid &amp; Offer is created the receiving party will be sent an email notification.  In CHRNSS the Open Offers, Closed Offers, and Expiring Agreements are accessible via the dashboard.  The CHRNSS </a:t>
            </a:r>
            <a:r>
              <a:rPr lang="en-US" sz="1200" b="1" kern="1200" dirty="0" smtClean="0">
                <a:solidFill>
                  <a:schemeClr val="tx1"/>
                </a:solidFill>
                <a:effectLst/>
                <a:latin typeface="+mn-lt"/>
                <a:ea typeface="+mn-ea"/>
                <a:cs typeface="+mn-cs"/>
              </a:rPr>
              <a:t>CHARM Query</a:t>
            </a:r>
            <a:r>
              <a:rPr lang="en-US" sz="1200" kern="1200" dirty="0" smtClean="0">
                <a:solidFill>
                  <a:schemeClr val="tx1"/>
                </a:solidFill>
                <a:effectLst/>
                <a:latin typeface="+mn-lt"/>
                <a:ea typeface="+mn-ea"/>
                <a:cs typeface="+mn-cs"/>
              </a:rPr>
              <a:t> contains 3 years of history and the </a:t>
            </a:r>
            <a:r>
              <a:rPr lang="en-US" sz="1200" b="1" kern="1200" dirty="0" smtClean="0">
                <a:solidFill>
                  <a:schemeClr val="tx1"/>
                </a:solidFill>
                <a:effectLst/>
                <a:latin typeface="+mn-lt"/>
                <a:ea typeface="+mn-ea"/>
                <a:cs typeface="+mn-cs"/>
              </a:rPr>
              <a:t>Bid &amp; Offer</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Query </a:t>
            </a:r>
            <a:r>
              <a:rPr lang="en-US" sz="1200" kern="1200" dirty="0" smtClean="0">
                <a:solidFill>
                  <a:schemeClr val="tx1"/>
                </a:solidFill>
                <a:effectLst/>
                <a:latin typeface="+mn-lt"/>
                <a:ea typeface="+mn-ea"/>
                <a:cs typeface="+mn-cs"/>
              </a:rPr>
              <a:t>contains all history from the previous mainframe system.  These queries are used by railroads and car owners to view current and historical default and negotiated rates.  This option supports querying by single equipment ID, range of equipment IDs, or a list with multiple equipment IDs.  Search results will display in CHRNSS based upon the criteria entered.  Refer to the CHRNSS User Guide section on ‘</a:t>
            </a:r>
            <a:r>
              <a:rPr lang="en-US" sz="1200" b="1" kern="1200" dirty="0" smtClean="0">
                <a:solidFill>
                  <a:schemeClr val="tx1"/>
                </a:solidFill>
                <a:effectLst/>
                <a:latin typeface="+mn-lt"/>
                <a:ea typeface="+mn-ea"/>
                <a:cs typeface="+mn-cs"/>
              </a:rPr>
              <a:t>CHARM Query</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‘Bid &amp; Offer Query’.</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CHRNSS users now have the ability to perform a Car Hire Accounting Rate Master (CHARM) query with the newly added </a:t>
            </a:r>
            <a:r>
              <a:rPr lang="en-US" sz="1200" b="1" kern="1200" dirty="0" err="1" smtClean="0">
                <a:solidFill>
                  <a:schemeClr val="tx1"/>
                </a:solidFill>
                <a:effectLst/>
                <a:latin typeface="+mn-lt"/>
                <a:ea typeface="+mn-ea"/>
                <a:cs typeface="+mn-cs"/>
              </a:rPr>
              <a:t>Umler</a:t>
            </a:r>
            <a:r>
              <a:rPr lang="en-US" sz="1200" b="1" kern="1200" dirty="0" smtClean="0">
                <a:solidFill>
                  <a:schemeClr val="tx1"/>
                </a:solidFill>
                <a:effectLst/>
                <a:latin typeface="+mn-lt"/>
                <a:ea typeface="+mn-ea"/>
                <a:cs typeface="+mn-cs"/>
              </a:rPr>
              <a:t> Characteristics</a:t>
            </a:r>
            <a:r>
              <a:rPr lang="en-US" sz="1200" kern="1200" dirty="0" smtClean="0">
                <a:solidFill>
                  <a:schemeClr val="tx1"/>
                </a:solidFill>
                <a:effectLst/>
                <a:latin typeface="+mn-lt"/>
                <a:ea typeface="+mn-ea"/>
                <a:cs typeface="+mn-cs"/>
              </a:rPr>
              <a:t>.  This option allows users to utilize filter capability for specific </a:t>
            </a:r>
            <a:r>
              <a:rPr lang="en-US" sz="1200" kern="1200" dirty="0" err="1" smtClean="0">
                <a:solidFill>
                  <a:schemeClr val="tx1"/>
                </a:solidFill>
                <a:effectLst/>
                <a:latin typeface="+mn-lt"/>
                <a:ea typeface="+mn-ea"/>
                <a:cs typeface="+mn-cs"/>
              </a:rPr>
              <a:t>Umler</a:t>
            </a:r>
            <a:r>
              <a:rPr lang="en-US" sz="1200" kern="1200" dirty="0" smtClean="0">
                <a:solidFill>
                  <a:schemeClr val="tx1"/>
                </a:solidFill>
                <a:effectLst/>
                <a:latin typeface="+mn-lt"/>
                <a:ea typeface="+mn-ea"/>
                <a:cs typeface="+mn-cs"/>
              </a:rPr>
              <a:t> Characteristics and format results using the Column Selection Options.</a:t>
            </a:r>
          </a:p>
          <a:p>
            <a:endParaRPr lang="en-US" sz="1200" kern="1200" dirty="0" smtClean="0">
              <a:solidFill>
                <a:schemeClr val="tx1"/>
              </a:solidFill>
              <a:effectLst/>
              <a:latin typeface="+mn-lt"/>
              <a:ea typeface="+mn-ea"/>
              <a:cs typeface="+mn-cs"/>
            </a:endParaRPr>
          </a:p>
          <a:p>
            <a:r>
              <a:rPr lang="en-US" dirty="0" smtClean="0"/>
              <a:t>EAC Extended the Earning Life of Appurtenances to 18 Years</a:t>
            </a:r>
          </a:p>
          <a:p>
            <a:r>
              <a:rPr lang="en-US" dirty="0" smtClean="0"/>
              <a:t>Updates were Implemented</a:t>
            </a:r>
          </a:p>
          <a:p>
            <a:r>
              <a:rPr lang="en-US" dirty="0" smtClean="0"/>
              <a:t>Appendix T Rates Applied to Some Cars Built in November and December 2015</a:t>
            </a:r>
          </a:p>
          <a:p>
            <a:r>
              <a:rPr lang="en-US" dirty="0" smtClean="0"/>
              <a:t>Correction Implemented</a:t>
            </a:r>
          </a:p>
          <a:p>
            <a:r>
              <a:rPr lang="en-US" dirty="0" smtClean="0"/>
              <a:t>Committee Will Confirm Correction Effective</a:t>
            </a:r>
          </a:p>
          <a:p>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619B0D6C-286C-4977-9060-9C9908B7E607}" type="slidenum">
              <a:rPr lang="en-US" smtClean="0"/>
              <a:t>3</a:t>
            </a:fld>
            <a:endParaRPr lang="en-US"/>
          </a:p>
        </p:txBody>
      </p:sp>
    </p:spTree>
    <p:extLst>
      <p:ext uri="{BB962C8B-B14F-4D97-AF65-F5344CB8AC3E}">
        <p14:creationId xmlns:p14="http://schemas.microsoft.com/office/powerpoint/2010/main" val="19902629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CHRNSS </a:t>
            </a:r>
            <a:r>
              <a:rPr lang="en-US" sz="1200" b="1" kern="1200" dirty="0" smtClean="0">
                <a:solidFill>
                  <a:schemeClr val="tx1"/>
                </a:solidFill>
                <a:effectLst/>
                <a:latin typeface="+mn-lt"/>
                <a:ea typeface="+mn-ea"/>
                <a:cs typeface="+mn-cs"/>
              </a:rPr>
              <a:t>CHARM Query</a:t>
            </a:r>
            <a:r>
              <a:rPr lang="en-US" sz="1200" kern="1200" dirty="0" smtClean="0">
                <a:solidFill>
                  <a:schemeClr val="tx1"/>
                </a:solidFill>
                <a:effectLst/>
                <a:latin typeface="+mn-lt"/>
                <a:ea typeface="+mn-ea"/>
                <a:cs typeface="+mn-cs"/>
              </a:rPr>
              <a:t> contains 3 years of history and the </a:t>
            </a:r>
            <a:r>
              <a:rPr lang="en-US" sz="1200" b="1" kern="1200" dirty="0" smtClean="0">
                <a:solidFill>
                  <a:schemeClr val="tx1"/>
                </a:solidFill>
                <a:effectLst/>
                <a:latin typeface="+mn-lt"/>
                <a:ea typeface="+mn-ea"/>
                <a:cs typeface="+mn-cs"/>
              </a:rPr>
              <a:t>Bid &amp; Offer</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Query </a:t>
            </a:r>
            <a:r>
              <a:rPr lang="en-US" sz="1200" kern="1200" dirty="0" smtClean="0">
                <a:solidFill>
                  <a:schemeClr val="tx1"/>
                </a:solidFill>
                <a:effectLst/>
                <a:latin typeface="+mn-lt"/>
                <a:ea typeface="+mn-ea"/>
                <a:cs typeface="+mn-cs"/>
              </a:rPr>
              <a:t>contains all history from the previous mainframe system.  These queries are used by railroads and car owners to view current and historical default and negotiated rates.  This option supports querying by single equipment ID, range of equipment IDs, or a list with multiple equipment IDs.  Search results will display in CHRNSS based upon the criteria entered.  Refer to the CHRNSS User Guide section on ‘</a:t>
            </a:r>
            <a:r>
              <a:rPr lang="en-US" sz="1200" b="1" kern="1200" dirty="0" smtClean="0">
                <a:solidFill>
                  <a:schemeClr val="tx1"/>
                </a:solidFill>
                <a:effectLst/>
                <a:latin typeface="+mn-lt"/>
                <a:ea typeface="+mn-ea"/>
                <a:cs typeface="+mn-cs"/>
              </a:rPr>
              <a:t>CHARM Query</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‘Bid &amp; Offer Query’.</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CHRNSS users now have the ability to perform a Car Hire Accounting Rate Master (CHARM) query with the newly added </a:t>
            </a:r>
            <a:r>
              <a:rPr lang="en-US" sz="1200" b="1" kern="1200" dirty="0" err="1" smtClean="0">
                <a:solidFill>
                  <a:schemeClr val="tx1"/>
                </a:solidFill>
                <a:effectLst/>
                <a:latin typeface="+mn-lt"/>
                <a:ea typeface="+mn-ea"/>
                <a:cs typeface="+mn-cs"/>
              </a:rPr>
              <a:t>Umler</a:t>
            </a:r>
            <a:r>
              <a:rPr lang="en-US" sz="1200" b="1" kern="1200" dirty="0" smtClean="0">
                <a:solidFill>
                  <a:schemeClr val="tx1"/>
                </a:solidFill>
                <a:effectLst/>
                <a:latin typeface="+mn-lt"/>
                <a:ea typeface="+mn-ea"/>
                <a:cs typeface="+mn-cs"/>
              </a:rPr>
              <a:t> Characteristics</a:t>
            </a:r>
            <a:r>
              <a:rPr lang="en-US" sz="1200" kern="1200" dirty="0" smtClean="0">
                <a:solidFill>
                  <a:schemeClr val="tx1"/>
                </a:solidFill>
                <a:effectLst/>
                <a:latin typeface="+mn-lt"/>
                <a:ea typeface="+mn-ea"/>
                <a:cs typeface="+mn-cs"/>
              </a:rPr>
              <a:t>.  This option allows users to utilize filter capability for specific </a:t>
            </a:r>
            <a:r>
              <a:rPr lang="en-US" sz="1200" kern="1200" dirty="0" err="1" smtClean="0">
                <a:solidFill>
                  <a:schemeClr val="tx1"/>
                </a:solidFill>
                <a:effectLst/>
                <a:latin typeface="+mn-lt"/>
                <a:ea typeface="+mn-ea"/>
                <a:cs typeface="+mn-cs"/>
              </a:rPr>
              <a:t>Umler</a:t>
            </a:r>
            <a:r>
              <a:rPr lang="en-US" sz="1200" kern="1200" dirty="0" smtClean="0">
                <a:solidFill>
                  <a:schemeClr val="tx1"/>
                </a:solidFill>
                <a:effectLst/>
                <a:latin typeface="+mn-lt"/>
                <a:ea typeface="+mn-ea"/>
                <a:cs typeface="+mn-cs"/>
              </a:rPr>
              <a:t> Characteristics and format results using the Column Selection Options.</a:t>
            </a:r>
          </a:p>
          <a:p>
            <a:endParaRPr lang="en-US" dirty="0"/>
          </a:p>
        </p:txBody>
      </p:sp>
      <p:sp>
        <p:nvSpPr>
          <p:cNvPr id="4" name="Slide Number Placeholder 3"/>
          <p:cNvSpPr>
            <a:spLocks noGrp="1"/>
          </p:cNvSpPr>
          <p:nvPr>
            <p:ph type="sldNum" sz="quarter" idx="10"/>
          </p:nvPr>
        </p:nvSpPr>
        <p:spPr/>
        <p:txBody>
          <a:bodyPr/>
          <a:lstStyle/>
          <a:p>
            <a:fld id="{619B0D6C-286C-4977-9060-9C9908B7E607}" type="slidenum">
              <a:rPr lang="en-US" smtClean="0"/>
              <a:t>5</a:t>
            </a:fld>
            <a:endParaRPr lang="en-US"/>
          </a:p>
        </p:txBody>
      </p:sp>
    </p:spTree>
    <p:extLst>
      <p:ext uri="{BB962C8B-B14F-4D97-AF65-F5344CB8AC3E}">
        <p14:creationId xmlns:p14="http://schemas.microsoft.com/office/powerpoint/2010/main" val="20235938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9B0D6C-286C-4977-9060-9C9908B7E607}" type="slidenum">
              <a:rPr lang="en-US" smtClean="0"/>
              <a:t>7</a:t>
            </a:fld>
            <a:endParaRPr lang="en-US"/>
          </a:p>
        </p:txBody>
      </p:sp>
    </p:spTree>
    <p:extLst>
      <p:ext uri="{BB962C8B-B14F-4D97-AF65-F5344CB8AC3E}">
        <p14:creationId xmlns:p14="http://schemas.microsoft.com/office/powerpoint/2010/main" val="39834113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Attend Concept Model and </a:t>
            </a:r>
            <a:r>
              <a:rPr lang="en-US" sz="1200" dirty="0" err="1" smtClean="0"/>
              <a:t>RulesXpress</a:t>
            </a:r>
            <a:r>
              <a:rPr lang="en-US" sz="1200" dirty="0" smtClean="0"/>
              <a:t> training</a:t>
            </a:r>
          </a:p>
          <a:p>
            <a:r>
              <a:rPr lang="en-US" sz="1200" dirty="0" smtClean="0"/>
              <a:t>Kick-Off to clarify objectives and timelines</a:t>
            </a:r>
          </a:p>
          <a:p>
            <a:r>
              <a:rPr lang="en-US" sz="1200" dirty="0" smtClean="0"/>
              <a:t>RPM Business application assessment</a:t>
            </a:r>
          </a:p>
          <a:p>
            <a:r>
              <a:rPr lang="en-US" sz="1200" dirty="0" err="1" smtClean="0"/>
              <a:t>Vizuri</a:t>
            </a:r>
            <a:r>
              <a:rPr lang="en-US" sz="1200" dirty="0" smtClean="0"/>
              <a:t> Technical assessments &amp; demos</a:t>
            </a:r>
          </a:p>
          <a:p>
            <a:r>
              <a:rPr lang="en-US" sz="1200" dirty="0" smtClean="0"/>
              <a:t>Weekly Learn By Doings with Cindy Scullion, BRS</a:t>
            </a:r>
          </a:p>
          <a:p>
            <a:endParaRPr lang="en-US" dirty="0"/>
          </a:p>
        </p:txBody>
      </p:sp>
      <p:sp>
        <p:nvSpPr>
          <p:cNvPr id="4" name="Slide Number Placeholder 3"/>
          <p:cNvSpPr>
            <a:spLocks noGrp="1"/>
          </p:cNvSpPr>
          <p:nvPr>
            <p:ph type="sldNum" sz="quarter" idx="10"/>
          </p:nvPr>
        </p:nvSpPr>
        <p:spPr/>
        <p:txBody>
          <a:bodyPr/>
          <a:lstStyle/>
          <a:p>
            <a:fld id="{619B0D6C-286C-4977-9060-9C9908B7E607}" type="slidenum">
              <a:rPr lang="en-US" smtClean="0"/>
              <a:t>8</a:t>
            </a:fld>
            <a:endParaRPr lang="en-US"/>
          </a:p>
        </p:txBody>
      </p:sp>
    </p:spTree>
    <p:extLst>
      <p:ext uri="{BB962C8B-B14F-4D97-AF65-F5344CB8AC3E}">
        <p14:creationId xmlns:p14="http://schemas.microsoft.com/office/powerpoint/2010/main" val="18859921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685800" y="3886200"/>
            <a:ext cx="7086600" cy="17526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2421197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7235656" y="69390"/>
            <a:ext cx="1643579" cy="365125"/>
          </a:xfrm>
          <a:prstGeom prst="rect">
            <a:avLst/>
          </a:prstGeom>
        </p:spPr>
        <p:txBody>
          <a:bodyPr/>
          <a:lstStyle/>
          <a:p>
            <a:fld id="{2A59EA1A-D0CB-1046-B21F-221640F963E8}" type="datetime1">
              <a:rPr lang="en-US" smtClean="0">
                <a:solidFill>
                  <a:prstClr val="white"/>
                </a:solidFill>
              </a:rPr>
              <a:pPr/>
              <a:t>5/9/2016</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2263719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85189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85189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1292894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3630972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2155376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98320" y="846626"/>
            <a:ext cx="8375651" cy="1192975"/>
          </a:xfrm>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204918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04918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2053885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220216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841931"/>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2202169"/>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841931"/>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5614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3279664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204232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863138"/>
            <a:ext cx="3008313"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863138"/>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a:t>
            </a:r>
            <a:r>
              <a:rPr lang="en-US" dirty="0" err="1" smtClean="0"/>
              <a:t>levela</a:t>
            </a:r>
            <a:endParaRPr lang="en-US" dirty="0"/>
          </a:p>
        </p:txBody>
      </p:sp>
      <p:sp>
        <p:nvSpPr>
          <p:cNvPr id="4" name="Text Placeholder 3"/>
          <p:cNvSpPr>
            <a:spLocks noGrp="1"/>
          </p:cNvSpPr>
          <p:nvPr>
            <p:ph type="body" sz="half" idx="2"/>
          </p:nvPr>
        </p:nvSpPr>
        <p:spPr>
          <a:xfrm>
            <a:off x="457200" y="2025188"/>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235656" y="69390"/>
            <a:ext cx="1643579" cy="365125"/>
          </a:xfrm>
          <a:prstGeom prst="rect">
            <a:avLst/>
          </a:prstGeom>
        </p:spPr>
        <p:txBody>
          <a:bodyPr/>
          <a:lstStyle/>
          <a:p>
            <a:fld id="{59133EC1-6D56-5D43-A3F6-DF1C5C3FFD20}" type="datetime1">
              <a:rPr lang="en-US" smtClean="0">
                <a:solidFill>
                  <a:prstClr val="white"/>
                </a:solidFill>
              </a:rPr>
              <a:pPr/>
              <a:t>5/9/2016</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720134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235656" y="69390"/>
            <a:ext cx="1643579" cy="365125"/>
          </a:xfrm>
          <a:prstGeom prst="rect">
            <a:avLst/>
          </a:prstGeom>
        </p:spPr>
        <p:txBody>
          <a:bodyPr/>
          <a:lstStyle/>
          <a:p>
            <a:fld id="{1F221583-7359-B745-BA55-CA4CB50D7475}" type="datetime1">
              <a:rPr lang="en-US" smtClean="0">
                <a:solidFill>
                  <a:prstClr val="white"/>
                </a:solidFill>
              </a:rPr>
              <a:pPr/>
              <a:t>5/9/2016</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1007853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n-US" dirty="0">
              <a:solidFill>
                <a:prstClr val="black">
                  <a:tint val="75000"/>
                </a:prstClr>
              </a:solidFill>
            </a:endParaRPr>
          </a:p>
        </p:txBody>
      </p:sp>
      <p:sp>
        <p:nvSpPr>
          <p:cNvPr id="7" name="Rectangle 20"/>
          <p:cNvSpPr>
            <a:spLocks noChangeArrowheads="1"/>
          </p:cNvSpPr>
          <p:nvPr userDrawn="1"/>
        </p:nvSpPr>
        <p:spPr bwMode="auto">
          <a:xfrm>
            <a:off x="0" y="0"/>
            <a:ext cx="9145588" cy="490538"/>
          </a:xfrm>
          <a:prstGeom prst="rect">
            <a:avLst/>
          </a:prstGeom>
          <a:solidFill>
            <a:srgbClr val="9F0927"/>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defTabSz="457200"/>
            <a:endParaRPr lang="en-US" dirty="0">
              <a:solidFill>
                <a:prstClr val="black"/>
              </a:solidFill>
            </a:endParaRPr>
          </a:p>
        </p:txBody>
      </p:sp>
      <p:sp>
        <p:nvSpPr>
          <p:cNvPr id="8" name="TextBox 7"/>
          <p:cNvSpPr txBox="1">
            <a:spLocks noChangeArrowheads="1"/>
          </p:cNvSpPr>
          <p:nvPr userDrawn="1"/>
        </p:nvSpPr>
        <p:spPr bwMode="auto">
          <a:xfrm>
            <a:off x="311150" y="131763"/>
            <a:ext cx="5314950" cy="274637"/>
          </a:xfrm>
          <a:prstGeom prst="rect">
            <a:avLst/>
          </a:prstGeom>
          <a:noFill/>
          <a:ln w="9525">
            <a:noFill/>
            <a:miter lim="800000"/>
            <a:headEnd/>
            <a:tailEnd/>
          </a:ln>
        </p:spPr>
        <p:txBody>
          <a:bodyPr>
            <a:spAutoFit/>
          </a:bodyPr>
          <a:lstStyle>
            <a:lvl1pPr>
              <a:defRPr sz="2400">
                <a:solidFill>
                  <a:schemeClr val="tx1"/>
                </a:solidFill>
                <a:latin typeface="Arial" charset="0"/>
                <a:ea typeface="ＭＳ Ｐゴシック" charset="0"/>
                <a:cs typeface="ＭＳ Ｐゴシック" charset="0"/>
              </a:defRPr>
            </a:lvl1pPr>
            <a:lvl2pPr marL="37931725" indent="-37474525">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fontAlgn="base">
              <a:spcBef>
                <a:spcPct val="0"/>
              </a:spcBef>
              <a:spcAft>
                <a:spcPct val="0"/>
              </a:spcAft>
              <a:defRPr sz="2400">
                <a:solidFill>
                  <a:schemeClr val="tx1"/>
                </a:solidFill>
                <a:latin typeface="Arial" charset="0"/>
                <a:ea typeface="ＭＳ Ｐゴシック" charset="0"/>
              </a:defRPr>
            </a:lvl6pPr>
            <a:lvl7pPr marL="914400" fontAlgn="base">
              <a:spcBef>
                <a:spcPct val="0"/>
              </a:spcBef>
              <a:spcAft>
                <a:spcPct val="0"/>
              </a:spcAft>
              <a:defRPr sz="2400">
                <a:solidFill>
                  <a:schemeClr val="tx1"/>
                </a:solidFill>
                <a:latin typeface="Arial" charset="0"/>
                <a:ea typeface="ＭＳ Ｐゴシック" charset="0"/>
              </a:defRPr>
            </a:lvl7pPr>
            <a:lvl8pPr marL="1371600" fontAlgn="base">
              <a:spcBef>
                <a:spcPct val="0"/>
              </a:spcBef>
              <a:spcAft>
                <a:spcPct val="0"/>
              </a:spcAft>
              <a:defRPr sz="2400">
                <a:solidFill>
                  <a:schemeClr val="tx1"/>
                </a:solidFill>
                <a:latin typeface="Arial" charset="0"/>
                <a:ea typeface="ＭＳ Ｐゴシック" charset="0"/>
              </a:defRPr>
            </a:lvl8pPr>
            <a:lvl9pPr marL="1828800" fontAlgn="base">
              <a:spcBef>
                <a:spcPct val="0"/>
              </a:spcBef>
              <a:spcAft>
                <a:spcPct val="0"/>
              </a:spcAft>
              <a:defRPr sz="2400">
                <a:solidFill>
                  <a:schemeClr val="tx1"/>
                </a:solidFill>
                <a:latin typeface="Arial" charset="0"/>
                <a:ea typeface="ＭＳ Ｐゴシック" charset="0"/>
              </a:defRPr>
            </a:lvl9pPr>
          </a:lstStyle>
          <a:p>
            <a:pPr defTabSz="457200"/>
            <a:r>
              <a:rPr lang="en-US" sz="1200" b="1" dirty="0">
                <a:solidFill>
                  <a:prstClr val="white"/>
                </a:solidFill>
                <a:latin typeface="Helvetica" charset="0"/>
                <a:cs typeface="Helvetica Light" charset="0"/>
              </a:rPr>
              <a:t>RAILINC</a:t>
            </a:r>
            <a:r>
              <a:rPr lang="en-US" sz="1200" dirty="0">
                <a:solidFill>
                  <a:prstClr val="white"/>
                </a:solidFill>
                <a:latin typeface="Helvetica" charset="0"/>
                <a:cs typeface="Helvetica Light" charset="0"/>
              </a:rPr>
              <a:t>   </a:t>
            </a:r>
            <a:r>
              <a:rPr lang="en-US" sz="1200" dirty="0" smtClean="0">
                <a:solidFill>
                  <a:prstClr val="white"/>
                </a:solidFill>
                <a:latin typeface="Helvetica" charset="0"/>
                <a:cs typeface="Helvetica Light" charset="0"/>
              </a:rPr>
              <a:t>I     ACACSO</a:t>
            </a:r>
            <a:r>
              <a:rPr lang="en-US" sz="1200" baseline="0" dirty="0" smtClean="0">
                <a:solidFill>
                  <a:prstClr val="white"/>
                </a:solidFill>
                <a:latin typeface="Helvetica" charset="0"/>
                <a:cs typeface="Helvetica Light" charset="0"/>
              </a:rPr>
              <a:t> MAY 2016</a:t>
            </a:r>
            <a:endParaRPr lang="en-US" sz="1200" dirty="0">
              <a:solidFill>
                <a:prstClr val="white"/>
              </a:solidFill>
              <a:latin typeface="Helvetica" charset="0"/>
              <a:cs typeface="Helvetica Light" charset="0"/>
            </a:endParaRPr>
          </a:p>
        </p:txBody>
      </p:sp>
      <p:pic>
        <p:nvPicPr>
          <p:cNvPr id="9" name="Picture 24" descr="BottomBand_White"/>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588" y="6091238"/>
            <a:ext cx="9142412" cy="76676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25"/>
          <p:cNvSpPr>
            <a:spLocks noChangeArrowheads="1"/>
          </p:cNvSpPr>
          <p:nvPr userDrawn="1"/>
        </p:nvSpPr>
        <p:spPr bwMode="auto">
          <a:xfrm>
            <a:off x="8394700" y="6213475"/>
            <a:ext cx="749300" cy="292100"/>
          </a:xfrm>
          <a:prstGeom prst="rect">
            <a:avLst/>
          </a:prstGeom>
          <a:solidFill>
            <a:srgbClr val="9F0927"/>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defTabSz="457200"/>
            <a:endParaRPr lang="en-US" dirty="0">
              <a:solidFill>
                <a:prstClr val="black"/>
              </a:solidFill>
            </a:endParaRPr>
          </a:p>
        </p:txBody>
      </p:sp>
      <p:sp>
        <p:nvSpPr>
          <p:cNvPr id="11" name="Rectangle 27"/>
          <p:cNvSpPr>
            <a:spLocks noChangeArrowheads="1"/>
          </p:cNvSpPr>
          <p:nvPr userDrawn="1"/>
        </p:nvSpPr>
        <p:spPr bwMode="auto">
          <a:xfrm>
            <a:off x="1588" y="490538"/>
            <a:ext cx="9144000" cy="5384800"/>
          </a:xfrm>
          <a:prstGeom prst="rect">
            <a:avLst/>
          </a:prstGeom>
          <a:solidFill>
            <a:srgbClr val="DCDDDF"/>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defTabSz="457200"/>
            <a:endParaRPr lang="en-US" dirty="0">
              <a:solidFill>
                <a:prstClr val="black"/>
              </a:solidFill>
            </a:endParaRPr>
          </a:p>
        </p:txBody>
      </p:sp>
      <p:sp>
        <p:nvSpPr>
          <p:cNvPr id="12" name="Title 1"/>
          <p:cNvSpPr>
            <a:spLocks/>
          </p:cNvSpPr>
          <p:nvPr userDrawn="1"/>
        </p:nvSpPr>
        <p:spPr bwMode="auto">
          <a:xfrm>
            <a:off x="-252413" y="414338"/>
            <a:ext cx="9648826" cy="29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457200" eaLnBrk="0" hangingPunct="0"/>
            <a:r>
              <a:rPr lang="en-US" sz="800" dirty="0">
                <a:solidFill>
                  <a:srgbClr val="6A6A6A"/>
                </a:solidFill>
                <a:latin typeface="Helvetica" charset="0"/>
              </a:rPr>
              <a:t>+ + + + + + + + + + + + + + + + + + + + + + + + + + + + + + + + + + + + + + + + + + + + + +  + + + + + + + + + + + + + +  + + + + + + + + + + + + + + + + + + + + + + + + + + + + + + + + + + + + + + + + + + + </a:t>
            </a:r>
          </a:p>
        </p:txBody>
      </p:sp>
      <p:sp>
        <p:nvSpPr>
          <p:cNvPr id="13" name="Title 1"/>
          <p:cNvSpPr>
            <a:spLocks/>
          </p:cNvSpPr>
          <p:nvPr userDrawn="1"/>
        </p:nvSpPr>
        <p:spPr bwMode="auto">
          <a:xfrm>
            <a:off x="-252413" y="5811838"/>
            <a:ext cx="9648826" cy="29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457200" eaLnBrk="0" hangingPunct="0"/>
            <a:r>
              <a:rPr lang="en-US" sz="800" dirty="0">
                <a:solidFill>
                  <a:srgbClr val="6A6A6A"/>
                </a:solidFill>
                <a:latin typeface="Helvetica" charset="0"/>
              </a:rPr>
              <a:t>+ + + + + + + + + + + + + + + + + + + + + + + + + + + + + + + + + + + + + + + + + + + + + +  + + + + + + + + + + + + + +  + + + + + + + + + + + + + + + + + + + + + + + + + + + + + + + + + + + + + + + + + + +</a:t>
            </a:r>
          </a:p>
        </p:txBody>
      </p:sp>
      <p:sp>
        <p:nvSpPr>
          <p:cNvPr id="2" name="Title Placeholder 1"/>
          <p:cNvSpPr>
            <a:spLocks noGrp="1"/>
          </p:cNvSpPr>
          <p:nvPr>
            <p:ph type="title"/>
          </p:nvPr>
        </p:nvSpPr>
        <p:spPr>
          <a:xfrm>
            <a:off x="272662" y="846626"/>
            <a:ext cx="8375651" cy="1192975"/>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285491" y="2039602"/>
            <a:ext cx="8426967" cy="4086561"/>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7235656" y="6148131"/>
            <a:ext cx="1656408" cy="365125"/>
          </a:xfrm>
          <a:prstGeom prst="rect">
            <a:avLst/>
          </a:prstGeom>
        </p:spPr>
        <p:txBody>
          <a:bodyPr vert="horz" lIns="91440" tIns="45720" rIns="91440" bIns="45720" rtlCol="0" anchor="ctr"/>
          <a:lstStyle>
            <a:lvl1pPr algn="r">
              <a:defRPr sz="1200">
                <a:solidFill>
                  <a:srgbClr val="FFFFFF"/>
                </a:solidFill>
                <a:latin typeface="Helvetica"/>
                <a:cs typeface="Helvetica"/>
              </a:defRPr>
            </a:lvl1pPr>
          </a:lstStyle>
          <a:p>
            <a:pPr defTabSz="457200"/>
            <a:fld id="{799CD883-C747-E24C-A571-B44F9B83C299}" type="slidenum">
              <a:rPr lang="en-US" smtClean="0"/>
              <a:pPr defTabSz="457200"/>
              <a:t>‹#›</a:t>
            </a:fld>
            <a:endParaRPr lang="en-US" dirty="0"/>
          </a:p>
        </p:txBody>
      </p:sp>
    </p:spTree>
    <p:extLst>
      <p:ext uri="{BB962C8B-B14F-4D97-AF65-F5344CB8AC3E}">
        <p14:creationId xmlns:p14="http://schemas.microsoft.com/office/powerpoint/2010/main" val="286434068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p:txStyles>
    <p:titleStyle>
      <a:lvl1pPr algn="l" defTabSz="457200" rtl="0" eaLnBrk="1" latinLnBrk="0" hangingPunct="1">
        <a:spcBef>
          <a:spcPct val="0"/>
        </a:spcBef>
        <a:buNone/>
        <a:defRPr sz="4400" kern="1200">
          <a:solidFill>
            <a:srgbClr val="AB1127"/>
          </a:solidFill>
          <a:latin typeface="Helvetica"/>
          <a:ea typeface="+mj-ea"/>
          <a:cs typeface="Helvetica"/>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Helvetica"/>
          <a:ea typeface="+mn-ea"/>
          <a:cs typeface="Helvetica"/>
        </a:defRPr>
      </a:lvl1pPr>
      <a:lvl2pPr marL="742950" indent="-285750" algn="l" defTabSz="457200" rtl="0" eaLnBrk="1" latinLnBrk="0" hangingPunct="1">
        <a:spcBef>
          <a:spcPct val="20000"/>
        </a:spcBef>
        <a:buFont typeface="Arial"/>
        <a:buChar char="–"/>
        <a:defRPr sz="2800" kern="1200">
          <a:solidFill>
            <a:schemeClr val="tx1"/>
          </a:solidFill>
          <a:latin typeface="Helvetica"/>
          <a:ea typeface="+mn-ea"/>
          <a:cs typeface="Helvetica"/>
        </a:defRPr>
      </a:lvl2pPr>
      <a:lvl3pPr marL="1143000" indent="-228600" algn="l" defTabSz="457200" rtl="0" eaLnBrk="1" latinLnBrk="0" hangingPunct="1">
        <a:spcBef>
          <a:spcPct val="20000"/>
        </a:spcBef>
        <a:buFont typeface="Arial"/>
        <a:buChar char="•"/>
        <a:defRPr sz="2400" kern="1200">
          <a:solidFill>
            <a:schemeClr val="tx1"/>
          </a:solidFill>
          <a:latin typeface="Helvetica"/>
          <a:ea typeface="+mn-ea"/>
          <a:cs typeface="Helvetica"/>
        </a:defRPr>
      </a:lvl3pPr>
      <a:lvl4pPr marL="16002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4pPr>
      <a:lvl5pPr marL="20574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mailto:James.Pinson@Railinc.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b="1" dirty="0" smtClean="0">
                <a:latin typeface="+mj-lt"/>
              </a:rPr>
              <a:t>Car </a:t>
            </a:r>
            <a:r>
              <a:rPr lang="en-US" b="1" dirty="0">
                <a:latin typeface="+mj-lt"/>
              </a:rPr>
              <a:t>Hire Rate Negotiation </a:t>
            </a:r>
            <a:r>
              <a:rPr lang="en-US" b="1" dirty="0" smtClean="0">
                <a:latin typeface="+mj-lt"/>
              </a:rPr>
              <a:t/>
            </a:r>
            <a:br>
              <a:rPr lang="en-US" b="1" dirty="0" smtClean="0">
                <a:latin typeface="+mj-lt"/>
              </a:rPr>
            </a:br>
            <a:r>
              <a:rPr lang="en-US" b="1" dirty="0" smtClean="0">
                <a:latin typeface="+mj-lt"/>
              </a:rPr>
              <a:t>Self-Service </a:t>
            </a:r>
            <a:br>
              <a:rPr lang="en-US" b="1" dirty="0" smtClean="0">
                <a:latin typeface="+mj-lt"/>
              </a:rPr>
            </a:br>
            <a:r>
              <a:rPr lang="en-US" b="1" dirty="0" smtClean="0">
                <a:latin typeface="+mj-lt"/>
              </a:rPr>
              <a:t>2016 Release Highlights</a:t>
            </a:r>
            <a:r>
              <a:rPr lang="en-US" sz="4800" dirty="0" smtClean="0"/>
              <a:t/>
            </a:r>
            <a:br>
              <a:rPr lang="en-US" sz="4800" dirty="0" smtClean="0"/>
            </a:br>
            <a:endParaRPr lang="en-US" sz="4800" b="1" dirty="0">
              <a:latin typeface="+mn-lt"/>
            </a:endParaRPr>
          </a:p>
        </p:txBody>
      </p:sp>
      <p:sp>
        <p:nvSpPr>
          <p:cNvPr id="3" name="Subtitle 2"/>
          <p:cNvSpPr>
            <a:spLocks noGrp="1"/>
          </p:cNvSpPr>
          <p:nvPr>
            <p:ph type="subTitle" idx="1"/>
          </p:nvPr>
        </p:nvSpPr>
        <p:spPr/>
        <p:txBody>
          <a:bodyPr/>
          <a:lstStyle/>
          <a:p>
            <a:r>
              <a:rPr lang="en-US" dirty="0" smtClean="0"/>
              <a:t>Nicole </a:t>
            </a:r>
            <a:r>
              <a:rPr lang="en-US" dirty="0" err="1" smtClean="0"/>
              <a:t>Jesserer</a:t>
            </a:r>
            <a:endParaRPr lang="en-US" dirty="0" smtClean="0"/>
          </a:p>
          <a:p>
            <a:r>
              <a:rPr lang="en-US" dirty="0" smtClean="0"/>
              <a:t>ACACSO</a:t>
            </a:r>
          </a:p>
          <a:p>
            <a:r>
              <a:rPr lang="en-US" dirty="0" smtClean="0"/>
              <a:t>May 11 – 13, 2016</a:t>
            </a:r>
            <a:endParaRPr lang="en-US" dirty="0"/>
          </a:p>
        </p:txBody>
      </p:sp>
    </p:spTree>
    <p:extLst>
      <p:ext uri="{BB962C8B-B14F-4D97-AF65-F5344CB8AC3E}">
        <p14:creationId xmlns:p14="http://schemas.microsoft.com/office/powerpoint/2010/main" val="36699551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581400"/>
            <a:ext cx="8375651" cy="1192975"/>
          </a:xfrm>
        </p:spPr>
        <p:txBody>
          <a:bodyPr>
            <a:noAutofit/>
          </a:bodyPr>
          <a:lstStyle/>
          <a:p>
            <a:pPr algn="ctr"/>
            <a:r>
              <a:rPr lang="en-US" sz="2800" b="1" dirty="0" smtClean="0">
                <a:latin typeface="Arial" pitchFamily="34" charset="0"/>
                <a:cs typeface="Arial" pitchFamily="34" charset="0"/>
              </a:rPr>
              <a:t>Nicole </a:t>
            </a:r>
            <a:r>
              <a:rPr lang="en-US" sz="2800" b="1" dirty="0" err="1" smtClean="0">
                <a:latin typeface="Arial" pitchFamily="34" charset="0"/>
                <a:cs typeface="Arial" pitchFamily="34" charset="0"/>
              </a:rPr>
              <a:t>Jesserer</a:t>
            </a:r>
            <a:r>
              <a:rPr lang="en-US" sz="2800" b="1" dirty="0">
                <a:latin typeface="Arial" pitchFamily="34" charset="0"/>
                <a:cs typeface="Arial" pitchFamily="34" charset="0"/>
              </a:rPr>
              <a:t/>
            </a:r>
            <a:br>
              <a:rPr lang="en-US" sz="2800" b="1" dirty="0">
                <a:latin typeface="Arial" pitchFamily="34" charset="0"/>
                <a:cs typeface="Arial" pitchFamily="34" charset="0"/>
              </a:rPr>
            </a:br>
            <a:r>
              <a:rPr lang="en-US" sz="2800" b="1" dirty="0" smtClean="0">
                <a:latin typeface="Arial" pitchFamily="34" charset="0"/>
                <a:cs typeface="Arial" pitchFamily="34" charset="0"/>
              </a:rPr>
              <a:t>nicole.jesserer</a:t>
            </a:r>
            <a:r>
              <a:rPr lang="en-US" sz="2800" b="1" dirty="0" smtClean="0">
                <a:latin typeface="Arial" pitchFamily="34" charset="0"/>
                <a:cs typeface="Arial" pitchFamily="34" charset="0"/>
                <a:hlinkClick r:id="rId2"/>
              </a:rPr>
              <a:t>@Railinc.com</a:t>
            </a:r>
            <a:r>
              <a:rPr lang="en-US" sz="2800" b="1" dirty="0">
                <a:latin typeface="Arial" pitchFamily="34" charset="0"/>
                <a:cs typeface="Arial" pitchFamily="34" charset="0"/>
              </a:rPr>
              <a:t/>
            </a:r>
            <a:br>
              <a:rPr lang="en-US" sz="2800" b="1" dirty="0">
                <a:latin typeface="Arial" pitchFamily="34" charset="0"/>
                <a:cs typeface="Arial" pitchFamily="34" charset="0"/>
              </a:rPr>
            </a:br>
            <a:r>
              <a:rPr lang="en-US" sz="2800" b="1" dirty="0" smtClean="0">
                <a:latin typeface="Arial" pitchFamily="34" charset="0"/>
                <a:cs typeface="Arial" pitchFamily="34" charset="0"/>
              </a:rPr>
              <a:t>919-651-5178:  Office</a:t>
            </a:r>
            <a:endParaRPr lang="en-US" sz="2800" dirty="0"/>
          </a:p>
        </p:txBody>
      </p:sp>
      <p:sp>
        <p:nvSpPr>
          <p:cNvPr id="3" name="Content Placeholder 2"/>
          <p:cNvSpPr>
            <a:spLocks noGrp="1"/>
          </p:cNvSpPr>
          <p:nvPr>
            <p:ph idx="1"/>
          </p:nvPr>
        </p:nvSpPr>
        <p:spPr>
          <a:xfrm>
            <a:off x="304800" y="609600"/>
            <a:ext cx="8426967" cy="2209801"/>
          </a:xfrm>
        </p:spPr>
        <p:txBody>
          <a:bodyPr>
            <a:normAutofit fontScale="92500" lnSpcReduction="20000"/>
          </a:bodyPr>
          <a:lstStyle/>
          <a:p>
            <a:pPr marL="0" indent="0" algn="ctr">
              <a:buNone/>
            </a:pPr>
            <a:endParaRPr lang="en-US" dirty="0" smtClean="0"/>
          </a:p>
          <a:p>
            <a:pPr marL="0" indent="0" algn="ctr">
              <a:buNone/>
            </a:pPr>
            <a:endParaRPr lang="en-US" dirty="0"/>
          </a:p>
          <a:p>
            <a:pPr marL="0" indent="0" algn="ctr">
              <a:buNone/>
            </a:pPr>
            <a:r>
              <a:rPr lang="en-US" sz="8800" b="1" dirty="0" smtClean="0">
                <a:latin typeface="Arial" pitchFamily="34" charset="0"/>
                <a:cs typeface="Arial" pitchFamily="34" charset="0"/>
              </a:rPr>
              <a:t>Questions?</a:t>
            </a:r>
            <a:endParaRPr lang="en-US" sz="88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2E7E8EC5-A8D1-403E-8DBB-38953BF5B9BE}" type="slidenum">
              <a:rPr lang="en-US" smtClean="0"/>
              <a:pPr/>
              <a:t>10</a:t>
            </a:fld>
            <a:endParaRPr lang="en-US" dirty="0"/>
          </a:p>
        </p:txBody>
      </p:sp>
    </p:spTree>
    <p:extLst>
      <p:ext uri="{BB962C8B-B14F-4D97-AF65-F5344CB8AC3E}">
        <p14:creationId xmlns:p14="http://schemas.microsoft.com/office/powerpoint/2010/main" val="20557451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Arial" panose="020B0604020202020204" pitchFamily="34" charset="0"/>
                <a:cs typeface="Arial" panose="020B0604020202020204" pitchFamily="34" charset="0"/>
              </a:rPr>
              <a:t>Car Hire Rate Negotiation </a:t>
            </a:r>
            <a:br>
              <a:rPr lang="en-US" b="1" dirty="0" smtClean="0">
                <a:latin typeface="Arial" panose="020B0604020202020204" pitchFamily="34" charset="0"/>
                <a:cs typeface="Arial" panose="020B0604020202020204" pitchFamily="34" charset="0"/>
              </a:rPr>
            </a:br>
            <a:r>
              <a:rPr lang="en-US" b="1" dirty="0" smtClean="0">
                <a:latin typeface="Arial" panose="020B0604020202020204" pitchFamily="34" charset="0"/>
                <a:cs typeface="Arial" panose="020B0604020202020204" pitchFamily="34" charset="0"/>
              </a:rPr>
              <a:t>Self-Service Overview</a:t>
            </a: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85491" y="2039603"/>
            <a:ext cx="8426967" cy="3370598"/>
          </a:xfrm>
        </p:spPr>
        <p:txBody>
          <a:bodyPr/>
          <a:lstStyle/>
          <a:p>
            <a:pPr marL="0" indent="0">
              <a:buNone/>
            </a:pPr>
            <a:endParaRPr lang="en-US" sz="3000" dirty="0" smtClean="0"/>
          </a:p>
          <a:p>
            <a:pPr marL="0" indent="0">
              <a:buNone/>
            </a:pPr>
            <a:r>
              <a:rPr lang="en-US" sz="3000" dirty="0" err="1" smtClean="0"/>
              <a:t>Railinc’s</a:t>
            </a:r>
            <a:r>
              <a:rPr lang="en-US" sz="3000" dirty="0" smtClean="0"/>
              <a:t> </a:t>
            </a:r>
            <a:r>
              <a:rPr lang="en-US" sz="3000" dirty="0"/>
              <a:t>Car Hire Rate Negotiation Self-Service (CHRNSS) application provides users with a convenient, single access point where they can participate in negotiations related to car hire, the amount of money paid for the use of a railcar.</a:t>
            </a:r>
          </a:p>
          <a:p>
            <a:endParaRPr lang="en-US" dirty="0"/>
          </a:p>
        </p:txBody>
      </p:sp>
      <p:sp>
        <p:nvSpPr>
          <p:cNvPr id="4" name="Slide Number Placeholder 3"/>
          <p:cNvSpPr>
            <a:spLocks noGrp="1"/>
          </p:cNvSpPr>
          <p:nvPr>
            <p:ph type="sldNum" sz="quarter" idx="12"/>
          </p:nvPr>
        </p:nvSpPr>
        <p:spPr/>
        <p:txBody>
          <a:bodyPr/>
          <a:lstStyle/>
          <a:p>
            <a:fld id="{799CD883-C747-E24C-A571-B44F9B83C299}" type="slidenum">
              <a:rPr lang="en-US" smtClean="0"/>
              <a:pPr/>
              <a:t>2</a:t>
            </a:fld>
            <a:endParaRPr lang="en-US" dirty="0"/>
          </a:p>
        </p:txBody>
      </p:sp>
    </p:spTree>
    <p:extLst>
      <p:ext uri="{BB962C8B-B14F-4D97-AF65-F5344CB8AC3E}">
        <p14:creationId xmlns:p14="http://schemas.microsoft.com/office/powerpoint/2010/main" val="9759183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09600"/>
            <a:ext cx="8375651" cy="888175"/>
          </a:xfrm>
        </p:spPr>
        <p:txBody>
          <a:bodyPr>
            <a:normAutofit fontScale="90000"/>
          </a:bodyPr>
          <a:lstStyle/>
          <a:p>
            <a:r>
              <a:rPr lang="en-US" b="1" dirty="0">
                <a:latin typeface="Arial" panose="020B0604020202020204" pitchFamily="34" charset="0"/>
                <a:cs typeface="Arial" panose="020B0604020202020204" pitchFamily="34" charset="0"/>
              </a:rPr>
              <a:t/>
            </a:r>
            <a:br>
              <a:rPr lang="en-US" b="1" dirty="0">
                <a:latin typeface="Arial" panose="020B0604020202020204" pitchFamily="34" charset="0"/>
                <a:cs typeface="Arial" panose="020B0604020202020204" pitchFamily="34" charset="0"/>
              </a:rPr>
            </a:br>
            <a:r>
              <a:rPr lang="en-US" b="1" dirty="0" smtClean="0">
                <a:latin typeface="Arial" panose="020B0604020202020204" pitchFamily="34" charset="0"/>
                <a:cs typeface="Arial" panose="020B0604020202020204" pitchFamily="34" charset="0"/>
              </a:rPr>
              <a:t/>
            </a:r>
            <a:br>
              <a:rPr lang="en-US" b="1" dirty="0" smtClean="0">
                <a:latin typeface="Arial" panose="020B0604020202020204" pitchFamily="34" charset="0"/>
                <a:cs typeface="Arial" panose="020B0604020202020204" pitchFamily="34" charset="0"/>
              </a:rPr>
            </a:br>
            <a:r>
              <a:rPr lang="en-US" b="1" dirty="0" smtClean="0">
                <a:latin typeface="Arial" panose="020B0604020202020204" pitchFamily="34" charset="0"/>
                <a:cs typeface="Arial" panose="020B0604020202020204" pitchFamily="34" charset="0"/>
              </a:rPr>
              <a:t>CHRNSS 2015 Release Highlights</a:t>
            </a:r>
            <a:br>
              <a:rPr lang="en-US" b="1" dirty="0" smtClean="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
            </a:r>
            <a:br>
              <a:rPr lang="en-US" b="1" dirty="0">
                <a:latin typeface="Arial" panose="020B0604020202020204" pitchFamily="34" charset="0"/>
                <a:cs typeface="Arial" panose="020B0604020202020204" pitchFamily="34" charset="0"/>
              </a:rPr>
            </a:b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81000" y="1524000"/>
            <a:ext cx="8426967" cy="3810000"/>
          </a:xfrm>
        </p:spPr>
        <p:txBody>
          <a:bodyPr>
            <a:normAutofit/>
          </a:bodyPr>
          <a:lstStyle/>
          <a:p>
            <a:r>
              <a:rPr lang="en-US" sz="3000" dirty="0" smtClean="0"/>
              <a:t>CHRNSS Dashboard Optimization</a:t>
            </a:r>
          </a:p>
          <a:p>
            <a:pPr lvl="0"/>
            <a:r>
              <a:rPr lang="en-US" sz="3000" dirty="0"/>
              <a:t>Car Hire Rule 1 update – zero rating </a:t>
            </a:r>
            <a:r>
              <a:rPr lang="en-US" sz="3000" dirty="0" smtClean="0"/>
              <a:t>changes</a:t>
            </a:r>
            <a:endParaRPr lang="en-US" sz="3000" dirty="0"/>
          </a:p>
          <a:p>
            <a:r>
              <a:rPr lang="en-US" sz="3000" dirty="0"/>
              <a:t>Car Hire Rule 1.H 3 – 18-month </a:t>
            </a:r>
            <a:r>
              <a:rPr lang="en-US" sz="3000" dirty="0" smtClean="0"/>
              <a:t>rule</a:t>
            </a:r>
          </a:p>
          <a:p>
            <a:r>
              <a:rPr lang="en-US" sz="3000" dirty="0" smtClean="0"/>
              <a:t>Appendix T implementation</a:t>
            </a:r>
          </a:p>
          <a:p>
            <a:r>
              <a:rPr lang="en-US" sz="3000" dirty="0" smtClean="0"/>
              <a:t>CHARM Query with </a:t>
            </a:r>
            <a:r>
              <a:rPr lang="en-US" sz="3000" dirty="0" err="1" smtClean="0"/>
              <a:t>Umler</a:t>
            </a:r>
            <a:r>
              <a:rPr lang="en-US" sz="3000" dirty="0" smtClean="0"/>
              <a:t> Characteristics</a:t>
            </a:r>
          </a:p>
          <a:p>
            <a:endParaRPr lang="en-US" dirty="0"/>
          </a:p>
          <a:p>
            <a:endParaRPr lang="en-US" dirty="0" smtClean="0"/>
          </a:p>
          <a:p>
            <a:pPr marL="0" indent="0">
              <a:buNone/>
            </a:pPr>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799CD883-C747-E24C-A571-B44F9B83C299}" type="slidenum">
              <a:rPr lang="en-US" smtClean="0"/>
              <a:pPr/>
              <a:t>3</a:t>
            </a:fld>
            <a:endParaRPr lang="en-US" dirty="0"/>
          </a:p>
        </p:txBody>
      </p:sp>
    </p:spTree>
    <p:extLst>
      <p:ext uri="{BB962C8B-B14F-4D97-AF65-F5344CB8AC3E}">
        <p14:creationId xmlns:p14="http://schemas.microsoft.com/office/powerpoint/2010/main" val="9323902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685800"/>
            <a:ext cx="8375651" cy="735775"/>
          </a:xfrm>
        </p:spPr>
        <p:txBody>
          <a:bodyPr>
            <a:noAutofit/>
          </a:bodyPr>
          <a:lstStyle/>
          <a:p>
            <a:r>
              <a:rPr lang="en-US" sz="4000" b="1" dirty="0" smtClean="0"/>
              <a:t/>
            </a:r>
            <a:br>
              <a:rPr lang="en-US" sz="4000" b="1" dirty="0" smtClean="0"/>
            </a:br>
            <a:r>
              <a:rPr lang="en-US" sz="4000" b="1" dirty="0" smtClean="0">
                <a:latin typeface="Arial" panose="020B0604020202020204" pitchFamily="34" charset="0"/>
                <a:cs typeface="Arial" panose="020B0604020202020204" pitchFamily="34" charset="0"/>
              </a:rPr>
              <a:t>CHRNSS 2016 Completed Work</a:t>
            </a:r>
            <a:r>
              <a:rPr lang="en-US" sz="4000" b="1" dirty="0"/>
              <a:t/>
            </a:r>
            <a:br>
              <a:rPr lang="en-US" sz="4000" b="1" dirty="0"/>
            </a:br>
            <a:endParaRPr lang="en-US" sz="4000" b="1" dirty="0">
              <a:latin typeface="Arial" pitchFamily="34" charset="0"/>
              <a:cs typeface="Arial" pitchFamily="34" charset="0"/>
            </a:endParaRPr>
          </a:p>
        </p:txBody>
      </p:sp>
      <p:sp>
        <p:nvSpPr>
          <p:cNvPr id="4" name="Content Placeholder 3"/>
          <p:cNvSpPr>
            <a:spLocks noGrp="1"/>
          </p:cNvSpPr>
          <p:nvPr>
            <p:ph idx="1"/>
          </p:nvPr>
        </p:nvSpPr>
        <p:spPr>
          <a:xfrm>
            <a:off x="457200" y="1143000"/>
            <a:ext cx="8229600" cy="4876800"/>
          </a:xfrm>
        </p:spPr>
        <p:txBody>
          <a:bodyPr>
            <a:noAutofit/>
          </a:bodyPr>
          <a:lstStyle/>
          <a:p>
            <a:pPr lvl="0"/>
            <a:endParaRPr lang="en-US" sz="2500" dirty="0"/>
          </a:p>
          <a:p>
            <a:pPr lvl="0"/>
            <a:r>
              <a:rPr lang="en-US" sz="2500" dirty="0" smtClean="0"/>
              <a:t>Ability </a:t>
            </a:r>
            <a:r>
              <a:rPr lang="en-US" sz="2500" dirty="0"/>
              <a:t>to use wildcards in the CHARM query</a:t>
            </a:r>
          </a:p>
          <a:p>
            <a:pPr lvl="0"/>
            <a:r>
              <a:rPr lang="en-US" sz="2500" dirty="0" smtClean="0"/>
              <a:t>View </a:t>
            </a:r>
            <a:r>
              <a:rPr lang="en-US" sz="2500" dirty="0"/>
              <a:t>offers by Sending Road status on the Closed and Expiring Offer dashboards</a:t>
            </a:r>
          </a:p>
          <a:p>
            <a:pPr lvl="0"/>
            <a:r>
              <a:rPr lang="en-US" sz="2500" dirty="0" smtClean="0"/>
              <a:t>Full </a:t>
            </a:r>
            <a:r>
              <a:rPr lang="en-US" sz="2500" dirty="0"/>
              <a:t>timestamp on transaction history screens</a:t>
            </a:r>
          </a:p>
          <a:p>
            <a:pPr lvl="0"/>
            <a:r>
              <a:rPr lang="en-US" sz="2500" dirty="0"/>
              <a:t>Standardized Bid Type in the CHRNSS application to match tickler notifications</a:t>
            </a:r>
          </a:p>
          <a:p>
            <a:pPr lvl="0"/>
            <a:r>
              <a:rPr lang="en-US" sz="2500" dirty="0"/>
              <a:t>Rates added to email notifications for Concurred Offers</a:t>
            </a:r>
          </a:p>
          <a:p>
            <a:pPr lvl="0"/>
            <a:r>
              <a:rPr lang="en-US" sz="2500" dirty="0"/>
              <a:t>Offer Type added to all email notifications</a:t>
            </a:r>
          </a:p>
          <a:p>
            <a:pPr marL="0" indent="0">
              <a:buNone/>
            </a:pPr>
            <a:endParaRPr lang="en-US" sz="2000" dirty="0" smtClean="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2E7E8EC5-A8D1-403E-8DBB-38953BF5B9BE}" type="slidenum">
              <a:rPr lang="en-US" smtClean="0"/>
              <a:pPr/>
              <a:t>4</a:t>
            </a:fld>
            <a:endParaRPr lang="en-US" dirty="0"/>
          </a:p>
        </p:txBody>
      </p:sp>
    </p:spTree>
    <p:extLst>
      <p:ext uri="{BB962C8B-B14F-4D97-AF65-F5344CB8AC3E}">
        <p14:creationId xmlns:p14="http://schemas.microsoft.com/office/powerpoint/2010/main" val="37833172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949" y="609601"/>
            <a:ext cx="8375651" cy="990600"/>
          </a:xfrm>
        </p:spPr>
        <p:txBody>
          <a:bodyPr>
            <a:normAutofit/>
          </a:bodyPr>
          <a:lstStyle/>
          <a:p>
            <a:r>
              <a:rPr lang="en-US" sz="4000" b="1" dirty="0" smtClean="0">
                <a:latin typeface="Arial" panose="020B0604020202020204" pitchFamily="34" charset="0"/>
                <a:cs typeface="Arial" panose="020B0604020202020204" pitchFamily="34" charset="0"/>
              </a:rPr>
              <a:t>CHARM </a:t>
            </a:r>
            <a:r>
              <a:rPr lang="en-US" sz="4000" b="1" dirty="0" err="1" smtClean="0">
                <a:latin typeface="Arial" panose="020B0604020202020204" pitchFamily="34" charset="0"/>
                <a:cs typeface="Arial" panose="020B0604020202020204" pitchFamily="34" charset="0"/>
              </a:rPr>
              <a:t>Umler</a:t>
            </a:r>
            <a:r>
              <a:rPr lang="en-US" sz="4000" b="1" dirty="0" smtClean="0">
                <a:latin typeface="Arial" panose="020B0604020202020204" pitchFamily="34" charset="0"/>
                <a:cs typeface="Arial" panose="020B0604020202020204" pitchFamily="34" charset="0"/>
              </a:rPr>
              <a:t> Query Features</a:t>
            </a:r>
            <a:endParaRPr lang="en-US" sz="4000"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799CD883-C747-E24C-A571-B44F9B83C299}" type="slidenum">
              <a:rPr lang="en-US" smtClean="0"/>
              <a:pPr/>
              <a:t>5</a:t>
            </a:fld>
            <a:endParaRPr lang="en-US" dirty="0"/>
          </a:p>
        </p:txBody>
      </p:sp>
      <p:pic>
        <p:nvPicPr>
          <p:cNvPr id="5" name="Content Placeholder 4"/>
          <p:cNvPicPr>
            <a:picLocks noGrp="1"/>
          </p:cNvPicPr>
          <p:nvPr>
            <p:ph idx="1"/>
          </p:nvPr>
        </p:nvPicPr>
        <p:blipFill rotWithShape="1">
          <a:blip r:embed="rId3">
            <a:extLst>
              <a:ext uri="{28A0092B-C50C-407E-A947-70E740481C1C}">
                <a14:useLocalDpi xmlns:a14="http://schemas.microsoft.com/office/drawing/2010/main" val="0"/>
              </a:ext>
            </a:extLst>
          </a:blip>
          <a:srcRect l="33503" t="10190" r="33410" b="50790"/>
          <a:stretch/>
        </p:blipFill>
        <p:spPr bwMode="auto">
          <a:xfrm>
            <a:off x="228600" y="1752600"/>
            <a:ext cx="4235116" cy="2775284"/>
          </a:xfrm>
          <a:prstGeom prst="rect">
            <a:avLst/>
          </a:prstGeom>
          <a:ln>
            <a:noFill/>
          </a:ln>
          <a:extLst>
            <a:ext uri="{53640926-AAD7-44D8-BBD7-CCE9431645EC}">
              <a14:shadowObscured xmlns:a14="http://schemas.microsoft.com/office/drawing/2010/main"/>
            </a:ext>
          </a:extLst>
        </p:spPr>
      </p:pic>
      <p:pic>
        <p:nvPicPr>
          <p:cNvPr id="6" name="Picture 5"/>
          <p:cNvPicPr/>
          <p:nvPr/>
        </p:nvPicPr>
        <p:blipFill rotWithShape="1">
          <a:blip r:embed="rId4">
            <a:extLst>
              <a:ext uri="{28A0092B-C50C-407E-A947-70E740481C1C}">
                <a14:useLocalDpi xmlns:a14="http://schemas.microsoft.com/office/drawing/2010/main" val="0"/>
              </a:ext>
            </a:extLst>
          </a:blip>
          <a:srcRect l="33032" t="10589" r="32882" b="47899"/>
          <a:stretch/>
        </p:blipFill>
        <p:spPr bwMode="auto">
          <a:xfrm>
            <a:off x="4648200" y="1752600"/>
            <a:ext cx="4038600" cy="2759901"/>
          </a:xfrm>
          <a:prstGeom prst="rect">
            <a:avLst/>
          </a:prstGeom>
          <a:ln>
            <a:noFill/>
          </a:ln>
          <a:extLst>
            <a:ext uri="{53640926-AAD7-44D8-BBD7-CCE9431645EC}">
              <a14:shadowObscured xmlns:a14="http://schemas.microsoft.com/office/drawing/2010/main"/>
            </a:ext>
          </a:extLst>
        </p:spPr>
      </p:pic>
      <p:sp>
        <p:nvSpPr>
          <p:cNvPr id="3" name="TextBox 2"/>
          <p:cNvSpPr txBox="1"/>
          <p:nvPr/>
        </p:nvSpPr>
        <p:spPr>
          <a:xfrm>
            <a:off x="381000" y="4648200"/>
            <a:ext cx="8305800" cy="1631216"/>
          </a:xfrm>
          <a:prstGeom prst="rect">
            <a:avLst/>
          </a:prstGeom>
          <a:noFill/>
        </p:spPr>
        <p:txBody>
          <a:bodyPr wrap="square" rtlCol="0">
            <a:spAutoFit/>
          </a:bodyPr>
          <a:lstStyle/>
          <a:p>
            <a:pPr marL="285750" indent="-285750">
              <a:buFont typeface="Arial" panose="020B0604020202020204" pitchFamily="34" charset="0"/>
              <a:buChar char="•"/>
            </a:pPr>
            <a:r>
              <a:rPr lang="en-US" sz="2500" dirty="0" smtClean="0"/>
              <a:t>Ability to query based on 26 unique characteristics</a:t>
            </a:r>
          </a:p>
          <a:p>
            <a:pPr marL="285750" indent="-285750">
              <a:buFont typeface="Arial" panose="020B0604020202020204" pitchFamily="34" charset="0"/>
              <a:buChar char="•"/>
            </a:pPr>
            <a:r>
              <a:rPr lang="en-US" sz="2500" dirty="0" smtClean="0"/>
              <a:t>Ability to select which data is displayed through the Column Selection Options</a:t>
            </a:r>
          </a:p>
          <a:p>
            <a:endParaRPr lang="en-US" sz="2500" dirty="0"/>
          </a:p>
        </p:txBody>
      </p:sp>
    </p:spTree>
    <p:extLst>
      <p:ext uri="{BB962C8B-B14F-4D97-AF65-F5344CB8AC3E}">
        <p14:creationId xmlns:p14="http://schemas.microsoft.com/office/powerpoint/2010/main" val="30804930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2459" y="685800"/>
            <a:ext cx="8375651" cy="982174"/>
          </a:xfrm>
        </p:spPr>
        <p:txBody>
          <a:bodyPr>
            <a:normAutofit/>
          </a:bodyPr>
          <a:lstStyle/>
          <a:p>
            <a:r>
              <a:rPr lang="en-US" sz="4000" b="1" dirty="0" smtClean="0">
                <a:latin typeface="Arial" panose="020B0604020202020204" pitchFamily="34" charset="0"/>
                <a:cs typeface="Arial" panose="020B0604020202020204" pitchFamily="34" charset="0"/>
              </a:rPr>
              <a:t>CHARM Query Features</a:t>
            </a:r>
            <a:endParaRPr lang="en-US" sz="4000"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799CD883-C747-E24C-A571-B44F9B83C299}" type="slidenum">
              <a:rPr lang="en-US" smtClean="0"/>
              <a:pPr/>
              <a:t>6</a:t>
            </a:fld>
            <a:endParaRPr lang="en-US" dirty="0"/>
          </a:p>
        </p:txBody>
      </p:sp>
      <p:pic>
        <p:nvPicPr>
          <p:cNvPr id="5" name="Content Placeholder 4"/>
          <p:cNvPicPr>
            <a:picLocks noGrp="1"/>
          </p:cNvPicPr>
          <p:nvPr>
            <p:ph idx="1"/>
          </p:nvPr>
        </p:nvPicPr>
        <p:blipFill rotWithShape="1">
          <a:blip r:embed="rId2">
            <a:extLst>
              <a:ext uri="{28A0092B-C50C-407E-A947-70E740481C1C}">
                <a14:useLocalDpi xmlns:a14="http://schemas.microsoft.com/office/drawing/2010/main" val="0"/>
              </a:ext>
            </a:extLst>
          </a:blip>
          <a:srcRect l="15115" t="17329" r="33197" b="45307"/>
          <a:stretch/>
        </p:blipFill>
        <p:spPr bwMode="auto">
          <a:xfrm>
            <a:off x="233680" y="1747186"/>
            <a:ext cx="5955202" cy="2346952"/>
          </a:xfrm>
          <a:prstGeom prst="rect">
            <a:avLst/>
          </a:prstGeom>
          <a:ln>
            <a:noFill/>
          </a:ln>
          <a:extLst>
            <a:ext uri="{53640926-AAD7-44D8-BBD7-CCE9431645EC}">
              <a14:shadowObscured xmlns:a14="http://schemas.microsoft.com/office/drawing/2010/main"/>
            </a:ext>
          </a:extLst>
        </p:spPr>
      </p:pic>
      <p:pic>
        <p:nvPicPr>
          <p:cNvPr id="7" name="Picture 6"/>
          <p:cNvPicPr/>
          <p:nvPr/>
        </p:nvPicPr>
        <p:blipFill rotWithShape="1">
          <a:blip r:embed="rId3">
            <a:extLst>
              <a:ext uri="{28A0092B-C50C-407E-A947-70E740481C1C}">
                <a14:useLocalDpi xmlns:a14="http://schemas.microsoft.com/office/drawing/2010/main" val="0"/>
              </a:ext>
            </a:extLst>
          </a:blip>
          <a:srcRect l="13794" t="17553" r="16221" b="58511"/>
          <a:stretch/>
        </p:blipFill>
        <p:spPr bwMode="auto">
          <a:xfrm>
            <a:off x="233680" y="4191000"/>
            <a:ext cx="7039371" cy="1314537"/>
          </a:xfrm>
          <a:prstGeom prst="rect">
            <a:avLst/>
          </a:prstGeom>
          <a:ln>
            <a:noFill/>
          </a:ln>
          <a:extLst>
            <a:ext uri="{53640926-AAD7-44D8-BBD7-CCE9431645EC}">
              <a14:shadowObscured xmlns:a14="http://schemas.microsoft.com/office/drawing/2010/main"/>
            </a:ext>
          </a:extLst>
        </p:spPr>
      </p:pic>
      <p:sp>
        <p:nvSpPr>
          <p:cNvPr id="8" name="TextBox 7"/>
          <p:cNvSpPr txBox="1"/>
          <p:nvPr/>
        </p:nvSpPr>
        <p:spPr>
          <a:xfrm>
            <a:off x="6324600" y="1905000"/>
            <a:ext cx="2667000" cy="2123658"/>
          </a:xfrm>
          <a:prstGeom prst="rect">
            <a:avLst/>
          </a:prstGeom>
          <a:noFill/>
        </p:spPr>
        <p:txBody>
          <a:bodyPr wrap="square" rtlCol="0">
            <a:spAutoFit/>
          </a:bodyPr>
          <a:lstStyle/>
          <a:p>
            <a:pPr marL="285750" indent="-285750">
              <a:buFont typeface="Arial" panose="020B0604020202020204" pitchFamily="34" charset="0"/>
              <a:buChar char="•"/>
            </a:pPr>
            <a:r>
              <a:rPr lang="en-US" sz="2200" dirty="0" smtClean="0"/>
              <a:t>User-friendly search</a:t>
            </a:r>
            <a:endParaRPr lang="en-US" sz="2200" dirty="0"/>
          </a:p>
          <a:p>
            <a:pPr marL="285750" indent="-285750">
              <a:buFont typeface="Arial" panose="020B0604020202020204" pitchFamily="34" charset="0"/>
              <a:buChar char="•"/>
            </a:pPr>
            <a:r>
              <a:rPr lang="en-US" sz="2200" dirty="0"/>
              <a:t>M</a:t>
            </a:r>
            <a:r>
              <a:rPr lang="en-US" sz="2200" dirty="0" smtClean="0"/>
              <a:t>ost recent queries saved for your convenience</a:t>
            </a:r>
          </a:p>
          <a:p>
            <a:r>
              <a:rPr lang="en-US" sz="2200" dirty="0" smtClean="0"/>
              <a:t> </a:t>
            </a:r>
            <a:endParaRPr lang="en-US" sz="2200" dirty="0"/>
          </a:p>
        </p:txBody>
      </p:sp>
    </p:spTree>
    <p:extLst>
      <p:ext uri="{BB962C8B-B14F-4D97-AF65-F5344CB8AC3E}">
        <p14:creationId xmlns:p14="http://schemas.microsoft.com/office/powerpoint/2010/main" val="19780389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85800"/>
            <a:ext cx="8375651" cy="1192975"/>
          </a:xfrm>
        </p:spPr>
        <p:txBody>
          <a:bodyPr>
            <a:normAutofit fontScale="90000"/>
          </a:bodyPr>
          <a:lstStyle/>
          <a:p>
            <a:r>
              <a:rPr lang="en-US" b="1" dirty="0" smtClean="0"/>
              <a:t>CHRNSS 2016 Release Plan Highlights</a:t>
            </a:r>
            <a:endParaRPr lang="en-US" b="1" dirty="0"/>
          </a:p>
        </p:txBody>
      </p:sp>
      <p:sp>
        <p:nvSpPr>
          <p:cNvPr id="3" name="Content Placeholder 2"/>
          <p:cNvSpPr>
            <a:spLocks noGrp="1"/>
          </p:cNvSpPr>
          <p:nvPr>
            <p:ph idx="1"/>
          </p:nvPr>
        </p:nvSpPr>
        <p:spPr>
          <a:xfrm>
            <a:off x="381000" y="2057401"/>
            <a:ext cx="8426967" cy="3886200"/>
          </a:xfrm>
        </p:spPr>
        <p:txBody>
          <a:bodyPr>
            <a:normAutofit fontScale="92500" lnSpcReduction="10000"/>
          </a:bodyPr>
          <a:lstStyle/>
          <a:p>
            <a:r>
              <a:rPr lang="en-US" dirty="0" smtClean="0"/>
              <a:t>Rules Process Management for </a:t>
            </a:r>
            <a:r>
              <a:rPr lang="en-US" dirty="0" err="1" smtClean="0"/>
              <a:t>Umler-Depre</a:t>
            </a:r>
            <a:r>
              <a:rPr lang="en-US" dirty="0" smtClean="0"/>
              <a:t> Bridge </a:t>
            </a:r>
          </a:p>
          <a:p>
            <a:r>
              <a:rPr lang="en-US" dirty="0" smtClean="0"/>
              <a:t>Display </a:t>
            </a:r>
            <a:r>
              <a:rPr lang="en-US" sz="3000" dirty="0" smtClean="0"/>
              <a:t>SSO</a:t>
            </a:r>
            <a:r>
              <a:rPr lang="en-US" dirty="0" smtClean="0"/>
              <a:t> user ID’s for Bid Offer transactions</a:t>
            </a:r>
          </a:p>
          <a:p>
            <a:r>
              <a:rPr lang="en-US" dirty="0" smtClean="0"/>
              <a:t>Best and Final &amp; Zero-Rating Behavior </a:t>
            </a:r>
          </a:p>
          <a:p>
            <a:r>
              <a:rPr lang="en-US" dirty="0" smtClean="0"/>
              <a:t>Planning Groups</a:t>
            </a:r>
          </a:p>
          <a:p>
            <a:r>
              <a:rPr lang="en-US" dirty="0"/>
              <a:t>T</a:t>
            </a:r>
            <a:r>
              <a:rPr lang="en-US" dirty="0" smtClean="0"/>
              <a:t>echnical debt focus for further enhancement &amp; optimization </a:t>
            </a:r>
          </a:p>
          <a:p>
            <a:endParaRPr lang="en-US" dirty="0" smtClean="0"/>
          </a:p>
        </p:txBody>
      </p:sp>
      <p:sp>
        <p:nvSpPr>
          <p:cNvPr id="4" name="Slide Number Placeholder 3"/>
          <p:cNvSpPr>
            <a:spLocks noGrp="1"/>
          </p:cNvSpPr>
          <p:nvPr>
            <p:ph type="sldNum" sz="quarter" idx="12"/>
          </p:nvPr>
        </p:nvSpPr>
        <p:spPr/>
        <p:txBody>
          <a:bodyPr/>
          <a:lstStyle/>
          <a:p>
            <a:fld id="{799CD883-C747-E24C-A571-B44F9B83C299}" type="slidenum">
              <a:rPr lang="en-US" smtClean="0"/>
              <a:pPr/>
              <a:t>7</a:t>
            </a:fld>
            <a:endParaRPr lang="en-US" dirty="0"/>
          </a:p>
        </p:txBody>
      </p:sp>
    </p:spTree>
    <p:extLst>
      <p:ext uri="{BB962C8B-B14F-4D97-AF65-F5344CB8AC3E}">
        <p14:creationId xmlns:p14="http://schemas.microsoft.com/office/powerpoint/2010/main" val="31938318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85800"/>
            <a:ext cx="8648313" cy="1192975"/>
          </a:xfrm>
        </p:spPr>
        <p:txBody>
          <a:bodyPr>
            <a:normAutofit fontScale="90000"/>
          </a:bodyPr>
          <a:lstStyle/>
          <a:p>
            <a:r>
              <a:rPr lang="en-US" b="1" dirty="0" smtClean="0">
                <a:latin typeface="Arial" panose="020B0604020202020204" pitchFamily="34" charset="0"/>
                <a:cs typeface="Arial" panose="020B0604020202020204" pitchFamily="34" charset="0"/>
              </a:rPr>
              <a:t>Rules Process Management (RPM)</a:t>
            </a:r>
            <a:br>
              <a:rPr lang="en-US" b="1" dirty="0" smtClean="0">
                <a:latin typeface="Arial" panose="020B0604020202020204" pitchFamily="34" charset="0"/>
                <a:cs typeface="Arial" panose="020B0604020202020204" pitchFamily="34" charset="0"/>
              </a:rPr>
            </a:br>
            <a:r>
              <a:rPr lang="en-US" b="1" dirty="0" err="1" smtClean="0">
                <a:latin typeface="Arial" panose="020B0604020202020204" pitchFamily="34" charset="0"/>
                <a:cs typeface="Arial" panose="020B0604020202020204" pitchFamily="34" charset="0"/>
              </a:rPr>
              <a:t>Umler-Depre</a:t>
            </a:r>
            <a:r>
              <a:rPr lang="en-US" b="1" dirty="0" smtClean="0">
                <a:latin typeface="Arial" panose="020B0604020202020204" pitchFamily="34" charset="0"/>
                <a:cs typeface="Arial" panose="020B0604020202020204" pitchFamily="34" charset="0"/>
              </a:rPr>
              <a:t> Bridge</a:t>
            </a: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04800" y="2209800"/>
            <a:ext cx="8426967" cy="3352800"/>
          </a:xfrm>
        </p:spPr>
        <p:txBody>
          <a:bodyPr>
            <a:normAutofit/>
          </a:bodyPr>
          <a:lstStyle/>
          <a:p>
            <a:r>
              <a:rPr lang="en-US" sz="3000" dirty="0"/>
              <a:t>The ‘Connector</a:t>
            </a:r>
            <a:r>
              <a:rPr lang="en-US" sz="3000" dirty="0" smtClean="0"/>
              <a:t>’ </a:t>
            </a:r>
            <a:r>
              <a:rPr lang="en-US" sz="3000" dirty="0"/>
              <a:t>between </a:t>
            </a:r>
            <a:r>
              <a:rPr lang="en-US" sz="3000" dirty="0" err="1"/>
              <a:t>Umler</a:t>
            </a:r>
            <a:r>
              <a:rPr lang="en-US" sz="3000" dirty="0"/>
              <a:t> and the Car Hire Rate Negotiation Self Service </a:t>
            </a:r>
            <a:r>
              <a:rPr lang="en-US" sz="3000" dirty="0" smtClean="0"/>
              <a:t>application</a:t>
            </a:r>
            <a:endParaRPr lang="en-US" sz="3000" dirty="0"/>
          </a:p>
          <a:p>
            <a:r>
              <a:rPr lang="en-US" sz="3000" dirty="0"/>
              <a:t>Sends important </a:t>
            </a:r>
            <a:r>
              <a:rPr lang="en-US" sz="3000" dirty="0" err="1"/>
              <a:t>Umler</a:t>
            </a:r>
            <a:r>
              <a:rPr lang="en-US" sz="3000" dirty="0"/>
              <a:t> characteristics </a:t>
            </a:r>
          </a:p>
          <a:p>
            <a:r>
              <a:rPr lang="en-US" sz="3000" dirty="0"/>
              <a:t>Holds essential rate calculation </a:t>
            </a:r>
            <a:r>
              <a:rPr lang="en-US" sz="3000" dirty="0" smtClean="0"/>
              <a:t>information </a:t>
            </a:r>
            <a:r>
              <a:rPr lang="en-US" sz="3000" dirty="0"/>
              <a:t>for specific types of equipment</a:t>
            </a:r>
          </a:p>
          <a:p>
            <a:pPr lvl="1"/>
            <a:endParaRPr lang="en-US" dirty="0"/>
          </a:p>
        </p:txBody>
      </p:sp>
      <p:sp>
        <p:nvSpPr>
          <p:cNvPr id="4" name="Slide Number Placeholder 3"/>
          <p:cNvSpPr>
            <a:spLocks noGrp="1"/>
          </p:cNvSpPr>
          <p:nvPr>
            <p:ph type="sldNum" sz="quarter" idx="12"/>
          </p:nvPr>
        </p:nvSpPr>
        <p:spPr/>
        <p:txBody>
          <a:bodyPr/>
          <a:lstStyle/>
          <a:p>
            <a:fld id="{799CD883-C747-E24C-A571-B44F9B83C299}" type="slidenum">
              <a:rPr lang="en-US" smtClean="0"/>
              <a:pPr/>
              <a:t>8</a:t>
            </a:fld>
            <a:endParaRPr lang="en-US" dirty="0"/>
          </a:p>
        </p:txBody>
      </p:sp>
    </p:spTree>
    <p:extLst>
      <p:ext uri="{BB962C8B-B14F-4D97-AF65-F5344CB8AC3E}">
        <p14:creationId xmlns:p14="http://schemas.microsoft.com/office/powerpoint/2010/main" val="605784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09600"/>
            <a:ext cx="8451851" cy="1192975"/>
          </a:xfrm>
        </p:spPr>
        <p:txBody>
          <a:bodyPr>
            <a:normAutofit/>
          </a:bodyPr>
          <a:lstStyle/>
          <a:p>
            <a:r>
              <a:rPr lang="en-US" sz="4000" b="1" dirty="0" smtClean="0"/>
              <a:t>How will RPM affect You?</a:t>
            </a:r>
            <a:endParaRPr lang="en-US" sz="4000" b="1" dirty="0"/>
          </a:p>
        </p:txBody>
      </p:sp>
      <p:sp>
        <p:nvSpPr>
          <p:cNvPr id="3" name="Content Placeholder 2"/>
          <p:cNvSpPr>
            <a:spLocks noGrp="1"/>
          </p:cNvSpPr>
          <p:nvPr>
            <p:ph idx="1"/>
          </p:nvPr>
        </p:nvSpPr>
        <p:spPr>
          <a:xfrm>
            <a:off x="304800" y="1828801"/>
            <a:ext cx="8426967" cy="3429000"/>
          </a:xfrm>
        </p:spPr>
        <p:txBody>
          <a:bodyPr>
            <a:normAutofit lnSpcReduction="10000"/>
          </a:bodyPr>
          <a:lstStyle/>
          <a:p>
            <a:r>
              <a:rPr lang="en-US" sz="3000" dirty="0" smtClean="0"/>
              <a:t>Increased visibility into Rate calculation</a:t>
            </a:r>
          </a:p>
          <a:p>
            <a:r>
              <a:rPr lang="en-US" sz="3000" dirty="0" smtClean="0"/>
              <a:t>Faster resolution time for CHRNSS rate inquires  </a:t>
            </a:r>
          </a:p>
          <a:p>
            <a:r>
              <a:rPr lang="en-US" sz="3000" dirty="0" smtClean="0"/>
              <a:t>Additional business rules documentation</a:t>
            </a:r>
          </a:p>
          <a:p>
            <a:r>
              <a:rPr lang="en-US" sz="3000" dirty="0" smtClean="0"/>
              <a:t>Increased business knowledge</a:t>
            </a:r>
          </a:p>
          <a:p>
            <a:r>
              <a:rPr lang="en-US" sz="3000" dirty="0" smtClean="0"/>
              <a:t>Assessment of current functionality allowing for potential changes to CHRNSS in 2017</a:t>
            </a:r>
            <a:endParaRPr lang="en-US" sz="3000" dirty="0"/>
          </a:p>
        </p:txBody>
      </p:sp>
      <p:sp>
        <p:nvSpPr>
          <p:cNvPr id="4" name="Slide Number Placeholder 3"/>
          <p:cNvSpPr>
            <a:spLocks noGrp="1"/>
          </p:cNvSpPr>
          <p:nvPr>
            <p:ph type="sldNum" sz="quarter" idx="12"/>
          </p:nvPr>
        </p:nvSpPr>
        <p:spPr/>
        <p:txBody>
          <a:bodyPr/>
          <a:lstStyle/>
          <a:p>
            <a:fld id="{799CD883-C747-E24C-A571-B44F9B83C299}" type="slidenum">
              <a:rPr lang="en-US" smtClean="0"/>
              <a:pPr/>
              <a:t>9</a:t>
            </a:fld>
            <a:endParaRPr lang="en-US" dirty="0"/>
          </a:p>
        </p:txBody>
      </p:sp>
    </p:spTree>
    <p:extLst>
      <p:ext uri="{BB962C8B-B14F-4D97-AF65-F5344CB8AC3E}">
        <p14:creationId xmlns:p14="http://schemas.microsoft.com/office/powerpoint/2010/main" val="1136046249"/>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506</Words>
  <Application>Microsoft Office PowerPoint</Application>
  <PresentationFormat>On-screen Show (4:3)</PresentationFormat>
  <Paragraphs>84</Paragraphs>
  <Slides>10</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ＭＳ Ｐゴシック</vt:lpstr>
      <vt:lpstr>Arial</vt:lpstr>
      <vt:lpstr>Calibri</vt:lpstr>
      <vt:lpstr>Helvetica</vt:lpstr>
      <vt:lpstr>Helvetica Light</vt:lpstr>
      <vt:lpstr>1_Office Theme</vt:lpstr>
      <vt:lpstr>Car Hire Rate Negotiation  Self-Service  2016 Release Highlights </vt:lpstr>
      <vt:lpstr>Car Hire Rate Negotiation  Self-Service Overview</vt:lpstr>
      <vt:lpstr>  CHRNSS 2015 Release Highlights  </vt:lpstr>
      <vt:lpstr> CHRNSS 2016 Completed Work </vt:lpstr>
      <vt:lpstr>CHARM Umler Query Features</vt:lpstr>
      <vt:lpstr>CHARM Query Features</vt:lpstr>
      <vt:lpstr>CHRNSS 2016 Release Plan Highlights</vt:lpstr>
      <vt:lpstr>Rules Process Management (RPM) Umler-Depre Bridge</vt:lpstr>
      <vt:lpstr>How will RPM affect You?</vt:lpstr>
      <vt:lpstr>Nicole Jesserer nicole.jesserer@Railinc.com 919-651-5178:  Office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2014-10-16T19:05:39Z</dcterms:created>
  <dcterms:modified xsi:type="dcterms:W3CDTF">2016-05-09T16:16:08Z</dcterms:modified>
</cp:coreProperties>
</file>