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3"/>
  </p:notesMasterIdLst>
  <p:sldIdLst>
    <p:sldId id="256" r:id="rId2"/>
    <p:sldId id="279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42309</c:v>
                </c:pt>
                <c:pt idx="1">
                  <c:v>42310</c:v>
                </c:pt>
                <c:pt idx="2">
                  <c:v>42311</c:v>
                </c:pt>
                <c:pt idx="3">
                  <c:v>42312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200</c:v>
                </c:pt>
                <c:pt idx="1">
                  <c:v>189</c:v>
                </c:pt>
                <c:pt idx="2">
                  <c:v>423</c:v>
                </c:pt>
                <c:pt idx="3">
                  <c:v>195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42309</c:v>
                </c:pt>
                <c:pt idx="1">
                  <c:v>42310</c:v>
                </c:pt>
                <c:pt idx="2">
                  <c:v>42311</c:v>
                </c:pt>
                <c:pt idx="3">
                  <c:v>42312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190</c:v>
                </c:pt>
                <c:pt idx="1">
                  <c:v>175</c:v>
                </c:pt>
                <c:pt idx="2">
                  <c:v>200</c:v>
                </c:pt>
                <c:pt idx="3">
                  <c:v>210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</c:v>
                </c:pt>
              </c:strCache>
            </c:strRef>
          </c:tx>
          <c:cat>
            <c:numRef>
              <c:f>Sheet1!$A$2:$A$5</c:f>
              <c:numCache>
                <c:formatCode>d\-mmm</c:formatCode>
                <c:ptCount val="4"/>
                <c:pt idx="0">
                  <c:v>42309</c:v>
                </c:pt>
                <c:pt idx="1">
                  <c:v>42310</c:v>
                </c:pt>
                <c:pt idx="2">
                  <c:v>42311</c:v>
                </c:pt>
                <c:pt idx="3">
                  <c:v>42312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167</c:v>
                </c:pt>
                <c:pt idx="1">
                  <c:v>175</c:v>
                </c:pt>
                <c:pt idx="2">
                  <c:v>187</c:v>
                </c:pt>
                <c:pt idx="3">
                  <c:v>190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7583728"/>
        <c:axId val="297584120"/>
      </c:lineChart>
      <c:dateAx>
        <c:axId val="297583728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crossAx val="297584120"/>
        <c:crosses val="autoZero"/>
        <c:auto val="1"/>
        <c:lblOffset val="100"/>
        <c:baseTimeUnit val="days"/>
      </c:dateAx>
      <c:valAx>
        <c:axId val="297584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7583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11/12/2015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Liability Continuity System (LCS) Update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Hawkins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November 11 – 13,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Phase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Reports</a:t>
            </a:r>
          </a:p>
          <a:p>
            <a:r>
              <a:rPr lang="en-US" dirty="0" smtClean="0"/>
              <a:t>Research Tools</a:t>
            </a:r>
          </a:p>
          <a:p>
            <a:r>
              <a:rPr lang="en-US" dirty="0" smtClean="0"/>
              <a:t>More proactive reporting of potential issues</a:t>
            </a:r>
          </a:p>
          <a:p>
            <a:r>
              <a:rPr lang="en-US" dirty="0" smtClean="0"/>
              <a:t>Improved controls</a:t>
            </a:r>
          </a:p>
          <a:p>
            <a:r>
              <a:rPr lang="en-US" dirty="0" smtClean="0"/>
              <a:t>Better awareness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Mark Hawkins</a:t>
            </a:r>
          </a:p>
          <a:p>
            <a:pPr marL="0" indent="0">
              <a:buNone/>
            </a:pPr>
            <a:r>
              <a:rPr lang="en-US" sz="2800" dirty="0" smtClean="0"/>
              <a:t>Product Manager</a:t>
            </a:r>
          </a:p>
          <a:p>
            <a:pPr marL="0" indent="0">
              <a:buNone/>
            </a:pPr>
            <a:r>
              <a:rPr lang="en-US" sz="2800" dirty="0" smtClean="0"/>
              <a:t>AAR Asset Utilization &amp; Compensation</a:t>
            </a:r>
          </a:p>
          <a:p>
            <a:pPr marL="0" indent="0">
              <a:buNone/>
            </a:pPr>
            <a:r>
              <a:rPr lang="en-US" sz="2800" dirty="0" smtClean="0"/>
              <a:t>919.651.5076</a:t>
            </a:r>
          </a:p>
          <a:p>
            <a:pPr marL="0" indent="0">
              <a:buNone/>
            </a:pPr>
            <a:r>
              <a:rPr lang="en-US" sz="2800" dirty="0" smtClean="0"/>
              <a:t>mark.hawkins@railinc.com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1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4267200"/>
          </a:xfrm>
        </p:spPr>
        <p:txBody>
          <a:bodyPr>
            <a:normAutofit/>
          </a:bodyPr>
          <a:lstStyle/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Migration Update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LCS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Advisory Group (TAG)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LCS Going Forward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LCS Monitoring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LCS Migration is Complete!!!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LCS was the last system to migrate from the Railinc mainframe</a:t>
            </a:r>
          </a:p>
          <a:p>
            <a:r>
              <a:rPr lang="en-US" dirty="0" smtClean="0"/>
              <a:t>The official cutover was June 7</a:t>
            </a:r>
          </a:p>
          <a:p>
            <a:r>
              <a:rPr lang="en-US" dirty="0" smtClean="0"/>
              <a:t>The LCS TAG provided oversight, direction and significant testing assistance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50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LCS Performing?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 smtClean="0"/>
              <a:t>in the consistency of the application of business rules</a:t>
            </a:r>
          </a:p>
          <a:p>
            <a:r>
              <a:rPr lang="en-US" dirty="0" smtClean="0"/>
              <a:t>Corrected one defect post-migration</a:t>
            </a:r>
          </a:p>
          <a:p>
            <a:r>
              <a:rPr lang="en-US" dirty="0" smtClean="0"/>
              <a:t>Process has allowed team to improve interaction between LCS and other Railinc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LCS &amp; DDCT Working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Damaged &amp; Defective Car Tracking System (DDCT) now shares incident specifics with LCS</a:t>
            </a:r>
          </a:p>
          <a:p>
            <a:r>
              <a:rPr lang="en-US" dirty="0" smtClean="0"/>
              <a:t>By receiving this information LCS can properly assign liability when multiple DDCT incidents are open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4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LCS TAG Continues Post-Migration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LCS TAG is continuing to work through a few open items after the implementation</a:t>
            </a:r>
          </a:p>
          <a:p>
            <a:r>
              <a:rPr lang="en-US" dirty="0" smtClean="0"/>
              <a:t>These potential enhancements will improve the accuracy of LCS</a:t>
            </a:r>
          </a:p>
          <a:p>
            <a:r>
              <a:rPr lang="en-US" dirty="0" smtClean="0"/>
              <a:t>Any enhancements will be implemented in Q1 2016 and will be communicated to the industry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8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LCS Future Enhancements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Override of “999999” SPLC for DDCT events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Bad Order events disallowed for GAP record logic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Haulage-End TRAIN II messaging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Correction of a messaging setup anomaly dealing with illogical interchanges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24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LCS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Railinc is implementing robust monitoring technology across several industry-critical systems (Wiley)</a:t>
            </a:r>
          </a:p>
          <a:p>
            <a:r>
              <a:rPr lang="en-US" sz="3000" dirty="0" smtClean="0"/>
              <a:t>Technical and Business resources are working to build a dashboard that can alert the team to any issues with LCS or TRAIN II messaging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2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10789469"/>
              </p:ext>
            </p:extLst>
          </p:nvPr>
        </p:nvGraphicFramePr>
        <p:xfrm>
          <a:off x="1524000" y="1676400"/>
          <a:ext cx="60960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4800" y="609601"/>
            <a:ext cx="8375651" cy="9906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Customer TRAIN69 Messages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913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Helvetica</vt:lpstr>
      <vt:lpstr>Helvetica Light</vt:lpstr>
      <vt:lpstr>1_Office Theme</vt:lpstr>
      <vt:lpstr>Liability Continuity System (LCS) Update</vt:lpstr>
      <vt:lpstr>Agenda</vt:lpstr>
      <vt:lpstr>The LCS Migration is Complete!!!</vt:lpstr>
      <vt:lpstr>How is LCS Performing?</vt:lpstr>
      <vt:lpstr>LCS &amp; DDCT Working Together</vt:lpstr>
      <vt:lpstr>LCS TAG Continues Post-Migration</vt:lpstr>
      <vt:lpstr>LCS Future Enhancements</vt:lpstr>
      <vt:lpstr>LCS Monitoring</vt:lpstr>
      <vt:lpstr>Customer TRAIN69 Messages </vt:lpstr>
      <vt:lpstr>Monitoring Phase 2 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2015-11-12T17:24:24Z</dcterms:modified>
</cp:coreProperties>
</file>