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0150475" cy="7589838"/>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18" autoAdjust="0"/>
    <p:restoredTop sz="90929"/>
  </p:normalViewPr>
  <p:slideViewPr>
    <p:cSldViewPr>
      <p:cViewPr>
        <p:scale>
          <a:sx n="100" d="100"/>
          <a:sy n="100" d="100"/>
        </p:scale>
        <p:origin x="12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C:\My Documents\Kelly's Stuff\Prespro\Templates\Ramis\PPP_SABST_TLE_Blades_Blu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13"/>
            <a:ext cx="10150475" cy="7613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1371600" y="2667000"/>
            <a:ext cx="7712075" cy="1263650"/>
          </a:xfrm>
        </p:spPr>
        <p:txBody>
          <a:bodyPr/>
          <a:lstStyle>
            <a:lvl1pPr>
              <a:defRPr>
                <a:solidFill>
                  <a:schemeClr val="tx1"/>
                </a:solidFill>
              </a:defRPr>
            </a:lvl1pPr>
          </a:lstStyle>
          <a:p>
            <a:pPr lvl="0"/>
            <a:r>
              <a:rPr lang="en-US" altLang="en-US" noProof="0" smtClean="0"/>
              <a:t>Click to edit Master title style</a:t>
            </a:r>
            <a:endParaRPr lang="en-US" altLang="en-US" noProof="0" smtClean="0"/>
          </a:p>
        </p:txBody>
      </p:sp>
      <p:sp>
        <p:nvSpPr>
          <p:cNvPr id="4099" name="Rectangle 3"/>
          <p:cNvSpPr>
            <a:spLocks noGrp="1" noChangeArrowheads="1"/>
          </p:cNvSpPr>
          <p:nvPr>
            <p:ph type="subTitle" idx="1"/>
          </p:nvPr>
        </p:nvSpPr>
        <p:spPr>
          <a:xfrm>
            <a:off x="1371600" y="4191000"/>
            <a:ext cx="7105650" cy="990600"/>
          </a:xfrm>
        </p:spPr>
        <p:txBody>
          <a:bodyPr/>
          <a:lstStyle>
            <a:lvl1pPr marL="0" indent="0">
              <a:buFontTx/>
              <a:buNone/>
              <a:defRPr/>
            </a:lvl1pPr>
          </a:lstStyle>
          <a:p>
            <a:pPr lvl="0"/>
            <a:r>
              <a:rPr lang="en-US" altLang="en-US" noProof="0" smtClean="0"/>
              <a:t>Click to edit Master subtitle style</a:t>
            </a:r>
            <a:endParaRPr lang="en-US" altLang="en-US" noProof="0" smtClean="0"/>
          </a:p>
        </p:txBody>
      </p:sp>
      <p:sp>
        <p:nvSpPr>
          <p:cNvPr id="5" name="Rectangle 4"/>
          <p:cNvSpPr>
            <a:spLocks noGrp="1" noChangeArrowheads="1"/>
          </p:cNvSpPr>
          <p:nvPr>
            <p:ph type="dt" sz="half" idx="10"/>
          </p:nvPr>
        </p:nvSpPr>
        <p:spPr>
          <a:xfrm>
            <a:off x="762000" y="6915150"/>
            <a:ext cx="2114550" cy="506413"/>
          </a:xfrm>
        </p:spPr>
        <p:txBody>
          <a:bodyPr/>
          <a:lstStyle>
            <a:lvl1pPr>
              <a:defRPr>
                <a:solidFill>
                  <a:srgbClr val="FFFFFF"/>
                </a:solidFill>
              </a:defRPr>
            </a:lvl1pPr>
          </a:lstStyle>
          <a:p>
            <a:pPr>
              <a:defRPr/>
            </a:pPr>
            <a:endParaRPr lang="en-US" altLang="en-US"/>
          </a:p>
        </p:txBody>
      </p:sp>
      <p:sp>
        <p:nvSpPr>
          <p:cNvPr id="6" name="Rectangle 5"/>
          <p:cNvSpPr>
            <a:spLocks noGrp="1" noChangeArrowheads="1"/>
          </p:cNvSpPr>
          <p:nvPr>
            <p:ph type="ftr" sz="quarter" idx="11"/>
          </p:nvPr>
        </p:nvSpPr>
        <p:spPr>
          <a:xfrm>
            <a:off x="3468688" y="6915150"/>
            <a:ext cx="3213100" cy="506413"/>
          </a:xfrm>
        </p:spPr>
        <p:txBody>
          <a:bodyPr/>
          <a:lstStyle>
            <a:lvl1pPr>
              <a:defRPr>
                <a:solidFill>
                  <a:srgbClr val="FFFFFF"/>
                </a:solidFill>
              </a:defRPr>
            </a:lvl1pPr>
          </a:lstStyle>
          <a:p>
            <a:pPr>
              <a:defRPr/>
            </a:pPr>
            <a:endParaRPr lang="en-US" altLang="en-US"/>
          </a:p>
        </p:txBody>
      </p:sp>
      <p:sp>
        <p:nvSpPr>
          <p:cNvPr id="7" name="Rectangle 6"/>
          <p:cNvSpPr>
            <a:spLocks noGrp="1" noChangeArrowheads="1"/>
          </p:cNvSpPr>
          <p:nvPr>
            <p:ph type="sldNum" sz="quarter" idx="12"/>
          </p:nvPr>
        </p:nvSpPr>
        <p:spPr>
          <a:xfrm>
            <a:off x="7273925" y="6915150"/>
            <a:ext cx="2114550" cy="506413"/>
          </a:xfrm>
        </p:spPr>
        <p:txBody>
          <a:bodyPr/>
          <a:lstStyle>
            <a:lvl1pPr>
              <a:defRPr>
                <a:solidFill>
                  <a:srgbClr val="FFFFFF"/>
                </a:solidFill>
              </a:defRPr>
            </a:lvl1pPr>
          </a:lstStyle>
          <a:p>
            <a:fld id="{17F93551-5C0B-4194-AD76-746E01048019}" type="slidenum">
              <a:rPr lang="en-US" altLang="en-US"/>
              <a:pPr/>
              <a:t>‹#›</a:t>
            </a:fld>
            <a:endParaRPr lang="en-US" altLang="en-US"/>
          </a:p>
        </p:txBody>
      </p:sp>
    </p:spTree>
    <p:extLst>
      <p:ext uri="{BB962C8B-B14F-4D97-AF65-F5344CB8AC3E}">
        <p14:creationId xmlns:p14="http://schemas.microsoft.com/office/powerpoint/2010/main" val="3606266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400D2371-36E7-4554-8376-B64F272FDCAD}" type="slidenum">
              <a:rPr lang="en-US" altLang="en-US"/>
              <a:pPr/>
              <a:t>‹#›</a:t>
            </a:fld>
            <a:endParaRPr lang="en-US" altLang="en-US"/>
          </a:p>
        </p:txBody>
      </p:sp>
    </p:spTree>
    <p:extLst>
      <p:ext uri="{BB962C8B-B14F-4D97-AF65-F5344CB8AC3E}">
        <p14:creationId xmlns:p14="http://schemas.microsoft.com/office/powerpoint/2010/main" val="341198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4588" y="152400"/>
            <a:ext cx="2419350" cy="7010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6538" y="152400"/>
            <a:ext cx="7105650" cy="7010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B9FBBD92-ADD2-42D6-9443-0AA76550A308}" type="slidenum">
              <a:rPr lang="en-US" altLang="en-US"/>
              <a:pPr/>
              <a:t>‹#›</a:t>
            </a:fld>
            <a:endParaRPr lang="en-US" altLang="en-US"/>
          </a:p>
        </p:txBody>
      </p:sp>
    </p:spTree>
    <p:extLst>
      <p:ext uri="{BB962C8B-B14F-4D97-AF65-F5344CB8AC3E}">
        <p14:creationId xmlns:p14="http://schemas.microsoft.com/office/powerpoint/2010/main" val="108242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800" b="1"/>
            </a:lvl1pPr>
            <a:lvl2pPr>
              <a:defRPr sz="2400" b="1"/>
            </a:lvl2pPr>
            <a:lvl3pPr>
              <a:defRPr sz="2000" b="1"/>
            </a:lvl3pPr>
            <a:lvl4pPr>
              <a:defRPr sz="1800" b="1"/>
            </a:lvl4pPr>
            <a:lvl5pPr>
              <a:defRPr sz="1600" b="1" i="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E6BD4704-C1E6-46E9-AE70-0ACD9941C718}" type="slidenum">
              <a:rPr lang="en-US" altLang="en-US"/>
              <a:pPr/>
              <a:t>‹#›</a:t>
            </a:fld>
            <a:endParaRPr lang="en-US" altLang="en-US"/>
          </a:p>
        </p:txBody>
      </p:sp>
    </p:spTree>
    <p:extLst>
      <p:ext uri="{BB962C8B-B14F-4D97-AF65-F5344CB8AC3E}">
        <p14:creationId xmlns:p14="http://schemas.microsoft.com/office/powerpoint/2010/main" val="1004814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76800"/>
            <a:ext cx="8628062" cy="15081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1688" y="3216275"/>
            <a:ext cx="8628062" cy="166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3E1FC7F1-8C6D-45CE-A01F-54B6A17DF082}" type="slidenum">
              <a:rPr lang="en-US" altLang="en-US"/>
              <a:pPr/>
              <a:t>‹#›</a:t>
            </a:fld>
            <a:endParaRPr lang="en-US" altLang="en-US"/>
          </a:p>
        </p:txBody>
      </p:sp>
    </p:spTree>
    <p:extLst>
      <p:ext uri="{BB962C8B-B14F-4D97-AF65-F5344CB8AC3E}">
        <p14:creationId xmlns:p14="http://schemas.microsoft.com/office/powerpoint/2010/main" val="199731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752600"/>
            <a:ext cx="47625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51438" y="1752600"/>
            <a:ext cx="47625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2EC9FB88-45D8-499E-9246-0C583DA00A47}" type="slidenum">
              <a:rPr lang="en-US" altLang="en-US"/>
              <a:pPr/>
              <a:t>‹#›</a:t>
            </a:fld>
            <a:endParaRPr lang="en-US" altLang="en-US"/>
          </a:p>
        </p:txBody>
      </p:sp>
    </p:spTree>
    <p:extLst>
      <p:ext uri="{BB962C8B-B14F-4D97-AF65-F5344CB8AC3E}">
        <p14:creationId xmlns:p14="http://schemas.microsoft.com/office/powerpoint/2010/main" val="3396896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9134475" cy="126523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698625"/>
            <a:ext cx="4484688"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06650"/>
            <a:ext cx="44846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56200" y="1698625"/>
            <a:ext cx="4486275"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06650"/>
            <a:ext cx="44862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1C5BD62F-7ED6-4EE6-8410-D868848A805D}" type="slidenum">
              <a:rPr lang="en-US" altLang="en-US"/>
              <a:pPr/>
              <a:t>‹#›</a:t>
            </a:fld>
            <a:endParaRPr lang="en-US" altLang="en-US"/>
          </a:p>
        </p:txBody>
      </p:sp>
    </p:spTree>
    <p:extLst>
      <p:ext uri="{BB962C8B-B14F-4D97-AF65-F5344CB8AC3E}">
        <p14:creationId xmlns:p14="http://schemas.microsoft.com/office/powerpoint/2010/main" val="298714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D2CDD439-B9C5-47FC-BBCB-304074463EF1}" type="slidenum">
              <a:rPr lang="en-US" altLang="en-US"/>
              <a:pPr/>
              <a:t>‹#›</a:t>
            </a:fld>
            <a:endParaRPr lang="en-US" altLang="en-US"/>
          </a:p>
        </p:txBody>
      </p:sp>
    </p:spTree>
    <p:extLst>
      <p:ext uri="{BB962C8B-B14F-4D97-AF65-F5344CB8AC3E}">
        <p14:creationId xmlns:p14="http://schemas.microsoft.com/office/powerpoint/2010/main" val="672101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5CB81671-1607-4010-AD42-23DF95B71B80}" type="slidenum">
              <a:rPr lang="en-US" altLang="en-US"/>
              <a:pPr/>
              <a:t>‹#›</a:t>
            </a:fld>
            <a:endParaRPr lang="en-US" altLang="en-US"/>
          </a:p>
        </p:txBody>
      </p:sp>
    </p:spTree>
    <p:extLst>
      <p:ext uri="{BB962C8B-B14F-4D97-AF65-F5344CB8AC3E}">
        <p14:creationId xmlns:p14="http://schemas.microsoft.com/office/powerpoint/2010/main" val="3583731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1625"/>
            <a:ext cx="3338513" cy="12858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68750" y="301625"/>
            <a:ext cx="5673725" cy="6478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87500"/>
            <a:ext cx="3338513" cy="51927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4D8059EC-BD6A-460E-9281-FBEA4C5AFB51}" type="slidenum">
              <a:rPr lang="en-US" altLang="en-US"/>
              <a:pPr/>
              <a:t>‹#›</a:t>
            </a:fld>
            <a:endParaRPr lang="en-US" altLang="en-US"/>
          </a:p>
        </p:txBody>
      </p:sp>
    </p:spTree>
    <p:extLst>
      <p:ext uri="{BB962C8B-B14F-4D97-AF65-F5344CB8AC3E}">
        <p14:creationId xmlns:p14="http://schemas.microsoft.com/office/powerpoint/2010/main" val="3195511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13363"/>
            <a:ext cx="6091237" cy="62706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89138" y="677863"/>
            <a:ext cx="6091237" cy="4554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989138" y="5940425"/>
            <a:ext cx="6091237" cy="890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91EFDB56-C69C-4CBC-977A-6E7E1DCD9441}" type="slidenum">
              <a:rPr lang="en-US" altLang="en-US"/>
              <a:pPr/>
              <a:t>‹#›</a:t>
            </a:fld>
            <a:endParaRPr lang="en-US" altLang="en-US"/>
          </a:p>
        </p:txBody>
      </p:sp>
    </p:spTree>
    <p:extLst>
      <p:ext uri="{BB962C8B-B14F-4D97-AF65-F5344CB8AC3E}">
        <p14:creationId xmlns:p14="http://schemas.microsoft.com/office/powerpoint/2010/main" val="193012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descr="C:\My Documents\Kelly's Stuff\Prespro\Templates\Ramis\PPP_SABST_PRT_Blades_Blue.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23813"/>
            <a:ext cx="10150475" cy="7613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236538" y="152400"/>
            <a:ext cx="9440862"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370" tIns="50685" rIns="101370" bIns="50685" numCol="1" anchor="ctr" anchorCtr="0" compatLnSpc="1">
            <a:prstTxWarp prst="textNoShape">
              <a:avLst/>
            </a:prstTxWarp>
          </a:bodyPr>
          <a:lstStyle/>
          <a:p>
            <a:pPr lvl="0"/>
            <a:r>
              <a:rPr lang="en-US" altLang="en-US" smtClean="0"/>
              <a:t>Click to edit Master title style</a:t>
            </a:r>
            <a:endParaRPr lang="en-US" altLang="en-US" smtClean="0"/>
          </a:p>
        </p:txBody>
      </p:sp>
      <p:sp>
        <p:nvSpPr>
          <p:cNvPr id="1028" name="Rectangle 3"/>
          <p:cNvSpPr>
            <a:spLocks noGrp="1" noChangeArrowheads="1"/>
          </p:cNvSpPr>
          <p:nvPr>
            <p:ph type="body" idx="1"/>
          </p:nvPr>
        </p:nvSpPr>
        <p:spPr bwMode="auto">
          <a:xfrm>
            <a:off x="236538" y="1752600"/>
            <a:ext cx="9677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370" tIns="50685" rIns="101370" bIns="5068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2" name="Rectangle 4"/>
          <p:cNvSpPr>
            <a:spLocks noGrp="1" noChangeArrowheads="1"/>
          </p:cNvSpPr>
          <p:nvPr>
            <p:ph type="dt" sz="half" idx="2"/>
          </p:nvPr>
        </p:nvSpPr>
        <p:spPr bwMode="auto">
          <a:xfrm>
            <a:off x="236538" y="7312025"/>
            <a:ext cx="2114550"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370" tIns="50685" rIns="101370" bIns="50685" numCol="1" anchor="t" anchorCtr="0" compatLnSpc="1">
            <a:prstTxWarp prst="textNoShape">
              <a:avLst/>
            </a:prstTxWarp>
          </a:bodyPr>
          <a:lstStyle>
            <a:lvl1pPr defTabSz="1014413">
              <a:defRPr sz="1600">
                <a:latin typeface="Arial" charset="0"/>
              </a:defRPr>
            </a:lvl1pPr>
          </a:lstStyle>
          <a:p>
            <a:pPr>
              <a:defRPr/>
            </a:pPr>
            <a:endParaRPr lang="en-US" altLang="en-US"/>
          </a:p>
        </p:txBody>
      </p:sp>
      <p:sp>
        <p:nvSpPr>
          <p:cNvPr id="1029" name="Rectangle 5"/>
          <p:cNvSpPr>
            <a:spLocks noGrp="1" noChangeArrowheads="1"/>
          </p:cNvSpPr>
          <p:nvPr>
            <p:ph type="ftr" sz="quarter" idx="3"/>
          </p:nvPr>
        </p:nvSpPr>
        <p:spPr bwMode="auto">
          <a:xfrm>
            <a:off x="3589338" y="7312025"/>
            <a:ext cx="3213100"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370" tIns="50685" rIns="101370" bIns="50685" numCol="1" anchor="t" anchorCtr="0" compatLnSpc="1">
            <a:prstTxWarp prst="textNoShape">
              <a:avLst/>
            </a:prstTxWarp>
          </a:bodyPr>
          <a:lstStyle>
            <a:lvl1pPr algn="ctr" defTabSz="1014413">
              <a:defRPr sz="1600">
                <a:latin typeface="Arial" charset="0"/>
              </a:defRPr>
            </a:lvl1pPr>
          </a:lstStyle>
          <a:p>
            <a:pPr>
              <a:defRPr/>
            </a:pPr>
            <a:endParaRPr lang="en-US" altLang="en-US"/>
          </a:p>
        </p:txBody>
      </p:sp>
      <p:sp>
        <p:nvSpPr>
          <p:cNvPr id="1030" name="Rectangle 6"/>
          <p:cNvSpPr>
            <a:spLocks noGrp="1" noChangeArrowheads="1"/>
          </p:cNvSpPr>
          <p:nvPr>
            <p:ph type="sldNum" sz="quarter" idx="4"/>
          </p:nvPr>
        </p:nvSpPr>
        <p:spPr bwMode="auto">
          <a:xfrm>
            <a:off x="7780338" y="7312025"/>
            <a:ext cx="2114550"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370" tIns="50685" rIns="101370" bIns="50685" numCol="1" anchor="t" anchorCtr="0" compatLnSpc="1">
            <a:prstTxWarp prst="textNoShape">
              <a:avLst/>
            </a:prstTxWarp>
          </a:bodyPr>
          <a:lstStyle>
            <a:lvl1pPr algn="r" defTabSz="1014413">
              <a:defRPr sz="1600"/>
            </a:lvl1pPr>
          </a:lstStyle>
          <a:p>
            <a:fld id="{9749053C-A5CB-4B59-BA6C-A7470BAF1E5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67"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1014413" rtl="0" eaLnBrk="1" fontAlgn="base" hangingPunct="1">
        <a:spcBef>
          <a:spcPct val="0"/>
        </a:spcBef>
        <a:spcAft>
          <a:spcPct val="0"/>
        </a:spcAft>
        <a:defRPr sz="4400">
          <a:solidFill>
            <a:srgbClr val="FFFFFF"/>
          </a:solidFill>
          <a:latin typeface="+mj-lt"/>
          <a:ea typeface="+mj-ea"/>
          <a:cs typeface="+mj-cs"/>
        </a:defRPr>
      </a:lvl1pPr>
      <a:lvl2pPr algn="l" defTabSz="1014413" rtl="0" eaLnBrk="1" fontAlgn="base" hangingPunct="1">
        <a:spcBef>
          <a:spcPct val="0"/>
        </a:spcBef>
        <a:spcAft>
          <a:spcPct val="0"/>
        </a:spcAft>
        <a:defRPr sz="4400">
          <a:solidFill>
            <a:srgbClr val="FFFFFF"/>
          </a:solidFill>
          <a:latin typeface="Arial" charset="0"/>
        </a:defRPr>
      </a:lvl2pPr>
      <a:lvl3pPr algn="l" defTabSz="1014413" rtl="0" eaLnBrk="1" fontAlgn="base" hangingPunct="1">
        <a:spcBef>
          <a:spcPct val="0"/>
        </a:spcBef>
        <a:spcAft>
          <a:spcPct val="0"/>
        </a:spcAft>
        <a:defRPr sz="4400">
          <a:solidFill>
            <a:srgbClr val="FFFFFF"/>
          </a:solidFill>
          <a:latin typeface="Arial" charset="0"/>
        </a:defRPr>
      </a:lvl3pPr>
      <a:lvl4pPr algn="l" defTabSz="1014413" rtl="0" eaLnBrk="1" fontAlgn="base" hangingPunct="1">
        <a:spcBef>
          <a:spcPct val="0"/>
        </a:spcBef>
        <a:spcAft>
          <a:spcPct val="0"/>
        </a:spcAft>
        <a:defRPr sz="4400">
          <a:solidFill>
            <a:srgbClr val="FFFFFF"/>
          </a:solidFill>
          <a:latin typeface="Arial" charset="0"/>
        </a:defRPr>
      </a:lvl4pPr>
      <a:lvl5pPr algn="l" defTabSz="1014413" rtl="0" eaLnBrk="1" fontAlgn="base" hangingPunct="1">
        <a:spcBef>
          <a:spcPct val="0"/>
        </a:spcBef>
        <a:spcAft>
          <a:spcPct val="0"/>
        </a:spcAft>
        <a:defRPr sz="4400">
          <a:solidFill>
            <a:srgbClr val="FFFFFF"/>
          </a:solidFill>
          <a:latin typeface="Arial" charset="0"/>
        </a:defRPr>
      </a:lvl5pPr>
      <a:lvl6pPr marL="457200" algn="l" defTabSz="1014413" rtl="0" eaLnBrk="1" fontAlgn="base" hangingPunct="1">
        <a:spcBef>
          <a:spcPct val="0"/>
        </a:spcBef>
        <a:spcAft>
          <a:spcPct val="0"/>
        </a:spcAft>
        <a:defRPr sz="4400">
          <a:solidFill>
            <a:srgbClr val="FFFFFF"/>
          </a:solidFill>
          <a:latin typeface="Arial" charset="0"/>
        </a:defRPr>
      </a:lvl6pPr>
      <a:lvl7pPr marL="914400" algn="l" defTabSz="1014413" rtl="0" eaLnBrk="1" fontAlgn="base" hangingPunct="1">
        <a:spcBef>
          <a:spcPct val="0"/>
        </a:spcBef>
        <a:spcAft>
          <a:spcPct val="0"/>
        </a:spcAft>
        <a:defRPr sz="4400">
          <a:solidFill>
            <a:srgbClr val="FFFFFF"/>
          </a:solidFill>
          <a:latin typeface="Arial" charset="0"/>
        </a:defRPr>
      </a:lvl7pPr>
      <a:lvl8pPr marL="1371600" algn="l" defTabSz="1014413" rtl="0" eaLnBrk="1" fontAlgn="base" hangingPunct="1">
        <a:spcBef>
          <a:spcPct val="0"/>
        </a:spcBef>
        <a:spcAft>
          <a:spcPct val="0"/>
        </a:spcAft>
        <a:defRPr sz="4400">
          <a:solidFill>
            <a:srgbClr val="FFFFFF"/>
          </a:solidFill>
          <a:latin typeface="Arial" charset="0"/>
        </a:defRPr>
      </a:lvl8pPr>
      <a:lvl9pPr marL="1828800" algn="l" defTabSz="1014413" rtl="0" eaLnBrk="1" fontAlgn="base" hangingPunct="1">
        <a:spcBef>
          <a:spcPct val="0"/>
        </a:spcBef>
        <a:spcAft>
          <a:spcPct val="0"/>
        </a:spcAft>
        <a:defRPr sz="4400">
          <a:solidFill>
            <a:srgbClr val="FFFFFF"/>
          </a:solidFill>
          <a:latin typeface="Arial" charset="0"/>
        </a:defRPr>
      </a:lvl9pPr>
    </p:titleStyle>
    <p:bodyStyle>
      <a:lvl1pPr marL="379413" indent="-379413" algn="l" defTabSz="1014413" rtl="0" eaLnBrk="1" fontAlgn="base" hangingPunct="1">
        <a:spcBef>
          <a:spcPct val="20000"/>
        </a:spcBef>
        <a:spcAft>
          <a:spcPct val="0"/>
        </a:spcAft>
        <a:buChar char="•"/>
        <a:defRPr sz="3200">
          <a:solidFill>
            <a:schemeClr val="tx1"/>
          </a:solidFill>
          <a:latin typeface="+mn-lt"/>
          <a:ea typeface="+mn-ea"/>
          <a:cs typeface="+mn-cs"/>
        </a:defRPr>
      </a:lvl1pPr>
      <a:lvl2pPr marL="823913" indent="-317500" algn="l" defTabSz="1014413" rtl="0" eaLnBrk="1" fontAlgn="base" hangingPunct="1">
        <a:spcBef>
          <a:spcPct val="20000"/>
        </a:spcBef>
        <a:spcAft>
          <a:spcPct val="0"/>
        </a:spcAft>
        <a:buChar char="–"/>
        <a:defRPr sz="3200">
          <a:solidFill>
            <a:schemeClr val="tx1"/>
          </a:solidFill>
          <a:latin typeface="+mn-lt"/>
        </a:defRPr>
      </a:lvl2pPr>
      <a:lvl3pPr marL="1266825" indent="-252413" algn="l" defTabSz="1014413" rtl="0" eaLnBrk="1" fontAlgn="base" hangingPunct="1">
        <a:spcBef>
          <a:spcPct val="20000"/>
        </a:spcBef>
        <a:spcAft>
          <a:spcPct val="0"/>
        </a:spcAft>
        <a:buChar char="•"/>
        <a:defRPr sz="3200">
          <a:solidFill>
            <a:schemeClr val="tx1"/>
          </a:solidFill>
          <a:latin typeface="+mn-lt"/>
        </a:defRPr>
      </a:lvl3pPr>
      <a:lvl4pPr marL="1773238" indent="-252413" algn="l" defTabSz="1014413" rtl="0" eaLnBrk="1" fontAlgn="base" hangingPunct="1">
        <a:spcBef>
          <a:spcPct val="20000"/>
        </a:spcBef>
        <a:spcAft>
          <a:spcPct val="0"/>
        </a:spcAft>
        <a:buChar char="–"/>
        <a:defRPr sz="3200">
          <a:solidFill>
            <a:schemeClr val="tx1"/>
          </a:solidFill>
          <a:latin typeface="+mn-lt"/>
        </a:defRPr>
      </a:lvl4pPr>
      <a:lvl5pPr marL="2281238" indent="-254000" algn="l" defTabSz="1014413" rtl="0" eaLnBrk="1" fontAlgn="base" hangingPunct="1">
        <a:spcBef>
          <a:spcPct val="20000"/>
        </a:spcBef>
        <a:spcAft>
          <a:spcPct val="0"/>
        </a:spcAft>
        <a:buChar char="»"/>
        <a:defRPr sz="3200">
          <a:solidFill>
            <a:schemeClr val="tx1"/>
          </a:solidFill>
          <a:latin typeface="+mn-lt"/>
        </a:defRPr>
      </a:lvl5pPr>
      <a:lvl6pPr marL="2738438" indent="-254000" algn="l" defTabSz="1014413" rtl="0" eaLnBrk="1" fontAlgn="base" hangingPunct="1">
        <a:spcBef>
          <a:spcPct val="20000"/>
        </a:spcBef>
        <a:spcAft>
          <a:spcPct val="0"/>
        </a:spcAft>
        <a:buChar char="»"/>
        <a:defRPr sz="3200">
          <a:solidFill>
            <a:schemeClr val="tx1"/>
          </a:solidFill>
          <a:latin typeface="+mn-lt"/>
        </a:defRPr>
      </a:lvl6pPr>
      <a:lvl7pPr marL="3195638" indent="-254000" algn="l" defTabSz="1014413" rtl="0" eaLnBrk="1" fontAlgn="base" hangingPunct="1">
        <a:spcBef>
          <a:spcPct val="20000"/>
        </a:spcBef>
        <a:spcAft>
          <a:spcPct val="0"/>
        </a:spcAft>
        <a:buChar char="»"/>
        <a:defRPr sz="3200">
          <a:solidFill>
            <a:schemeClr val="tx1"/>
          </a:solidFill>
          <a:latin typeface="+mn-lt"/>
        </a:defRPr>
      </a:lvl7pPr>
      <a:lvl8pPr marL="3652838" indent="-254000" algn="l" defTabSz="1014413" rtl="0" eaLnBrk="1" fontAlgn="base" hangingPunct="1">
        <a:spcBef>
          <a:spcPct val="20000"/>
        </a:spcBef>
        <a:spcAft>
          <a:spcPct val="0"/>
        </a:spcAft>
        <a:buChar char="»"/>
        <a:defRPr sz="3200">
          <a:solidFill>
            <a:schemeClr val="tx1"/>
          </a:solidFill>
          <a:latin typeface="+mn-lt"/>
        </a:defRPr>
      </a:lvl8pPr>
      <a:lvl9pPr marL="4110038" indent="-254000" algn="l" defTabSz="1014413" rtl="0" eaLnBrk="1" fontAlgn="base" hangingPunct="1">
        <a:spcBef>
          <a:spcPct val="20000"/>
        </a:spcBef>
        <a:spcAft>
          <a:spcPct val="0"/>
        </a:spcAft>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55638" y="2667000"/>
            <a:ext cx="9067800" cy="1263650"/>
          </a:xfrm>
        </p:spPr>
        <p:txBody>
          <a:bodyPr/>
          <a:lstStyle/>
          <a:p>
            <a:pPr eaLnBrk="1" hangingPunct="1"/>
            <a:r>
              <a:rPr lang="en-US" altLang="en-US" b="1" smtClean="0"/>
              <a:t>Current Issues – Private Railcars</a:t>
            </a:r>
          </a:p>
        </p:txBody>
      </p:sp>
      <p:sp>
        <p:nvSpPr>
          <p:cNvPr id="3075" name="Subtitle 2"/>
          <p:cNvSpPr>
            <a:spLocks noGrp="1"/>
          </p:cNvSpPr>
          <p:nvPr>
            <p:ph type="subTitle" idx="1"/>
          </p:nvPr>
        </p:nvSpPr>
        <p:spPr>
          <a:xfrm>
            <a:off x="884238" y="4191000"/>
            <a:ext cx="8382000" cy="990600"/>
          </a:xfrm>
        </p:spPr>
        <p:txBody>
          <a:bodyPr/>
          <a:lstStyle/>
          <a:p>
            <a:pPr eaLnBrk="1" hangingPunct="1"/>
            <a:r>
              <a:rPr lang="en-US" altLang="en-US" sz="2400" b="1" smtClean="0"/>
              <a:t>Association of Car Accounting and Car Service Officers</a:t>
            </a:r>
          </a:p>
          <a:p>
            <a:pPr algn="ctr" eaLnBrk="1" hangingPunct="1"/>
            <a:r>
              <a:rPr lang="en-US" altLang="en-US" sz="1800" b="1" smtClean="0"/>
              <a:t>May 14, 2015</a:t>
            </a:r>
          </a:p>
        </p:txBody>
      </p:sp>
      <p:sp>
        <p:nvSpPr>
          <p:cNvPr id="2" name="TextBox 1"/>
          <p:cNvSpPr txBox="1"/>
          <p:nvPr/>
        </p:nvSpPr>
        <p:spPr>
          <a:xfrm>
            <a:off x="808038" y="6081713"/>
            <a:ext cx="3276600" cy="522287"/>
          </a:xfrm>
          <a:prstGeom prst="rect">
            <a:avLst/>
          </a:prstGeom>
          <a:noFill/>
        </p:spPr>
        <p:txBody>
          <a:bodyPr>
            <a:spAutoFit/>
          </a:bodyPr>
          <a:lstStyle/>
          <a:p>
            <a:pPr>
              <a:defRPr/>
            </a:pPr>
            <a:r>
              <a:rPr lang="en-US" sz="1400" dirty="0">
                <a:solidFill>
                  <a:schemeClr val="bg1">
                    <a:lumMod val="20000"/>
                    <a:lumOff val="80000"/>
                  </a:schemeClr>
                </a:solidFill>
                <a:latin typeface="Arial" charset="0"/>
              </a:rPr>
              <a:t>Darrell Wallace</a:t>
            </a:r>
          </a:p>
          <a:p>
            <a:pPr>
              <a:defRPr/>
            </a:pPr>
            <a:r>
              <a:rPr lang="en-US" sz="1400" dirty="0">
                <a:solidFill>
                  <a:schemeClr val="bg1">
                    <a:lumMod val="20000"/>
                    <a:lumOff val="80000"/>
                  </a:schemeClr>
                </a:solidFill>
                <a:latin typeface="Arial" charset="0"/>
              </a:rPr>
              <a:t>North America Freight Car Association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Current Issues</a:t>
            </a:r>
          </a:p>
        </p:txBody>
      </p:sp>
      <p:sp>
        <p:nvSpPr>
          <p:cNvPr id="12291" name="Content Placeholder 2"/>
          <p:cNvSpPr>
            <a:spLocks noGrp="1"/>
          </p:cNvSpPr>
          <p:nvPr>
            <p:ph idx="1"/>
          </p:nvPr>
        </p:nvSpPr>
        <p:spPr/>
        <p:txBody>
          <a:bodyPr/>
          <a:lstStyle/>
          <a:p>
            <a:r>
              <a:rPr lang="en-US" altLang="en-US" smtClean="0">
                <a:ea typeface="Verdana" panose="020B0604030504040204" pitchFamily="34" charset="0"/>
                <a:cs typeface="Verdana" panose="020B0604030504040204" pitchFamily="34" charset="0"/>
              </a:rPr>
              <a:t>PHMSA Notice of Proposed Rulemaking – Enhanced Tank Car Standards</a:t>
            </a:r>
          </a:p>
          <a:p>
            <a:pPr lvl="1">
              <a:lnSpc>
                <a:spcPct val="80000"/>
              </a:lnSpc>
            </a:pPr>
            <a:r>
              <a:rPr lang="en-US" altLang="en-US" smtClean="0"/>
              <a:t>PHMSA ruling issued May 1, 2015</a:t>
            </a:r>
          </a:p>
          <a:p>
            <a:pPr lvl="1">
              <a:lnSpc>
                <a:spcPct val="80000"/>
              </a:lnSpc>
            </a:pPr>
            <a:endParaRPr lang="en-US" altLang="en-US" sz="1000" smtClean="0"/>
          </a:p>
          <a:p>
            <a:pPr lvl="2">
              <a:lnSpc>
                <a:spcPct val="80000"/>
              </a:lnSpc>
            </a:pPr>
            <a:r>
              <a:rPr lang="en-US" altLang="en-US" smtClean="0"/>
              <a:t>Enhanced tank car standards</a:t>
            </a:r>
          </a:p>
          <a:p>
            <a:pPr lvl="3">
              <a:lnSpc>
                <a:spcPct val="80000"/>
              </a:lnSpc>
            </a:pPr>
            <a:r>
              <a:rPr lang="en-US" altLang="en-US" smtClean="0"/>
              <a:t>New cars built after October 1, 2015</a:t>
            </a:r>
          </a:p>
          <a:p>
            <a:pPr lvl="3">
              <a:lnSpc>
                <a:spcPct val="80000"/>
              </a:lnSpc>
            </a:pPr>
            <a:r>
              <a:rPr lang="en-US" altLang="en-US" smtClean="0"/>
              <a:t>DOT 117 design</a:t>
            </a:r>
          </a:p>
          <a:p>
            <a:pPr lvl="3">
              <a:lnSpc>
                <a:spcPct val="80000"/>
              </a:lnSpc>
            </a:pPr>
            <a:r>
              <a:rPr lang="en-US" altLang="en-US" smtClean="0"/>
              <a:t>9/16 inch normalized steel</a:t>
            </a:r>
          </a:p>
          <a:p>
            <a:pPr lvl="3">
              <a:lnSpc>
                <a:spcPct val="80000"/>
              </a:lnSpc>
            </a:pPr>
            <a:endParaRPr lang="en-US" altLang="en-US" sz="1000" smtClean="0"/>
          </a:p>
          <a:p>
            <a:pPr lvl="2">
              <a:lnSpc>
                <a:spcPct val="80000"/>
              </a:lnSpc>
            </a:pPr>
            <a:r>
              <a:rPr lang="en-US" altLang="en-US" smtClean="0"/>
              <a:t>Aggressive retrofit schedule</a:t>
            </a:r>
          </a:p>
          <a:p>
            <a:pPr lvl="2">
              <a:lnSpc>
                <a:spcPct val="80000"/>
              </a:lnSpc>
            </a:pPr>
            <a:endParaRPr lang="en-US" altLang="en-US" sz="1000" smtClean="0"/>
          </a:p>
          <a:p>
            <a:pPr lvl="2">
              <a:lnSpc>
                <a:spcPct val="80000"/>
              </a:lnSpc>
            </a:pPr>
            <a:r>
              <a:rPr lang="en-US" altLang="en-US" smtClean="0"/>
              <a:t>Established braking standards</a:t>
            </a:r>
          </a:p>
          <a:p>
            <a:pPr lvl="3">
              <a:lnSpc>
                <a:spcPct val="80000"/>
              </a:lnSpc>
            </a:pPr>
            <a:r>
              <a:rPr lang="en-US" altLang="en-US" smtClean="0"/>
              <a:t>ECP requirement</a:t>
            </a:r>
          </a:p>
          <a:p>
            <a:pPr lvl="3">
              <a:lnSpc>
                <a:spcPct val="80000"/>
              </a:lnSpc>
            </a:pPr>
            <a:endParaRPr lang="en-US" altLang="en-US" sz="1000" smtClean="0"/>
          </a:p>
          <a:p>
            <a:pPr lvl="2">
              <a:lnSpc>
                <a:spcPct val="80000"/>
              </a:lnSpc>
            </a:pPr>
            <a:r>
              <a:rPr lang="en-US" altLang="en-US" smtClean="0"/>
              <a:t>Operational protocols</a:t>
            </a:r>
          </a:p>
          <a:p>
            <a:pPr lvl="3">
              <a:lnSpc>
                <a:spcPct val="80000"/>
              </a:lnSpc>
            </a:pPr>
            <a:r>
              <a:rPr lang="en-US" altLang="en-US" smtClean="0"/>
              <a:t>Restricted speeds</a:t>
            </a:r>
          </a:p>
          <a:p>
            <a:pPr lvl="3">
              <a:lnSpc>
                <a:spcPct val="80000"/>
              </a:lnSpc>
            </a:pPr>
            <a:endParaRPr lang="en-US" altLang="en-US" sz="1000" smtClean="0"/>
          </a:p>
          <a:p>
            <a:pPr lvl="2">
              <a:lnSpc>
                <a:spcPct val="80000"/>
              </a:lnSpc>
            </a:pPr>
            <a:r>
              <a:rPr lang="en-US" altLang="en-US" smtClean="0"/>
              <a:t>Sampling and testing</a:t>
            </a:r>
          </a:p>
          <a:p>
            <a:pPr lvl="3">
              <a:lnSpc>
                <a:spcPct val="80000"/>
              </a:lnSpc>
            </a:pPr>
            <a:r>
              <a:rPr lang="en-US" altLang="en-US" smtClean="0"/>
              <a:t>Petroleum based products</a:t>
            </a:r>
          </a:p>
          <a:p>
            <a:pPr lvl="3">
              <a:lnSpc>
                <a:spcPct val="80000"/>
              </a:lnSpc>
            </a:pPr>
            <a:endParaRPr lang="en-US" altLang="en-US" sz="2000" smtClean="0"/>
          </a:p>
        </p:txBody>
      </p:sp>
      <p:pic>
        <p:nvPicPr>
          <p:cNvPr id="1229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291">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291">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291">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291">
                                            <p:txEl>
                                              <p:pRg st="14" end="14"/>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291">
                                            <p:txEl>
                                              <p:pRg st="16" end="16"/>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2291">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p:txBody>
          <a:bodyPr/>
          <a:lstStyle/>
          <a:p>
            <a:pPr>
              <a:defRPr/>
            </a:pPr>
            <a:r>
              <a:rPr lang="en-US" altLang="en-US" dirty="0" smtClean="0"/>
              <a:t>PHMSA Ruling Challenges</a:t>
            </a:r>
          </a:p>
          <a:p>
            <a:pPr lvl="1">
              <a:lnSpc>
                <a:spcPct val="80000"/>
              </a:lnSpc>
              <a:defRPr/>
            </a:pPr>
            <a:endParaRPr lang="en-US" altLang="en-US" sz="1000" dirty="0" smtClean="0"/>
          </a:p>
          <a:p>
            <a:pPr lvl="2">
              <a:lnSpc>
                <a:spcPct val="80000"/>
              </a:lnSpc>
              <a:defRPr/>
            </a:pPr>
            <a:r>
              <a:rPr lang="en-US" altLang="en-US" sz="2400" dirty="0" smtClean="0"/>
              <a:t>Speed Restrictions and Routing</a:t>
            </a:r>
          </a:p>
          <a:p>
            <a:pPr lvl="3">
              <a:lnSpc>
                <a:spcPct val="80000"/>
              </a:lnSpc>
              <a:defRPr/>
            </a:pPr>
            <a:r>
              <a:rPr lang="en-US" altLang="en-US" sz="2000" dirty="0" smtClean="0"/>
              <a:t>Adverse effects for rail shippers</a:t>
            </a:r>
          </a:p>
          <a:p>
            <a:pPr lvl="3">
              <a:lnSpc>
                <a:spcPct val="80000"/>
              </a:lnSpc>
              <a:defRPr/>
            </a:pPr>
            <a:r>
              <a:rPr lang="en-US" altLang="en-US" sz="2000" dirty="0" smtClean="0"/>
              <a:t>Public disclosure of routing information</a:t>
            </a:r>
          </a:p>
          <a:p>
            <a:pPr marL="1520825" lvl="3" indent="0">
              <a:lnSpc>
                <a:spcPct val="80000"/>
              </a:lnSpc>
              <a:buFontTx/>
              <a:buNone/>
              <a:defRPr/>
            </a:pPr>
            <a:endParaRPr lang="en-US" altLang="en-US" sz="1000" dirty="0" smtClean="0"/>
          </a:p>
          <a:p>
            <a:pPr lvl="2">
              <a:lnSpc>
                <a:spcPct val="80000"/>
              </a:lnSpc>
              <a:defRPr/>
            </a:pPr>
            <a:r>
              <a:rPr lang="en-US" altLang="en-US" sz="2400" dirty="0" smtClean="0"/>
              <a:t>Retrofit compliance</a:t>
            </a:r>
          </a:p>
          <a:p>
            <a:pPr lvl="3">
              <a:lnSpc>
                <a:spcPct val="80000"/>
              </a:lnSpc>
              <a:defRPr/>
            </a:pPr>
            <a:r>
              <a:rPr lang="en-US" altLang="en-US" sz="2000" dirty="0" smtClean="0"/>
              <a:t>Shop capacity</a:t>
            </a:r>
          </a:p>
          <a:p>
            <a:pPr lvl="3">
              <a:lnSpc>
                <a:spcPct val="80000"/>
              </a:lnSpc>
              <a:defRPr/>
            </a:pPr>
            <a:r>
              <a:rPr lang="en-US" altLang="en-US" sz="2000" dirty="0" smtClean="0"/>
              <a:t>Materials shortages</a:t>
            </a:r>
          </a:p>
          <a:p>
            <a:pPr lvl="3">
              <a:lnSpc>
                <a:spcPct val="80000"/>
              </a:lnSpc>
              <a:defRPr/>
            </a:pPr>
            <a:r>
              <a:rPr lang="en-US" altLang="en-US" sz="2000" dirty="0" smtClean="0"/>
              <a:t>Idle railcars</a:t>
            </a:r>
          </a:p>
          <a:p>
            <a:pPr lvl="3">
              <a:lnSpc>
                <a:spcPct val="80000"/>
              </a:lnSpc>
              <a:defRPr/>
            </a:pPr>
            <a:r>
              <a:rPr lang="en-US" altLang="en-US" sz="2000" dirty="0" smtClean="0"/>
              <a:t>Product movement issues</a:t>
            </a:r>
          </a:p>
          <a:p>
            <a:pPr lvl="3">
              <a:lnSpc>
                <a:spcPct val="80000"/>
              </a:lnSpc>
              <a:defRPr/>
            </a:pPr>
            <a:r>
              <a:rPr lang="en-US" altLang="en-US" sz="2000" dirty="0" smtClean="0"/>
              <a:t>Plate C clearance issues</a:t>
            </a:r>
          </a:p>
          <a:p>
            <a:pPr lvl="3">
              <a:lnSpc>
                <a:spcPct val="80000"/>
              </a:lnSpc>
              <a:defRPr/>
            </a:pPr>
            <a:endParaRPr lang="en-US" altLang="en-US" sz="1000" dirty="0" smtClean="0"/>
          </a:p>
          <a:p>
            <a:pPr lvl="2">
              <a:lnSpc>
                <a:spcPct val="80000"/>
              </a:lnSpc>
              <a:defRPr/>
            </a:pPr>
            <a:r>
              <a:rPr lang="en-US" altLang="en-US" sz="2400" dirty="0"/>
              <a:t>Judicial challenge likely</a:t>
            </a:r>
          </a:p>
          <a:p>
            <a:pPr lvl="3">
              <a:lnSpc>
                <a:spcPct val="80000"/>
              </a:lnSpc>
              <a:defRPr/>
            </a:pPr>
            <a:r>
              <a:rPr lang="en-US" altLang="en-US" sz="2000" dirty="0"/>
              <a:t>Industry stakeholders</a:t>
            </a:r>
          </a:p>
          <a:p>
            <a:pPr lvl="3">
              <a:lnSpc>
                <a:spcPct val="80000"/>
              </a:lnSpc>
              <a:defRPr/>
            </a:pPr>
            <a:r>
              <a:rPr lang="en-US" altLang="en-US" sz="2000" dirty="0"/>
              <a:t>Environmental groups</a:t>
            </a:r>
          </a:p>
          <a:p>
            <a:pPr lvl="3">
              <a:lnSpc>
                <a:spcPct val="80000"/>
              </a:lnSpc>
              <a:defRPr/>
            </a:pPr>
            <a:r>
              <a:rPr lang="en-US" altLang="en-US" sz="2000" dirty="0"/>
              <a:t>Communities </a:t>
            </a:r>
          </a:p>
          <a:p>
            <a:pPr lvl="1">
              <a:lnSpc>
                <a:spcPct val="80000"/>
              </a:lnSpc>
              <a:defRPr/>
            </a:pPr>
            <a:endParaRPr lang="en-US" altLang="en-US" dirty="0" smtClean="0">
              <a:ea typeface="Verdana" pitchFamily="34" charset="0"/>
              <a:cs typeface="Verdana" pitchFamily="34" charset="0"/>
            </a:endParaRPr>
          </a:p>
        </p:txBody>
      </p:sp>
      <p:pic>
        <p:nvPicPr>
          <p:cNvPr id="1331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31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15">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315">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315">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315">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31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a:xfrm>
            <a:off x="198438" y="1204913"/>
            <a:ext cx="9677400" cy="5943600"/>
          </a:xfrm>
        </p:spPr>
        <p:txBody>
          <a:bodyPr/>
          <a:lstStyle/>
          <a:p>
            <a:r>
              <a:rPr lang="en-US" altLang="en-US" smtClean="0">
                <a:ea typeface="Verdana" panose="020B0604030504040204" pitchFamily="34" charset="0"/>
                <a:cs typeface="Verdana" panose="020B0604030504040204" pitchFamily="34" charset="0"/>
              </a:rPr>
              <a:t>2 Wear Wheels vs Single Wear Wheels</a:t>
            </a:r>
          </a:p>
          <a:p>
            <a:pPr lvl="1"/>
            <a:r>
              <a:rPr lang="en-US" altLang="en-US" smtClean="0">
                <a:ea typeface="Verdana" panose="020B0604030504040204" pitchFamily="34" charset="0"/>
                <a:cs typeface="Verdana" panose="020B0604030504040204" pitchFamily="34" charset="0"/>
              </a:rPr>
              <a:t>Application of 2 wear wheels</a:t>
            </a:r>
          </a:p>
          <a:p>
            <a:pPr lvl="2"/>
            <a:r>
              <a:rPr lang="en-US" altLang="en-US" smtClean="0">
                <a:ea typeface="Verdana" panose="020B0604030504040204" pitchFamily="34" charset="0"/>
                <a:cs typeface="Verdana" panose="020B0604030504040204" pitchFamily="34" charset="0"/>
              </a:rPr>
              <a:t>Running repairs by carriers</a:t>
            </a:r>
          </a:p>
          <a:p>
            <a:pPr lvl="3"/>
            <a:r>
              <a:rPr lang="en-US" altLang="en-US" smtClean="0">
                <a:ea typeface="Verdana" panose="020B0604030504040204" pitchFamily="34" charset="0"/>
                <a:cs typeface="Verdana" panose="020B0604030504040204" pitchFamily="34" charset="0"/>
              </a:rPr>
              <a:t>Single wear wheels replaced by 2 wear wheels on private cars</a:t>
            </a:r>
          </a:p>
          <a:p>
            <a:pPr lvl="3"/>
            <a:r>
              <a:rPr lang="en-US" altLang="en-US" smtClean="0">
                <a:ea typeface="Verdana" panose="020B0604030504040204" pitchFamily="34" charset="0"/>
                <a:cs typeface="Verdana" panose="020B0604030504040204" pitchFamily="34" charset="0"/>
              </a:rPr>
              <a:t>Cost imbalance created</a:t>
            </a:r>
          </a:p>
          <a:p>
            <a:pPr lvl="4"/>
            <a:r>
              <a:rPr lang="en-US" altLang="en-US" sz="1800" smtClean="0">
                <a:ea typeface="Verdana" panose="020B0604030504040204" pitchFamily="34" charset="0"/>
                <a:cs typeface="Verdana" panose="020B0604030504040204" pitchFamily="34" charset="0"/>
              </a:rPr>
              <a:t>New wheels applied to private cars</a:t>
            </a:r>
          </a:p>
          <a:p>
            <a:pPr lvl="4"/>
            <a:r>
              <a:rPr lang="en-US" altLang="en-US" sz="1800" smtClean="0">
                <a:ea typeface="Verdana" panose="020B0604030504040204" pitchFamily="34" charset="0"/>
                <a:cs typeface="Verdana" panose="020B0604030504040204" pitchFamily="34" charset="0"/>
              </a:rPr>
              <a:t>Turned wheels applied to carrier cars</a:t>
            </a:r>
          </a:p>
          <a:p>
            <a:pPr lvl="1"/>
            <a:endParaRPr lang="en-US" altLang="en-US" sz="1000" smtClean="0">
              <a:ea typeface="Verdana" panose="020B0604030504040204" pitchFamily="34" charset="0"/>
              <a:cs typeface="Verdana" panose="020B0604030504040204" pitchFamily="34" charset="0"/>
            </a:endParaRPr>
          </a:p>
          <a:p>
            <a:pPr lvl="1"/>
            <a:r>
              <a:rPr lang="en-US" altLang="en-US" smtClean="0">
                <a:ea typeface="Verdana" panose="020B0604030504040204" pitchFamily="34" charset="0"/>
                <a:cs typeface="Verdana" panose="020B0604030504040204" pitchFamily="34" charset="0"/>
              </a:rPr>
              <a:t>NAFCA position</a:t>
            </a:r>
          </a:p>
          <a:p>
            <a:pPr lvl="2"/>
            <a:r>
              <a:rPr lang="en-US" altLang="en-US" smtClean="0">
                <a:ea typeface="Verdana" panose="020B0604030504040204" pitchFamily="34" charset="0"/>
                <a:cs typeface="Verdana" panose="020B0604030504040204" pitchFamily="34" charset="0"/>
              </a:rPr>
              <a:t>Generally support application of 2 wear wheels</a:t>
            </a:r>
          </a:p>
          <a:p>
            <a:pPr lvl="2"/>
            <a:r>
              <a:rPr lang="en-US" altLang="en-US" smtClean="0">
                <a:ea typeface="Verdana" panose="020B0604030504040204" pitchFamily="34" charset="0"/>
                <a:cs typeface="Verdana" panose="020B0604030504040204" pitchFamily="34" charset="0"/>
              </a:rPr>
              <a:t>Support contingent upon</a:t>
            </a:r>
          </a:p>
          <a:p>
            <a:pPr lvl="3"/>
            <a:r>
              <a:rPr lang="en-US" altLang="en-US" smtClean="0">
                <a:ea typeface="Verdana" panose="020B0604030504040204" pitchFamily="34" charset="0"/>
                <a:cs typeface="Verdana" panose="020B0604030504040204" pitchFamily="34" charset="0"/>
              </a:rPr>
              <a:t>Industry wide requirement for equitable use of new vs turned wheels </a:t>
            </a:r>
          </a:p>
          <a:p>
            <a:pPr lvl="3"/>
            <a:r>
              <a:rPr lang="en-US" altLang="en-US" smtClean="0">
                <a:ea typeface="Verdana" panose="020B0604030504040204" pitchFamily="34" charset="0"/>
                <a:cs typeface="Verdana" panose="020B0604030504040204" pitchFamily="34" charset="0"/>
              </a:rPr>
              <a:t>Objective and measurable standards developed and codified</a:t>
            </a:r>
          </a:p>
          <a:p>
            <a:pPr lvl="3"/>
            <a:r>
              <a:rPr lang="en-US" altLang="en-US" smtClean="0">
                <a:ea typeface="Verdana" panose="020B0604030504040204" pitchFamily="34" charset="0"/>
                <a:cs typeface="Verdana" panose="020B0604030504040204" pitchFamily="34" charset="0"/>
              </a:rPr>
              <a:t>Penalty established for not meeting standards</a:t>
            </a:r>
          </a:p>
          <a:p>
            <a:pPr lvl="2"/>
            <a:r>
              <a:rPr lang="en-US" altLang="en-US" smtClean="0">
                <a:ea typeface="Verdana" panose="020B0604030504040204" pitchFamily="34" charset="0"/>
                <a:cs typeface="Verdana" panose="020B0604030504040204" pitchFamily="34" charset="0"/>
              </a:rPr>
              <a:t>NAFCA does not support application of Class D wheels</a:t>
            </a:r>
          </a:p>
          <a:p>
            <a:pPr lvl="2"/>
            <a:endParaRPr lang="en-US" altLang="en-US" smtClean="0">
              <a:ea typeface="Verdana" panose="020B0604030504040204" pitchFamily="34" charset="0"/>
              <a:cs typeface="Verdana" panose="020B0604030504040204" pitchFamily="34" charset="0"/>
            </a:endParaRPr>
          </a:p>
        </p:txBody>
      </p:sp>
      <p:pic>
        <p:nvPicPr>
          <p:cNvPr id="1434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15">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315">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315">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31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a:xfrm>
            <a:off x="198438" y="1204913"/>
            <a:ext cx="9677400" cy="5943600"/>
          </a:xfrm>
        </p:spPr>
        <p:txBody>
          <a:bodyPr/>
          <a:lstStyle/>
          <a:p>
            <a:pPr>
              <a:defRPr/>
            </a:pPr>
            <a:r>
              <a:rPr lang="en-US" altLang="en-US" dirty="0" smtClean="0">
                <a:ea typeface="Verdana" pitchFamily="34" charset="0"/>
                <a:cs typeface="Verdana" pitchFamily="34" charset="0"/>
              </a:rPr>
              <a:t>OT-5 Approvals</a:t>
            </a:r>
          </a:p>
          <a:p>
            <a:pPr lvl="1">
              <a:defRPr/>
            </a:pPr>
            <a:r>
              <a:rPr lang="en-US" altLang="en-US" dirty="0" smtClean="0">
                <a:ea typeface="Verdana" pitchFamily="34" charset="0"/>
                <a:cs typeface="Verdana" pitchFamily="34" charset="0"/>
              </a:rPr>
              <a:t>OT-5 Circular clear on reasons to deny OT-5</a:t>
            </a:r>
          </a:p>
          <a:p>
            <a:pPr marL="506413" lvl="1" indent="0">
              <a:buFontTx/>
              <a:buNone/>
              <a:defRPr/>
            </a:pPr>
            <a:endParaRPr lang="en-US" sz="500" dirty="0" smtClean="0"/>
          </a:p>
          <a:p>
            <a:pPr marL="506413" lvl="1" indent="0">
              <a:buFontTx/>
              <a:buNone/>
              <a:defRPr/>
            </a:pPr>
            <a:r>
              <a:rPr lang="en-US" sz="2000" dirty="0" smtClean="0"/>
              <a:t>“Application for approval of shipper provided cars cannot be denied by carrier(s) except for reasons of safety, mechanical factors or inadequate storage space.”</a:t>
            </a:r>
          </a:p>
          <a:p>
            <a:pPr lvl="1">
              <a:defRPr/>
            </a:pPr>
            <a:endParaRPr lang="en-US" altLang="en-US" sz="1000" dirty="0" smtClean="0">
              <a:ea typeface="Verdana" pitchFamily="34" charset="0"/>
              <a:cs typeface="Verdana" pitchFamily="34" charset="0"/>
            </a:endParaRPr>
          </a:p>
          <a:p>
            <a:pPr lvl="1" eaLnBrk="1" hangingPunct="1">
              <a:lnSpc>
                <a:spcPct val="80000"/>
              </a:lnSpc>
              <a:defRPr/>
            </a:pPr>
            <a:r>
              <a:rPr lang="en-US" altLang="en-US" sz="2000" dirty="0" smtClean="0">
                <a:ea typeface="Verdana" pitchFamily="34" charset="0"/>
                <a:cs typeface="Verdana" pitchFamily="34" charset="0"/>
              </a:rPr>
              <a:t>Carriers delaying,</a:t>
            </a:r>
            <a:r>
              <a:rPr lang="en-US" altLang="en-US" sz="2000" dirty="0" smtClean="0"/>
              <a:t> refusing and cancelling existing </a:t>
            </a:r>
            <a:r>
              <a:rPr lang="en-US" altLang="en-US" sz="2000" dirty="0"/>
              <a:t>OT-5 Application</a:t>
            </a:r>
          </a:p>
          <a:p>
            <a:pPr lvl="2" eaLnBrk="1" hangingPunct="1">
              <a:lnSpc>
                <a:spcPct val="80000"/>
              </a:lnSpc>
              <a:defRPr/>
            </a:pPr>
            <a:r>
              <a:rPr lang="en-US" altLang="en-US" sz="1800" dirty="0"/>
              <a:t>Requesting additional information on storage plans</a:t>
            </a:r>
          </a:p>
          <a:p>
            <a:pPr lvl="2" eaLnBrk="1" hangingPunct="1">
              <a:lnSpc>
                <a:spcPct val="80000"/>
              </a:lnSpc>
              <a:defRPr/>
            </a:pPr>
            <a:r>
              <a:rPr lang="en-US" altLang="en-US" sz="1800" dirty="0"/>
              <a:t>Requesting track layouts at all facilities</a:t>
            </a:r>
          </a:p>
          <a:p>
            <a:pPr lvl="2" eaLnBrk="1" hangingPunct="1">
              <a:lnSpc>
                <a:spcPct val="80000"/>
              </a:lnSpc>
              <a:defRPr/>
            </a:pPr>
            <a:r>
              <a:rPr lang="en-US" altLang="en-US" sz="1800" dirty="0"/>
              <a:t>Requesting detailed mechanical specs and diagrams of equipment</a:t>
            </a:r>
          </a:p>
          <a:p>
            <a:pPr lvl="2" eaLnBrk="1" hangingPunct="1">
              <a:lnSpc>
                <a:spcPct val="80000"/>
              </a:lnSpc>
              <a:defRPr/>
            </a:pPr>
            <a:r>
              <a:rPr lang="en-US" altLang="en-US" sz="1800" dirty="0"/>
              <a:t>Requesting information on how </a:t>
            </a:r>
            <a:r>
              <a:rPr lang="en-US" altLang="en-US" sz="1800" dirty="0" smtClean="0"/>
              <a:t>many cars </a:t>
            </a:r>
            <a:r>
              <a:rPr lang="en-US" altLang="en-US" sz="1800" dirty="0"/>
              <a:t>at any one time will be on carrier</a:t>
            </a:r>
          </a:p>
          <a:p>
            <a:pPr lvl="2" eaLnBrk="1" hangingPunct="1">
              <a:lnSpc>
                <a:spcPct val="80000"/>
              </a:lnSpc>
              <a:defRPr/>
            </a:pPr>
            <a:r>
              <a:rPr lang="en-US" altLang="en-US" sz="1800" dirty="0"/>
              <a:t>Denying all car on OT-5 application if one car has a open DDCT warning</a:t>
            </a:r>
          </a:p>
          <a:p>
            <a:pPr lvl="1" eaLnBrk="1" hangingPunct="1">
              <a:lnSpc>
                <a:spcPct val="80000"/>
              </a:lnSpc>
              <a:defRPr/>
            </a:pPr>
            <a:endParaRPr lang="en-US" altLang="en-US" sz="1000" dirty="0"/>
          </a:p>
          <a:p>
            <a:pPr lvl="1">
              <a:defRPr/>
            </a:pPr>
            <a:r>
              <a:rPr lang="en-US" altLang="en-US" sz="2000" dirty="0" smtClean="0">
                <a:ea typeface="Verdana" pitchFamily="34" charset="0"/>
                <a:cs typeface="Verdana" pitchFamily="34" charset="0"/>
              </a:rPr>
              <a:t>CP rule change announced – </a:t>
            </a:r>
            <a:r>
              <a:rPr lang="en-US" altLang="en-US" sz="2000" dirty="0" err="1" smtClean="0">
                <a:ea typeface="Verdana" pitchFamily="34" charset="0"/>
                <a:cs typeface="Verdana" pitchFamily="34" charset="0"/>
              </a:rPr>
              <a:t>Eff</a:t>
            </a:r>
            <a:r>
              <a:rPr lang="en-US" altLang="en-US" sz="2000" dirty="0" smtClean="0">
                <a:ea typeface="Verdana" pitchFamily="34" charset="0"/>
                <a:cs typeface="Verdana" pitchFamily="34" charset="0"/>
              </a:rPr>
              <a:t>: 5/1/15</a:t>
            </a:r>
          </a:p>
          <a:p>
            <a:pPr lvl="2">
              <a:defRPr/>
            </a:pPr>
            <a:r>
              <a:rPr lang="en-US" altLang="en-US" sz="1800" dirty="0" smtClean="0">
                <a:ea typeface="Verdana" pitchFamily="34" charset="0"/>
                <a:cs typeface="Verdana" pitchFamily="34" charset="0"/>
              </a:rPr>
              <a:t>$500 per car charge for failure to obtain OT-5 approval</a:t>
            </a:r>
          </a:p>
          <a:p>
            <a:pPr lvl="1">
              <a:defRPr/>
            </a:pPr>
            <a:endParaRPr lang="en-US" altLang="en-US" sz="1000" dirty="0" smtClean="0">
              <a:ea typeface="Verdana" pitchFamily="34" charset="0"/>
              <a:cs typeface="Verdana" pitchFamily="34" charset="0"/>
            </a:endParaRPr>
          </a:p>
          <a:p>
            <a:pPr lvl="1">
              <a:defRPr/>
            </a:pPr>
            <a:r>
              <a:rPr lang="en-US" altLang="en-US" sz="2000" dirty="0" smtClean="0">
                <a:ea typeface="Verdana" pitchFamily="34" charset="0"/>
                <a:cs typeface="Verdana" pitchFamily="34" charset="0"/>
              </a:rPr>
              <a:t>AAR TAG group established to review current system</a:t>
            </a:r>
          </a:p>
          <a:p>
            <a:pPr lvl="1">
              <a:defRPr/>
            </a:pPr>
            <a:endParaRPr lang="en-US" altLang="en-US" sz="2000" dirty="0">
              <a:ea typeface="Verdana" pitchFamily="34" charset="0"/>
              <a:cs typeface="Verdana" pitchFamily="34" charset="0"/>
            </a:endParaRPr>
          </a:p>
          <a:p>
            <a:pPr lvl="1">
              <a:defRPr/>
            </a:pPr>
            <a:endParaRPr lang="en-US" altLang="en-US" sz="2000" dirty="0" smtClean="0">
              <a:ea typeface="Verdana" pitchFamily="34" charset="0"/>
              <a:cs typeface="Verdana" pitchFamily="34" charset="0"/>
            </a:endParaRPr>
          </a:p>
        </p:txBody>
      </p:sp>
      <p:pic>
        <p:nvPicPr>
          <p:cNvPr id="1536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5">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315">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15">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10" end="10"/>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315">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315">
                                            <p:txEl>
                                              <p:pRg st="13" end="13"/>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315">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a:xfrm>
            <a:off x="198438" y="1646238"/>
            <a:ext cx="9677400" cy="5502275"/>
          </a:xfrm>
        </p:spPr>
        <p:txBody>
          <a:bodyPr/>
          <a:lstStyle/>
          <a:p>
            <a:r>
              <a:rPr lang="en-US" altLang="en-US" smtClean="0">
                <a:ea typeface="Verdana" panose="020B0604030504040204" pitchFamily="34" charset="0"/>
                <a:cs typeface="Verdana" panose="020B0604030504040204" pitchFamily="34" charset="0"/>
              </a:rPr>
              <a:t>FDA Required Safety Reflectors</a:t>
            </a:r>
          </a:p>
          <a:p>
            <a:pPr lvl="1"/>
            <a:r>
              <a:rPr lang="en-US" altLang="en-US" sz="2000" smtClean="0">
                <a:ea typeface="Verdana" panose="020B0604030504040204" pitchFamily="34" charset="0"/>
                <a:cs typeface="Verdana" panose="020B0604030504040204" pitchFamily="34" charset="0"/>
              </a:rPr>
              <a:t>10 year phase in – November 28, 2015</a:t>
            </a:r>
          </a:p>
          <a:p>
            <a:pPr lvl="2"/>
            <a:r>
              <a:rPr lang="en-US" altLang="en-US" sz="1800" smtClean="0">
                <a:ea typeface="Verdana" panose="020B0604030504040204" pitchFamily="34" charset="0"/>
                <a:cs typeface="Verdana" panose="020B0604030504040204" pitchFamily="34" charset="0"/>
              </a:rPr>
              <a:t>Potentially 149,000 cars not in compliance</a:t>
            </a:r>
          </a:p>
          <a:p>
            <a:pPr lvl="2"/>
            <a:r>
              <a:rPr lang="en-US" altLang="en-US" sz="1800" smtClean="0">
                <a:ea typeface="Verdana" panose="020B0604030504040204" pitchFamily="34" charset="0"/>
                <a:cs typeface="Verdana" panose="020B0604030504040204" pitchFamily="34" charset="0"/>
              </a:rPr>
              <a:t>Completed cars need to be updated in UMLER</a:t>
            </a:r>
          </a:p>
          <a:p>
            <a:pPr lvl="2"/>
            <a:r>
              <a:rPr lang="en-US" altLang="en-US" sz="1800" smtClean="0">
                <a:ea typeface="Verdana" panose="020B0604030504040204" pitchFamily="34" charset="0"/>
                <a:cs typeface="Verdana" panose="020B0604030504040204" pitchFamily="34" charset="0"/>
              </a:rPr>
              <a:t>Early warning will be issued and car will not be allowed in interchanged</a:t>
            </a:r>
          </a:p>
          <a:p>
            <a:pPr lvl="2"/>
            <a:endParaRPr lang="en-US" altLang="en-US" sz="1800" smtClean="0">
              <a:ea typeface="Verdana" panose="020B0604030504040204" pitchFamily="34" charset="0"/>
              <a:cs typeface="Verdana" panose="020B0604030504040204" pitchFamily="34" charset="0"/>
            </a:endParaRPr>
          </a:p>
          <a:p>
            <a:pPr lvl="1"/>
            <a:r>
              <a:rPr lang="en-US" altLang="en-US" sz="2000" smtClean="0">
                <a:ea typeface="Verdana" panose="020B0604030504040204" pitchFamily="34" charset="0"/>
                <a:cs typeface="Verdana" panose="020B0604030504040204" pitchFamily="34" charset="0"/>
              </a:rPr>
              <a:t>Tests on Reflector Effectiveness</a:t>
            </a:r>
          </a:p>
          <a:p>
            <a:pPr lvl="2"/>
            <a:r>
              <a:rPr lang="en-US" altLang="en-US" sz="1800" smtClean="0">
                <a:ea typeface="Verdana" panose="020B0604030504040204" pitchFamily="34" charset="0"/>
                <a:cs typeface="Verdana" panose="020B0604030504040204" pitchFamily="34" charset="0"/>
              </a:rPr>
              <a:t>10 year replacement requirement may be modified</a:t>
            </a:r>
          </a:p>
          <a:p>
            <a:pPr lvl="2"/>
            <a:r>
              <a:rPr lang="en-US" altLang="en-US" sz="1800" smtClean="0">
                <a:ea typeface="Verdana" panose="020B0604030504040204" pitchFamily="34" charset="0"/>
                <a:cs typeface="Verdana" panose="020B0604030504040204" pitchFamily="34" charset="0"/>
              </a:rPr>
              <a:t>Texas A&amp;M doing research</a:t>
            </a:r>
          </a:p>
          <a:p>
            <a:pPr lvl="3"/>
            <a:r>
              <a:rPr lang="en-US" altLang="en-US" sz="1600" smtClean="0">
                <a:ea typeface="Verdana" panose="020B0604030504040204" pitchFamily="34" charset="0"/>
                <a:cs typeface="Verdana" panose="020B0604030504040204" pitchFamily="34" charset="0"/>
              </a:rPr>
              <a:t>First method is a comparison test</a:t>
            </a:r>
          </a:p>
          <a:p>
            <a:pPr lvl="4"/>
            <a:r>
              <a:rPr lang="en-US" altLang="en-US" sz="1400" smtClean="0">
                <a:ea typeface="Verdana" panose="020B0604030504040204" pitchFamily="34" charset="0"/>
                <a:cs typeface="Verdana" panose="020B0604030504040204" pitchFamily="34" charset="0"/>
              </a:rPr>
              <a:t>Subjective test</a:t>
            </a:r>
          </a:p>
          <a:p>
            <a:pPr lvl="3"/>
            <a:r>
              <a:rPr lang="en-US" altLang="en-US" sz="1600" smtClean="0">
                <a:ea typeface="Verdana" panose="020B0604030504040204" pitchFamily="34" charset="0"/>
                <a:cs typeface="Verdana" panose="020B0604030504040204" pitchFamily="34" charset="0"/>
              </a:rPr>
              <a:t>Second method check the luminosity of reflector</a:t>
            </a:r>
          </a:p>
          <a:p>
            <a:pPr lvl="4"/>
            <a:r>
              <a:rPr lang="en-US" altLang="en-US" sz="1400" smtClean="0">
                <a:ea typeface="Verdana" panose="020B0604030504040204" pitchFamily="34" charset="0"/>
                <a:cs typeface="Verdana" panose="020B0604030504040204" pitchFamily="34" charset="0"/>
              </a:rPr>
              <a:t>Allows for establishment of performance limits</a:t>
            </a:r>
          </a:p>
          <a:p>
            <a:pPr lvl="3"/>
            <a:endParaRPr lang="en-US" altLang="en-US" smtClean="0">
              <a:ea typeface="Verdana" panose="020B0604030504040204" pitchFamily="34" charset="0"/>
              <a:cs typeface="Verdana" panose="020B0604030504040204" pitchFamily="34" charset="0"/>
            </a:endParaRPr>
          </a:p>
        </p:txBody>
      </p:sp>
      <p:pic>
        <p:nvPicPr>
          <p:cNvPr id="1638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31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15">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31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a:xfrm>
            <a:off x="198438" y="1433513"/>
            <a:ext cx="9677400" cy="5715000"/>
          </a:xfrm>
        </p:spPr>
        <p:txBody>
          <a:bodyPr/>
          <a:lstStyle/>
          <a:p>
            <a:r>
              <a:rPr lang="en-US" altLang="en-US" smtClean="0">
                <a:ea typeface="Verdana" panose="020B0604030504040204" pitchFamily="34" charset="0"/>
                <a:cs typeface="Verdana" panose="020B0604030504040204" pitchFamily="34" charset="0"/>
              </a:rPr>
              <a:t>Exclusion of Empty Tank Miles</a:t>
            </a:r>
          </a:p>
          <a:p>
            <a:pPr lvl="1"/>
            <a:r>
              <a:rPr lang="en-US" altLang="en-US" smtClean="0">
                <a:ea typeface="Verdana" panose="020B0604030504040204" pitchFamily="34" charset="0"/>
                <a:cs typeface="Verdana" panose="020B0604030504040204" pitchFamily="34" charset="0"/>
              </a:rPr>
              <a:t>Empty tank mileage to and from shops for mandated repairs</a:t>
            </a:r>
          </a:p>
          <a:p>
            <a:pPr lvl="2"/>
            <a:r>
              <a:rPr lang="en-US" altLang="en-US" smtClean="0">
                <a:ea typeface="Verdana" panose="020B0604030504040204" pitchFamily="34" charset="0"/>
                <a:cs typeface="Verdana" panose="020B0604030504040204" pitchFamily="34" charset="0"/>
              </a:rPr>
              <a:t>Not to be included in mileage equalization formulas</a:t>
            </a:r>
          </a:p>
          <a:p>
            <a:pPr lvl="2"/>
            <a:r>
              <a:rPr lang="en-US" altLang="en-US" smtClean="0">
                <a:ea typeface="Verdana" panose="020B0604030504040204" pitchFamily="34" charset="0"/>
                <a:cs typeface="Verdana" panose="020B0604030504040204" pitchFamily="34" charset="0"/>
              </a:rPr>
              <a:t>AAR requested to consider special coding of movements</a:t>
            </a:r>
          </a:p>
          <a:p>
            <a:pPr lvl="2"/>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Car Repair Agent Billing Rates</a:t>
            </a:r>
          </a:p>
          <a:p>
            <a:pPr lvl="1"/>
            <a:r>
              <a:rPr lang="en-US" altLang="en-US" smtClean="0">
                <a:ea typeface="Verdana" panose="020B0604030504040204" pitchFamily="34" charset="0"/>
                <a:cs typeface="Verdana" panose="020B0604030504040204" pitchFamily="34" charset="0"/>
              </a:rPr>
              <a:t>Should be included in AAR Labor Rate and Materials Calculation</a:t>
            </a:r>
          </a:p>
          <a:p>
            <a:pPr lvl="1"/>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McKinzie Valve issue</a:t>
            </a:r>
          </a:p>
          <a:p>
            <a:pPr lvl="1"/>
            <a:r>
              <a:rPr lang="en-US" altLang="en-US" smtClean="0">
                <a:ea typeface="Verdana" panose="020B0604030504040204" pitchFamily="34" charset="0"/>
                <a:cs typeface="Verdana" panose="020B0604030504040204" pitchFamily="34" charset="0"/>
              </a:rPr>
              <a:t>3” valves to be replaced by 5/12/15</a:t>
            </a:r>
          </a:p>
          <a:p>
            <a:pPr lvl="1"/>
            <a:r>
              <a:rPr lang="en-US" altLang="en-US" smtClean="0">
                <a:ea typeface="Verdana" panose="020B0604030504040204" pitchFamily="34" charset="0"/>
                <a:cs typeface="Verdana" panose="020B0604030504040204" pitchFamily="34" charset="0"/>
              </a:rPr>
              <a:t>1” and 2” valves to be replaced by 6/11/15</a:t>
            </a:r>
          </a:p>
          <a:p>
            <a:pPr lvl="1"/>
            <a:endParaRPr lang="en-US" altLang="en-US" sz="2000" smtClean="0">
              <a:ea typeface="Verdana" panose="020B0604030504040204" pitchFamily="34" charset="0"/>
              <a:cs typeface="Verdana" panose="020B0604030504040204" pitchFamily="34" charset="0"/>
            </a:endParaRPr>
          </a:p>
        </p:txBody>
      </p:sp>
      <p:pic>
        <p:nvPicPr>
          <p:cNvPr id="1741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31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Current Issues</a:t>
            </a:r>
          </a:p>
        </p:txBody>
      </p:sp>
      <p:sp>
        <p:nvSpPr>
          <p:cNvPr id="13315" name="Content Placeholder 2"/>
          <p:cNvSpPr>
            <a:spLocks noGrp="1"/>
          </p:cNvSpPr>
          <p:nvPr>
            <p:ph idx="1"/>
          </p:nvPr>
        </p:nvSpPr>
        <p:spPr>
          <a:xfrm>
            <a:off x="198438" y="1433513"/>
            <a:ext cx="9677400" cy="5867400"/>
          </a:xfrm>
        </p:spPr>
        <p:txBody>
          <a:bodyPr/>
          <a:lstStyle/>
          <a:p>
            <a:r>
              <a:rPr lang="en-US" altLang="en-US" smtClean="0">
                <a:ea typeface="Verdana" panose="020B0604030504040204" pitchFamily="34" charset="0"/>
                <a:cs typeface="Verdana" panose="020B0604030504040204" pitchFamily="34" charset="0"/>
              </a:rPr>
              <a:t>Slack Adjuster Issue</a:t>
            </a:r>
          </a:p>
          <a:p>
            <a:pPr lvl="1"/>
            <a:r>
              <a:rPr lang="en-US" altLang="en-US" smtClean="0">
                <a:ea typeface="Verdana" panose="020B0604030504040204" pitchFamily="34" charset="0"/>
                <a:cs typeface="Verdana" panose="020B0604030504040204" pitchFamily="34" charset="0"/>
              </a:rPr>
              <a:t>Water freezing in slack adjusters and causing derailments</a:t>
            </a:r>
          </a:p>
          <a:p>
            <a:pPr lvl="1"/>
            <a:r>
              <a:rPr lang="en-US" altLang="en-US" smtClean="0">
                <a:ea typeface="Verdana" panose="020B0604030504040204" pitchFamily="34" charset="0"/>
                <a:cs typeface="Verdana" panose="020B0604030504040204" pitchFamily="34" charset="0"/>
              </a:rPr>
              <a:t>FRA wants change out prior to winter 2015</a:t>
            </a:r>
          </a:p>
          <a:p>
            <a:pPr lvl="1"/>
            <a:endParaRPr lang="en-US" altLang="en-US" sz="1400"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Liability issues for private car owners and operators</a:t>
            </a:r>
          </a:p>
          <a:p>
            <a:pPr lvl="1"/>
            <a:r>
              <a:rPr lang="en-US" altLang="en-US" smtClean="0">
                <a:ea typeface="Verdana" panose="020B0604030504040204" pitchFamily="34" charset="0"/>
                <a:cs typeface="Verdana" panose="020B0604030504040204" pitchFamily="34" charset="0"/>
              </a:rPr>
              <a:t>Continued push by carriers to shift liability</a:t>
            </a:r>
          </a:p>
          <a:p>
            <a:pPr lvl="1"/>
            <a:endParaRPr lang="en-US" altLang="en-US" sz="1400"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Continued erosion of compensation for private cars</a:t>
            </a:r>
          </a:p>
          <a:p>
            <a:endParaRPr lang="en-US" altLang="en-US" sz="1400"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Continued push for safety</a:t>
            </a:r>
          </a:p>
          <a:p>
            <a:pPr lvl="1"/>
            <a:r>
              <a:rPr lang="en-US" altLang="en-US" smtClean="0">
                <a:ea typeface="Verdana" panose="020B0604030504040204" pitchFamily="34" charset="0"/>
                <a:cs typeface="Verdana" panose="020B0604030504040204" pitchFamily="34" charset="0"/>
              </a:rPr>
              <a:t>Safer rail equipment</a:t>
            </a:r>
          </a:p>
          <a:p>
            <a:pPr lvl="1"/>
            <a:r>
              <a:rPr lang="en-US" altLang="en-US" smtClean="0">
                <a:ea typeface="Verdana" panose="020B0604030504040204" pitchFamily="34" charset="0"/>
                <a:cs typeface="Verdana" panose="020B0604030504040204" pitchFamily="34" charset="0"/>
              </a:rPr>
              <a:t>Safer rail operations</a:t>
            </a:r>
          </a:p>
        </p:txBody>
      </p:sp>
      <p:pic>
        <p:nvPicPr>
          <p:cNvPr id="18436"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31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19459" name="Text Placeholder 2"/>
          <p:cNvSpPr>
            <a:spLocks noGrp="1"/>
          </p:cNvSpPr>
          <p:nvPr>
            <p:ph type="body" idx="1"/>
          </p:nvPr>
        </p:nvSpPr>
        <p:spPr>
          <a:xfrm>
            <a:off x="808038" y="1966913"/>
            <a:ext cx="8628062" cy="958850"/>
          </a:xfrm>
        </p:spPr>
        <p:txBody>
          <a:bodyPr/>
          <a:lstStyle/>
          <a:p>
            <a:pPr algn="ctr"/>
            <a:r>
              <a:rPr lang="en-US" altLang="en-US" sz="4000" b="1" smtClean="0"/>
              <a:t>Thank you for your attention</a:t>
            </a:r>
          </a:p>
        </p:txBody>
      </p:sp>
      <p:pic>
        <p:nvPicPr>
          <p:cNvPr id="1946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74838" y="3411538"/>
            <a:ext cx="6477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Objective</a:t>
            </a:r>
          </a:p>
        </p:txBody>
      </p:sp>
      <p:sp>
        <p:nvSpPr>
          <p:cNvPr id="4099" name="Content Placeholder 1"/>
          <p:cNvSpPr>
            <a:spLocks noGrp="1"/>
          </p:cNvSpPr>
          <p:nvPr>
            <p:ph idx="1"/>
          </p:nvPr>
        </p:nvSpPr>
        <p:spPr/>
        <p:txBody>
          <a:bodyPr/>
          <a:lstStyle/>
          <a:p>
            <a:r>
              <a:rPr lang="en-US" altLang="en-US" smtClean="0">
                <a:ea typeface="Verdana" panose="020B0604030504040204" pitchFamily="34" charset="0"/>
                <a:cs typeface="Verdana" panose="020B0604030504040204" pitchFamily="34" charset="0"/>
              </a:rPr>
              <a:t>NAFCA background</a:t>
            </a:r>
          </a:p>
          <a:p>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Issues being addressed by NAFCA</a:t>
            </a:r>
          </a:p>
          <a:p>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Issues of importance to private car owners and operators</a:t>
            </a:r>
          </a:p>
          <a:p>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Issues to look for in the future</a:t>
            </a:r>
          </a:p>
        </p:txBody>
      </p:sp>
      <p:pic>
        <p:nvPicPr>
          <p:cNvPr id="410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NAFCA </a:t>
            </a:r>
          </a:p>
        </p:txBody>
      </p:sp>
      <p:sp>
        <p:nvSpPr>
          <p:cNvPr id="5123" name="Content Placeholder 2"/>
          <p:cNvSpPr>
            <a:spLocks noGrp="1"/>
          </p:cNvSpPr>
          <p:nvPr>
            <p:ph idx="1"/>
          </p:nvPr>
        </p:nvSpPr>
        <p:spPr/>
        <p:txBody>
          <a:bodyPr/>
          <a:lstStyle/>
          <a:p>
            <a:r>
              <a:rPr lang="en-US" altLang="en-US" sz="2400" smtClean="0">
                <a:ea typeface="Verdana" panose="020B0604030504040204" pitchFamily="34" charset="0"/>
                <a:cs typeface="Verdana" panose="020B0604030504040204" pitchFamily="34" charset="0"/>
              </a:rPr>
              <a:t>NAFCA organized to protect the interests of the owners and non-railroad operators and manufacturers of private railcars</a:t>
            </a:r>
          </a:p>
          <a:p>
            <a:endParaRPr lang="en-US" altLang="en-US" sz="2400" smtClean="0">
              <a:ea typeface="Verdana" panose="020B0604030504040204" pitchFamily="34" charset="0"/>
              <a:cs typeface="Verdana" panose="020B0604030504040204" pitchFamily="34" charset="0"/>
            </a:endParaRPr>
          </a:p>
          <a:p>
            <a:r>
              <a:rPr lang="en-US" altLang="en-US" sz="2400" smtClean="0">
                <a:ea typeface="Verdana" panose="020B0604030504040204" pitchFamily="34" charset="0"/>
                <a:cs typeface="Verdana" panose="020B0604030504040204" pitchFamily="34" charset="0"/>
              </a:rPr>
              <a:t>NAFCA currently made up of 35 members who collectively own or operate in excess of 687,000 railcars</a:t>
            </a:r>
          </a:p>
          <a:p>
            <a:pPr lvl="1"/>
            <a:r>
              <a:rPr lang="en-US" altLang="en-US" sz="2000" smtClean="0">
                <a:ea typeface="Verdana" panose="020B0604030504040204" pitchFamily="34" charset="0"/>
                <a:cs typeface="Verdana" panose="020B0604030504040204" pitchFamily="34" charset="0"/>
              </a:rPr>
              <a:t>Railcar manufacturers</a:t>
            </a:r>
          </a:p>
          <a:p>
            <a:pPr lvl="1"/>
            <a:r>
              <a:rPr lang="en-US" altLang="en-US" sz="2000" smtClean="0">
                <a:ea typeface="Verdana" panose="020B0604030504040204" pitchFamily="34" charset="0"/>
                <a:cs typeface="Verdana" panose="020B0604030504040204" pitchFamily="34" charset="0"/>
              </a:rPr>
              <a:t>Railcar owners and lessors</a:t>
            </a:r>
          </a:p>
          <a:p>
            <a:pPr lvl="1"/>
            <a:r>
              <a:rPr lang="en-US" altLang="en-US" sz="2000" smtClean="0">
                <a:ea typeface="Verdana" panose="020B0604030504040204" pitchFamily="34" charset="0"/>
                <a:cs typeface="Verdana" panose="020B0604030504040204" pitchFamily="34" charset="0"/>
              </a:rPr>
              <a:t>Shippers who own and/or lease railcars</a:t>
            </a:r>
          </a:p>
          <a:p>
            <a:pPr lvl="1"/>
            <a:r>
              <a:rPr lang="en-US" altLang="en-US" sz="2000" smtClean="0">
                <a:ea typeface="Verdana" panose="020B0604030504040204" pitchFamily="34" charset="0"/>
                <a:cs typeface="Verdana" panose="020B0604030504040204" pitchFamily="34" charset="0"/>
              </a:rPr>
              <a:t>Associate members </a:t>
            </a:r>
          </a:p>
          <a:p>
            <a:pPr lvl="1"/>
            <a:endParaRPr lang="en-US" altLang="en-US" sz="2800" smtClean="0">
              <a:latin typeface="Verdana" panose="020B0604030504040204" pitchFamily="34" charset="0"/>
              <a:ea typeface="Verdana" panose="020B0604030504040204" pitchFamily="34" charset="0"/>
              <a:cs typeface="Verdana" panose="020B0604030504040204" pitchFamily="34" charset="0"/>
            </a:endParaRPr>
          </a:p>
        </p:txBody>
      </p:sp>
      <p:pic>
        <p:nvPicPr>
          <p:cNvPr id="512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NAFCA Mission Statement </a:t>
            </a:r>
          </a:p>
        </p:txBody>
      </p:sp>
      <p:sp>
        <p:nvSpPr>
          <p:cNvPr id="6147" name="Content Placeholder 2"/>
          <p:cNvSpPr>
            <a:spLocks noGrp="1"/>
          </p:cNvSpPr>
          <p:nvPr>
            <p:ph idx="1"/>
          </p:nvPr>
        </p:nvSpPr>
        <p:spPr/>
        <p:txBody>
          <a:bodyPr/>
          <a:lstStyle/>
          <a:p>
            <a:r>
              <a:rPr lang="en-US" altLang="en-US" smtClean="0">
                <a:ea typeface="Verdana" panose="020B0604030504040204" pitchFamily="34" charset="0"/>
                <a:cs typeface="Verdana" panose="020B0604030504040204" pitchFamily="34" charset="0"/>
              </a:rPr>
              <a:t>Promote the safe, efficient and economical use of private railcars</a:t>
            </a:r>
          </a:p>
          <a:p>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Secure the establishment and maintenance of reasonable, equitable and lawful practices and rules affecting the use of, repair of and principles of compensation for all private rail cars</a:t>
            </a:r>
          </a:p>
        </p:txBody>
      </p:sp>
      <p:pic>
        <p:nvPicPr>
          <p:cNvPr id="614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NAFCA Goals</a:t>
            </a:r>
          </a:p>
        </p:txBody>
      </p:sp>
      <p:sp>
        <p:nvSpPr>
          <p:cNvPr id="7171" name="Content Placeholder 2"/>
          <p:cNvSpPr>
            <a:spLocks noGrp="1"/>
          </p:cNvSpPr>
          <p:nvPr>
            <p:ph idx="1"/>
          </p:nvPr>
        </p:nvSpPr>
        <p:spPr/>
        <p:txBody>
          <a:bodyPr/>
          <a:lstStyle/>
          <a:p>
            <a:r>
              <a:rPr lang="en-US" altLang="en-US" smtClean="0">
                <a:ea typeface="Verdana" panose="020B0604030504040204" pitchFamily="34" charset="0"/>
                <a:cs typeface="Verdana" panose="020B0604030504040204" pitchFamily="34" charset="0"/>
              </a:rPr>
              <a:t>Educate the public and lawmakers regarding operational, regulatory, economic and legal matters that affect private cars and private car owners and operators</a:t>
            </a:r>
          </a:p>
          <a:p>
            <a:endParaRPr lang="en-US" altLang="en-US" smtClean="0">
              <a:ea typeface="Verdana" panose="020B0604030504040204" pitchFamily="34" charset="0"/>
              <a:cs typeface="Verdana" panose="020B0604030504040204" pitchFamily="34" charset="0"/>
            </a:endParaRPr>
          </a:p>
          <a:p>
            <a:r>
              <a:rPr lang="en-US" altLang="en-US" smtClean="0">
                <a:ea typeface="Verdana" panose="020B0604030504040204" pitchFamily="34" charset="0"/>
                <a:cs typeface="Verdana" panose="020B0604030504040204" pitchFamily="34" charset="0"/>
              </a:rPr>
              <a:t>Work with carrier and legislative bodies seeking areas where we can work together to improve the safe operation of private rail equipment while protecting the rights of private car owners and operators</a:t>
            </a:r>
          </a:p>
        </p:txBody>
      </p:sp>
      <p:pic>
        <p:nvPicPr>
          <p:cNvPr id="717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Current Issues</a:t>
            </a:r>
          </a:p>
        </p:txBody>
      </p:sp>
      <p:sp>
        <p:nvSpPr>
          <p:cNvPr id="3" name="Content Placeholder 2"/>
          <p:cNvSpPr>
            <a:spLocks noGrp="1"/>
          </p:cNvSpPr>
          <p:nvPr>
            <p:ph idx="1"/>
          </p:nvPr>
        </p:nvSpPr>
        <p:spPr/>
        <p:txBody>
          <a:bodyPr/>
          <a:lstStyle/>
          <a:p>
            <a:pPr>
              <a:defRPr/>
            </a:pPr>
            <a:r>
              <a:rPr lang="en-US" dirty="0" smtClean="0">
                <a:ea typeface="Verdana" panose="020B06040305040B0204" pitchFamily="34" charset="0"/>
                <a:cs typeface="Verdana" panose="020B06040305040B0204" pitchFamily="34" charset="0"/>
              </a:rPr>
              <a:t>NAFCA filed complaint against the AAR with the STB (October 2012)</a:t>
            </a:r>
          </a:p>
          <a:p>
            <a:pPr lvl="1">
              <a:defRPr/>
            </a:pPr>
            <a:r>
              <a:rPr lang="en-US" sz="2000" dirty="0" smtClean="0">
                <a:ea typeface="Verdana" panose="020B06040305040B0204" pitchFamily="34" charset="0"/>
                <a:cs typeface="Verdana" panose="020B06040305040B0204" pitchFamily="34" charset="0"/>
              </a:rPr>
              <a:t>Truck hunting rules tolerances</a:t>
            </a:r>
          </a:p>
          <a:p>
            <a:pPr lvl="1">
              <a:defRPr/>
            </a:pPr>
            <a:r>
              <a:rPr lang="en-US" sz="2000" dirty="0">
                <a:ea typeface="Verdana" panose="020B06040305040B0204" pitchFamily="34" charset="0"/>
                <a:cs typeface="Verdana" panose="020B06040305040B0204" pitchFamily="34" charset="0"/>
              </a:rPr>
              <a:t>B</a:t>
            </a:r>
            <a:r>
              <a:rPr lang="en-US" sz="2000" dirty="0" smtClean="0">
                <a:ea typeface="Verdana" panose="020B06040305040B0204" pitchFamily="34" charset="0"/>
                <a:cs typeface="Verdana" panose="020B06040305040B0204" pitchFamily="34" charset="0"/>
              </a:rPr>
              <a:t>alance costs based on benefit received</a:t>
            </a:r>
          </a:p>
          <a:p>
            <a:pPr marL="0" indent="0">
              <a:buFontTx/>
              <a:buNone/>
              <a:defRPr/>
            </a:pPr>
            <a:endParaRPr lang="en-US" dirty="0" smtClean="0">
              <a:ea typeface="Verdana" panose="020B06040305040B0204" pitchFamily="34" charset="0"/>
              <a:cs typeface="Verdana" panose="020B06040305040B0204" pitchFamily="34" charset="0"/>
            </a:endParaRPr>
          </a:p>
          <a:p>
            <a:pPr>
              <a:defRPr/>
            </a:pPr>
            <a:r>
              <a:rPr lang="en-US" dirty="0" smtClean="0">
                <a:ea typeface="Verdana" panose="020B06040305040B0204" pitchFamily="34" charset="0"/>
                <a:cs typeface="Verdana" panose="020B06040305040B0204" pitchFamily="34" charset="0"/>
              </a:rPr>
              <a:t>NAFCA and AAR Settlement resulted in new AAR rules</a:t>
            </a:r>
          </a:p>
          <a:p>
            <a:pPr lvl="1">
              <a:defRPr/>
            </a:pPr>
            <a:r>
              <a:rPr lang="en-US" sz="2000" dirty="0" smtClean="0">
                <a:ea typeface="Verdana" panose="020B06040305040B0204" pitchFamily="34" charset="0"/>
                <a:cs typeface="Verdana" panose="020B06040305040B0204" pitchFamily="34" charset="0"/>
              </a:rPr>
              <a:t>CBA required when cost to implement revision</a:t>
            </a:r>
          </a:p>
          <a:p>
            <a:pPr lvl="2">
              <a:defRPr/>
            </a:pPr>
            <a:r>
              <a:rPr lang="en-US" sz="1800" dirty="0" smtClean="0">
                <a:ea typeface="Verdana" panose="020B06040305040B0204" pitchFamily="34" charset="0"/>
                <a:cs typeface="Verdana" panose="020B06040305040B0204" pitchFamily="34" charset="0"/>
              </a:rPr>
              <a:t>Exceeds $5.0 million in calendar year, or</a:t>
            </a:r>
          </a:p>
          <a:p>
            <a:pPr lvl="2">
              <a:defRPr/>
            </a:pPr>
            <a:r>
              <a:rPr lang="en-US" sz="1800" dirty="0" smtClean="0">
                <a:ea typeface="Verdana" panose="020B06040305040B0204" pitchFamily="34" charset="0"/>
                <a:cs typeface="Verdana" panose="020B06040305040B0204" pitchFamily="34" charset="0"/>
              </a:rPr>
              <a:t>$50 million net present value over 15 years, or</a:t>
            </a:r>
          </a:p>
          <a:p>
            <a:pPr lvl="2">
              <a:defRPr/>
            </a:pPr>
            <a:r>
              <a:rPr lang="en-US" sz="1800" dirty="0" smtClean="0">
                <a:ea typeface="Verdana" panose="020B06040305040B0204" pitchFamily="34" charset="0"/>
                <a:cs typeface="Verdana" panose="020B06040305040B0204" pitchFamily="34" charset="0"/>
              </a:rPr>
              <a:t>Upon written request of any member of the Committee sponsoring the proposal</a:t>
            </a:r>
            <a:endParaRPr lang="en-US" sz="1800" dirty="0">
              <a:ea typeface="Verdana" panose="020B06040305040B0204" pitchFamily="34" charset="0"/>
              <a:cs typeface="Verdana" panose="020B06040305040B0204" pitchFamily="34" charset="0"/>
            </a:endParaRPr>
          </a:p>
        </p:txBody>
      </p:sp>
      <p:pic>
        <p:nvPicPr>
          <p:cNvPr id="819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Current Issues</a:t>
            </a:r>
          </a:p>
        </p:txBody>
      </p:sp>
      <p:sp>
        <p:nvSpPr>
          <p:cNvPr id="9219" name="Content Placeholder 2"/>
          <p:cNvSpPr>
            <a:spLocks noGrp="1"/>
          </p:cNvSpPr>
          <p:nvPr>
            <p:ph idx="1"/>
          </p:nvPr>
        </p:nvSpPr>
        <p:spPr/>
        <p:txBody>
          <a:bodyPr/>
          <a:lstStyle/>
          <a:p>
            <a:pPr>
              <a:defRPr/>
            </a:pPr>
            <a:r>
              <a:rPr lang="en-US" altLang="en-US" dirty="0" smtClean="0">
                <a:ea typeface="Verdana" pitchFamily="34" charset="0"/>
                <a:cs typeface="Verdana" pitchFamily="34" charset="0"/>
              </a:rPr>
              <a:t>Implementation of Rule Revisions</a:t>
            </a:r>
          </a:p>
          <a:p>
            <a:pPr lvl="1">
              <a:defRPr/>
            </a:pPr>
            <a:r>
              <a:rPr lang="en-US" altLang="en-US" dirty="0">
                <a:ea typeface="Verdana" pitchFamily="34" charset="0"/>
                <a:cs typeface="Verdana" pitchFamily="34" charset="0"/>
              </a:rPr>
              <a:t>Rule revisions can only be implemented</a:t>
            </a:r>
          </a:p>
          <a:p>
            <a:pPr lvl="2">
              <a:defRPr/>
            </a:pPr>
            <a:r>
              <a:rPr lang="en-US" altLang="en-US" sz="1800" dirty="0">
                <a:ea typeface="Verdana" pitchFamily="34" charset="0"/>
                <a:cs typeface="Verdana" pitchFamily="34" charset="0"/>
              </a:rPr>
              <a:t>Aggregate benefits exceed 75% of cost of </a:t>
            </a:r>
            <a:r>
              <a:rPr lang="en-US" altLang="en-US" sz="1800" dirty="0" smtClean="0">
                <a:ea typeface="Verdana" pitchFamily="34" charset="0"/>
                <a:cs typeface="Verdana" pitchFamily="34" charset="0"/>
              </a:rPr>
              <a:t>implementation and</a:t>
            </a:r>
            <a:endParaRPr lang="en-US" altLang="en-US" sz="1800" dirty="0">
              <a:ea typeface="Verdana" pitchFamily="34" charset="0"/>
              <a:cs typeface="Verdana" pitchFamily="34" charset="0"/>
            </a:endParaRPr>
          </a:p>
          <a:p>
            <a:pPr lvl="3">
              <a:defRPr/>
            </a:pPr>
            <a:r>
              <a:rPr lang="en-US" altLang="en-US" sz="1400" dirty="0">
                <a:ea typeface="Verdana" pitchFamily="34" charset="0"/>
                <a:cs typeface="Verdana" pitchFamily="34" charset="0"/>
              </a:rPr>
              <a:t>Total Equipment Maintenance Improvement benefit is at least 65% of </a:t>
            </a:r>
            <a:r>
              <a:rPr lang="en-US" altLang="en-US" sz="1400" dirty="0" smtClean="0">
                <a:ea typeface="Verdana" pitchFamily="34" charset="0"/>
                <a:cs typeface="Verdana" pitchFamily="34" charset="0"/>
              </a:rPr>
              <a:t>cost, or</a:t>
            </a:r>
            <a:endParaRPr lang="en-US" altLang="en-US" sz="1400" dirty="0">
              <a:ea typeface="Verdana" pitchFamily="34" charset="0"/>
              <a:cs typeface="Verdana" pitchFamily="34" charset="0"/>
            </a:endParaRPr>
          </a:p>
          <a:p>
            <a:pPr lvl="3">
              <a:defRPr/>
            </a:pPr>
            <a:r>
              <a:rPr lang="en-US" altLang="en-US" sz="1400" dirty="0">
                <a:ea typeface="Verdana" pitchFamily="34" charset="0"/>
                <a:cs typeface="Verdana" pitchFamily="34" charset="0"/>
              </a:rPr>
              <a:t>Total Safety benefit is at least 30% of </a:t>
            </a:r>
            <a:r>
              <a:rPr lang="en-US" altLang="en-US" sz="1400" dirty="0" smtClean="0">
                <a:ea typeface="Verdana" pitchFamily="34" charset="0"/>
                <a:cs typeface="Verdana" pitchFamily="34" charset="0"/>
              </a:rPr>
              <a:t>cost, or</a:t>
            </a:r>
            <a:endParaRPr lang="en-US" altLang="en-US" sz="1400" dirty="0">
              <a:ea typeface="Verdana" pitchFamily="34" charset="0"/>
              <a:cs typeface="Verdana" pitchFamily="34" charset="0"/>
            </a:endParaRPr>
          </a:p>
          <a:p>
            <a:pPr lvl="3">
              <a:defRPr/>
            </a:pPr>
            <a:r>
              <a:rPr lang="en-US" altLang="en-US" sz="1400" dirty="0">
                <a:ea typeface="Verdana" pitchFamily="34" charset="0"/>
                <a:cs typeface="Verdana" pitchFamily="34" charset="0"/>
              </a:rPr>
              <a:t>Combined Equipment and Safety benefit is at least 65% of </a:t>
            </a:r>
            <a:r>
              <a:rPr lang="en-US" altLang="en-US" sz="1400" dirty="0" smtClean="0">
                <a:ea typeface="Verdana" pitchFamily="34" charset="0"/>
                <a:cs typeface="Verdana" pitchFamily="34" charset="0"/>
              </a:rPr>
              <a:t>cost</a:t>
            </a:r>
          </a:p>
          <a:p>
            <a:pPr marL="1520825" lvl="3" indent="0">
              <a:buFontTx/>
              <a:buNone/>
              <a:defRPr/>
            </a:pPr>
            <a:endParaRPr lang="en-US" altLang="en-US" sz="1400" dirty="0">
              <a:ea typeface="Verdana" pitchFamily="34" charset="0"/>
              <a:cs typeface="Verdana" pitchFamily="34" charset="0"/>
            </a:endParaRPr>
          </a:p>
          <a:p>
            <a:pPr lvl="1">
              <a:defRPr/>
            </a:pPr>
            <a:r>
              <a:rPr lang="en-US" altLang="en-US" dirty="0">
                <a:ea typeface="Verdana" pitchFamily="34" charset="0"/>
                <a:cs typeface="Verdana" pitchFamily="34" charset="0"/>
              </a:rPr>
              <a:t>If thresholds not met</a:t>
            </a:r>
          </a:p>
          <a:p>
            <a:pPr lvl="2">
              <a:defRPr/>
            </a:pPr>
            <a:r>
              <a:rPr lang="en-US" altLang="en-US" dirty="0">
                <a:ea typeface="Verdana" pitchFamily="34" charset="0"/>
                <a:cs typeface="Verdana" pitchFamily="34" charset="0"/>
              </a:rPr>
              <a:t>Implementation of new rule not allowed unless</a:t>
            </a:r>
          </a:p>
          <a:p>
            <a:pPr lvl="3">
              <a:defRPr/>
            </a:pPr>
            <a:r>
              <a:rPr lang="en-US" altLang="en-US" sz="1600" dirty="0">
                <a:ea typeface="Verdana" pitchFamily="34" charset="0"/>
                <a:cs typeface="Verdana" pitchFamily="34" charset="0"/>
              </a:rPr>
              <a:t>AAR and Associated Advisory Boards Car Owner Committee </a:t>
            </a:r>
            <a:r>
              <a:rPr lang="en-US" altLang="en-US" sz="1600" dirty="0" smtClean="0">
                <a:ea typeface="Verdana" pitchFamily="34" charset="0"/>
                <a:cs typeface="Verdana" pitchFamily="34" charset="0"/>
              </a:rPr>
              <a:t>agree </a:t>
            </a:r>
            <a:r>
              <a:rPr lang="en-US" altLang="en-US" sz="1600" dirty="0">
                <a:ea typeface="Verdana" pitchFamily="34" charset="0"/>
                <a:cs typeface="Verdana" pitchFamily="34" charset="0"/>
              </a:rPr>
              <a:t>to funding of </a:t>
            </a:r>
            <a:r>
              <a:rPr lang="en-US" altLang="en-US" sz="1600" dirty="0" smtClean="0">
                <a:ea typeface="Verdana" pitchFamily="34" charset="0"/>
                <a:cs typeface="Verdana" pitchFamily="34" charset="0"/>
              </a:rPr>
              <a:t>implementation</a:t>
            </a:r>
            <a:endParaRPr lang="en-US" altLang="en-US" sz="1600" dirty="0">
              <a:ea typeface="Verdana" pitchFamily="34" charset="0"/>
              <a:cs typeface="Verdana" pitchFamily="34" charset="0"/>
            </a:endParaRPr>
          </a:p>
        </p:txBody>
      </p:sp>
      <p:pic>
        <p:nvPicPr>
          <p:cNvPr id="922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1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21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219">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219">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Current Issues</a:t>
            </a:r>
          </a:p>
        </p:txBody>
      </p:sp>
      <p:sp>
        <p:nvSpPr>
          <p:cNvPr id="10243" name="Content Placeholder 2"/>
          <p:cNvSpPr>
            <a:spLocks noGrp="1"/>
          </p:cNvSpPr>
          <p:nvPr>
            <p:ph idx="1"/>
          </p:nvPr>
        </p:nvSpPr>
        <p:spPr/>
        <p:txBody>
          <a:bodyPr/>
          <a:lstStyle/>
          <a:p>
            <a:r>
              <a:rPr lang="en-US" altLang="en-US" smtClean="0">
                <a:ea typeface="Verdana" panose="020B0604030504040204" pitchFamily="34" charset="0"/>
                <a:cs typeface="Verdana" panose="020B0604030504040204" pitchFamily="34" charset="0"/>
              </a:rPr>
              <a:t>NAFCA and AAR Settlement resulted in new AAR rules</a:t>
            </a:r>
          </a:p>
          <a:p>
            <a:pPr lvl="1"/>
            <a:endParaRPr lang="en-US" altLang="en-US" sz="1400" smtClean="0">
              <a:ea typeface="Verdana" panose="020B0604030504040204" pitchFamily="34" charset="0"/>
              <a:cs typeface="Verdana" panose="020B0604030504040204" pitchFamily="34" charset="0"/>
            </a:endParaRPr>
          </a:p>
          <a:p>
            <a:pPr lvl="1"/>
            <a:r>
              <a:rPr lang="en-US" altLang="en-US" smtClean="0">
                <a:ea typeface="Verdana" panose="020B0604030504040204" pitchFamily="34" charset="0"/>
                <a:cs typeface="Verdana" panose="020B0604030504040204" pitchFamily="34" charset="0"/>
              </a:rPr>
              <a:t>CBA not required</a:t>
            </a:r>
          </a:p>
          <a:p>
            <a:pPr lvl="2"/>
            <a:r>
              <a:rPr lang="en-US" altLang="en-US" sz="1800" smtClean="0">
                <a:ea typeface="Verdana" panose="020B0604030504040204" pitchFamily="34" charset="0"/>
                <a:cs typeface="Verdana" panose="020B0604030504040204" pitchFamily="34" charset="0"/>
              </a:rPr>
              <a:t>Product defect</a:t>
            </a:r>
          </a:p>
          <a:p>
            <a:pPr lvl="2"/>
            <a:r>
              <a:rPr lang="en-US" altLang="en-US" sz="1800" smtClean="0">
                <a:ea typeface="Verdana" panose="020B0604030504040204" pitchFamily="34" charset="0"/>
                <a:cs typeface="Verdana" panose="020B0604030504040204" pitchFamily="34" charset="0"/>
              </a:rPr>
              <a:t>No cost effect of private car owners</a:t>
            </a:r>
          </a:p>
          <a:p>
            <a:pPr lvl="2"/>
            <a:r>
              <a:rPr lang="en-US" altLang="en-US" sz="1800" smtClean="0">
                <a:ea typeface="Verdana" panose="020B0604030504040204" pitchFamily="34" charset="0"/>
                <a:cs typeface="Verdana" panose="020B0604030504040204" pitchFamily="34" charset="0"/>
              </a:rPr>
              <a:t>Car Repair Billing Rates</a:t>
            </a:r>
          </a:p>
          <a:p>
            <a:pPr lvl="2"/>
            <a:r>
              <a:rPr lang="en-US" altLang="en-US" sz="1800" smtClean="0">
                <a:ea typeface="Verdana" panose="020B0604030504040204" pitchFamily="34" charset="0"/>
                <a:cs typeface="Verdana" panose="020B0604030504040204" pitchFamily="34" charset="0"/>
              </a:rPr>
              <a:t>Billing Repair Data Requirements</a:t>
            </a:r>
          </a:p>
          <a:p>
            <a:pPr lvl="2"/>
            <a:r>
              <a:rPr lang="en-US" altLang="en-US" sz="1800" smtClean="0">
                <a:ea typeface="Verdana" panose="020B0604030504040204" pitchFamily="34" charset="0"/>
                <a:cs typeface="Verdana" panose="020B0604030504040204" pitchFamily="34" charset="0"/>
              </a:rPr>
              <a:t>Editorial changes</a:t>
            </a:r>
          </a:p>
          <a:p>
            <a:pPr lvl="2"/>
            <a:r>
              <a:rPr lang="en-US" altLang="en-US" sz="1800" smtClean="0">
                <a:ea typeface="Verdana" panose="020B0604030504040204" pitchFamily="34" charset="0"/>
                <a:cs typeface="Verdana" panose="020B0604030504040204" pitchFamily="34" charset="0"/>
              </a:rPr>
              <a:t>Rules mandated by Government regulation</a:t>
            </a:r>
          </a:p>
          <a:p>
            <a:pPr lvl="1"/>
            <a:endParaRPr lang="en-US" altLang="en-US" sz="1800" smtClean="0">
              <a:ea typeface="Verdana" panose="020B0604030504040204" pitchFamily="34" charset="0"/>
              <a:cs typeface="Verdana" panose="020B0604030504040204" pitchFamily="34" charset="0"/>
            </a:endParaRPr>
          </a:p>
          <a:p>
            <a:pPr lvl="1"/>
            <a:r>
              <a:rPr lang="en-US" altLang="en-US" smtClean="0">
                <a:ea typeface="Verdana" panose="020B0604030504040204" pitchFamily="34" charset="0"/>
                <a:cs typeface="Verdana" panose="020B0604030504040204" pitchFamily="34" charset="0"/>
              </a:rPr>
              <a:t>Appeal procedure in place for CBA process</a:t>
            </a:r>
          </a:p>
        </p:txBody>
      </p:sp>
      <p:pic>
        <p:nvPicPr>
          <p:cNvPr id="1024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24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Current Issues</a:t>
            </a:r>
          </a:p>
        </p:txBody>
      </p:sp>
      <p:sp>
        <p:nvSpPr>
          <p:cNvPr id="11267" name="Content Placeholder 2"/>
          <p:cNvSpPr>
            <a:spLocks noGrp="1"/>
          </p:cNvSpPr>
          <p:nvPr>
            <p:ph idx="1"/>
          </p:nvPr>
        </p:nvSpPr>
        <p:spPr>
          <a:xfrm>
            <a:off x="312738" y="1357313"/>
            <a:ext cx="9677400" cy="5943600"/>
          </a:xfrm>
        </p:spPr>
        <p:txBody>
          <a:bodyPr/>
          <a:lstStyle/>
          <a:p>
            <a:r>
              <a:rPr lang="en-US" altLang="en-US" smtClean="0">
                <a:ea typeface="Verdana" panose="020B0604030504040204" pitchFamily="34" charset="0"/>
                <a:cs typeface="Verdana" panose="020B0604030504040204" pitchFamily="34" charset="0"/>
              </a:rPr>
              <a:t>NAFCA filed complaint with the STB against the Union Pacific (March 31, 2015)</a:t>
            </a:r>
          </a:p>
          <a:p>
            <a:pPr lvl="1"/>
            <a:r>
              <a:rPr lang="en-US" altLang="en-US" smtClean="0">
                <a:ea typeface="Verdana" panose="020B0604030504040204" pitchFamily="34" charset="0"/>
                <a:cs typeface="Verdana" panose="020B0604030504040204" pitchFamily="34" charset="0"/>
              </a:rPr>
              <a:t>Other complainants</a:t>
            </a:r>
          </a:p>
          <a:p>
            <a:pPr lvl="2"/>
            <a:r>
              <a:rPr lang="en-US" altLang="en-US" sz="1600" smtClean="0">
                <a:ea typeface="Verdana" panose="020B0604030504040204" pitchFamily="34" charset="0"/>
                <a:cs typeface="Verdana" panose="020B0604030504040204" pitchFamily="34" charset="0"/>
              </a:rPr>
              <a:t>Chlorine Institute</a:t>
            </a:r>
          </a:p>
          <a:p>
            <a:pPr lvl="2"/>
            <a:r>
              <a:rPr lang="en-US" altLang="en-US" sz="1600" smtClean="0">
                <a:ea typeface="Verdana" panose="020B0604030504040204" pitchFamily="34" charset="0"/>
                <a:cs typeface="Verdana" panose="020B0604030504040204" pitchFamily="34" charset="0"/>
              </a:rPr>
              <a:t>The Fertilizer Institute </a:t>
            </a:r>
          </a:p>
          <a:p>
            <a:pPr lvl="2"/>
            <a:r>
              <a:rPr lang="en-US" altLang="en-US" sz="1600" smtClean="0">
                <a:ea typeface="Verdana" panose="020B0604030504040204" pitchFamily="34" charset="0"/>
                <a:cs typeface="Verdana" panose="020B0604030504040204" pitchFamily="34" charset="0"/>
              </a:rPr>
              <a:t>The American Chemistry Council</a:t>
            </a:r>
          </a:p>
          <a:p>
            <a:pPr lvl="2"/>
            <a:r>
              <a:rPr lang="en-US" altLang="en-US" sz="1600" smtClean="0">
                <a:ea typeface="Verdana" panose="020B0604030504040204" pitchFamily="34" charset="0"/>
                <a:cs typeface="Verdana" panose="020B0604030504040204" pitchFamily="34" charset="0"/>
              </a:rPr>
              <a:t>American Fuel and Petrochemical Manufacturers</a:t>
            </a:r>
          </a:p>
          <a:p>
            <a:pPr lvl="2"/>
            <a:r>
              <a:rPr lang="en-US" altLang="en-US" sz="1600" smtClean="0">
                <a:ea typeface="Verdana" panose="020B0604030504040204" pitchFamily="34" charset="0"/>
                <a:cs typeface="Verdana" panose="020B0604030504040204" pitchFamily="34" charset="0"/>
              </a:rPr>
              <a:t>Cargill</a:t>
            </a:r>
          </a:p>
          <a:p>
            <a:pPr lvl="2"/>
            <a:r>
              <a:rPr lang="en-US" altLang="en-US" sz="1600" smtClean="0">
                <a:ea typeface="Verdana" panose="020B0604030504040204" pitchFamily="34" charset="0"/>
                <a:cs typeface="Verdana" panose="020B0604030504040204" pitchFamily="34" charset="0"/>
              </a:rPr>
              <a:t>Poet Ethanol</a:t>
            </a:r>
          </a:p>
          <a:p>
            <a:pPr lvl="2"/>
            <a:r>
              <a:rPr lang="en-US" altLang="en-US" sz="1600" smtClean="0">
                <a:ea typeface="Verdana" panose="020B0604030504040204" pitchFamily="34" charset="0"/>
                <a:cs typeface="Verdana" panose="020B0604030504040204" pitchFamily="34" charset="0"/>
              </a:rPr>
              <a:t>Poet Nutrition</a:t>
            </a:r>
          </a:p>
          <a:p>
            <a:pPr lvl="2"/>
            <a:endParaRPr lang="en-US" altLang="en-US" sz="1400" smtClean="0">
              <a:ea typeface="Verdana" panose="020B0604030504040204" pitchFamily="34" charset="0"/>
              <a:cs typeface="Verdana" panose="020B0604030504040204" pitchFamily="34" charset="0"/>
            </a:endParaRPr>
          </a:p>
          <a:p>
            <a:pPr lvl="1"/>
            <a:r>
              <a:rPr lang="en-US" altLang="en-US" smtClean="0">
                <a:ea typeface="Verdana" panose="020B0604030504040204" pitchFamily="34" charset="0"/>
                <a:cs typeface="Verdana" panose="020B0604030504040204" pitchFamily="34" charset="0"/>
              </a:rPr>
              <a:t>Complaint based on recent UP Tariff publication</a:t>
            </a:r>
          </a:p>
          <a:p>
            <a:pPr lvl="2" eaLnBrk="1" hangingPunct="1">
              <a:lnSpc>
                <a:spcPct val="80000"/>
              </a:lnSpc>
            </a:pPr>
            <a:r>
              <a:rPr lang="en-US" altLang="en-US" sz="1600" smtClean="0"/>
              <a:t>UP began charging for empty tank car movements to and from shops on 1/1/15</a:t>
            </a:r>
          </a:p>
          <a:p>
            <a:pPr lvl="2" eaLnBrk="1" hangingPunct="1">
              <a:lnSpc>
                <a:spcPct val="80000"/>
              </a:lnSpc>
            </a:pPr>
            <a:r>
              <a:rPr lang="en-US" altLang="en-US" sz="1600" smtClean="0"/>
              <a:t>Violation of statutory obligation to compensate for use of private tank cars</a:t>
            </a:r>
          </a:p>
          <a:p>
            <a:pPr lvl="2" eaLnBrk="1" hangingPunct="1">
              <a:lnSpc>
                <a:spcPct val="80000"/>
              </a:lnSpc>
            </a:pPr>
            <a:r>
              <a:rPr lang="en-US" altLang="en-US" sz="1600" smtClean="0"/>
              <a:t>UP does not provide tank cars </a:t>
            </a:r>
          </a:p>
          <a:p>
            <a:pPr lvl="2" eaLnBrk="1" hangingPunct="1">
              <a:lnSpc>
                <a:spcPct val="80000"/>
              </a:lnSpc>
            </a:pPr>
            <a:r>
              <a:rPr lang="en-US" altLang="en-US" sz="1600" smtClean="0"/>
              <a:t>UP does not compensate tank car owners for the use of their tank cars</a:t>
            </a:r>
          </a:p>
          <a:p>
            <a:pPr lvl="2" eaLnBrk="1" hangingPunct="1">
              <a:lnSpc>
                <a:spcPct val="80000"/>
              </a:lnSpc>
            </a:pPr>
            <a:r>
              <a:rPr lang="en-US" altLang="en-US" sz="1600" smtClean="0"/>
              <a:t>UP tariff imposes new cost of ownership without compensation</a:t>
            </a:r>
          </a:p>
          <a:p>
            <a:pPr lvl="2"/>
            <a:endParaRPr lang="en-US" altLang="en-US" sz="2400" smtClean="0">
              <a:ea typeface="Verdana" panose="020B0604030504040204" pitchFamily="34" charset="0"/>
              <a:cs typeface="Verdana" panose="020B0604030504040204" pitchFamily="34" charset="0"/>
            </a:endParaRPr>
          </a:p>
        </p:txBody>
      </p:sp>
      <p:pic>
        <p:nvPicPr>
          <p:cNvPr id="1126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1838" y="6615113"/>
            <a:ext cx="1638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6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6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267">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267">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267">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267">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267">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26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theme/theme1.xml><?xml version="1.0" encoding="utf-8"?>
<a:theme xmlns:a="http://schemas.openxmlformats.org/drawingml/2006/main" name="Office Them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ACACSO Presentation FINAL - 1</Template>
  <TotalTime>0</TotalTime>
  <Words>1018</Words>
  <Application>Microsoft Office PowerPoint</Application>
  <PresentationFormat>Custom</PresentationFormat>
  <Paragraphs>189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Verdana</vt:lpstr>
      <vt:lpstr>Office Theme</vt:lpstr>
      <vt:lpstr>Current Issues – Private Railcars</vt:lpstr>
      <vt:lpstr>Objective</vt:lpstr>
      <vt:lpstr>NAFCA </vt:lpstr>
      <vt:lpstr>NAFCA Mission Statement </vt:lpstr>
      <vt:lpstr>NAFCA Goals</vt:lpstr>
      <vt:lpstr>Current Issues</vt:lpstr>
      <vt:lpstr>Current Issues</vt:lpstr>
      <vt:lpstr>Current Issues</vt:lpstr>
      <vt:lpstr>Current Issues</vt:lpstr>
      <vt:lpstr>Current Issues</vt:lpstr>
      <vt:lpstr>Current Issues</vt:lpstr>
      <vt:lpstr>Current Issues</vt:lpstr>
      <vt:lpstr>Current Issues</vt:lpstr>
      <vt:lpstr>Current Issues</vt:lpstr>
      <vt:lpstr>Current Issues</vt:lpstr>
      <vt:lpstr>Current Issues</vt:lpstr>
      <vt:lpstr>PowerPoint Presentation</vt:lpstr>
    </vt:vector>
  </TitlesOfParts>
  <Company>The Greenbrier Companies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Issues – Private Railcars</dc:title>
  <dc:creator>Hancock, Kelley-Jo</dc:creator>
  <cp:lastModifiedBy>Hancock, Kelley-Jo</cp:lastModifiedBy>
  <cp:revision>1</cp:revision>
  <dcterms:created xsi:type="dcterms:W3CDTF">2015-05-08T19:40:24Z</dcterms:created>
  <dcterms:modified xsi:type="dcterms:W3CDTF">2015-05-08T19:40:34Z</dcterms:modified>
</cp:coreProperties>
</file>