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291" r:id="rId2"/>
    <p:sldId id="289" r:id="rId3"/>
    <p:sldId id="290" r:id="rId4"/>
    <p:sldId id="309" r:id="rId5"/>
    <p:sldId id="292" r:id="rId6"/>
    <p:sldId id="293" r:id="rId7"/>
    <p:sldId id="294" r:id="rId8"/>
    <p:sldId id="295" r:id="rId9"/>
    <p:sldId id="296" r:id="rId10"/>
    <p:sldId id="310" r:id="rId11"/>
    <p:sldId id="297" r:id="rId12"/>
    <p:sldId id="311" r:id="rId13"/>
    <p:sldId id="298" r:id="rId14"/>
    <p:sldId id="299" r:id="rId15"/>
    <p:sldId id="312" r:id="rId16"/>
    <p:sldId id="313" r:id="rId17"/>
    <p:sldId id="308" r:id="rId1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378" autoAdjust="0"/>
    <p:restoredTop sz="86330" autoAdjust="0"/>
  </p:normalViewPr>
  <p:slideViewPr>
    <p:cSldViewPr>
      <p:cViewPr>
        <p:scale>
          <a:sx n="73" d="100"/>
          <a:sy n="73" d="100"/>
        </p:scale>
        <p:origin x="-2004" y="-642"/>
      </p:cViewPr>
      <p:guideLst>
        <p:guide orient="horz" pos="2160"/>
        <p:guide pos="2880"/>
      </p:guideLst>
    </p:cSldViewPr>
  </p:slideViewPr>
  <p:outlineViewPr>
    <p:cViewPr>
      <p:scale>
        <a:sx n="33" d="100"/>
        <a:sy n="33" d="100"/>
      </p:scale>
      <p:origin x="48" y="13872"/>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D015EB35-0B28-47BE-A32D-A374B30B740E}" type="datetimeFigureOut">
              <a:rPr lang="en-US" smtClean="0"/>
              <a:t>5/2/2013</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1B308BBA-4523-4DE9-BAA6-B52EC4DC8F72}" type="slidenum">
              <a:rPr lang="en-US" smtClean="0"/>
              <a:t>‹#›</a:t>
            </a:fld>
            <a:endParaRPr lang="en-US"/>
          </a:p>
        </p:txBody>
      </p:sp>
    </p:spTree>
    <p:extLst>
      <p:ext uri="{BB962C8B-B14F-4D97-AF65-F5344CB8AC3E}">
        <p14:creationId xmlns:p14="http://schemas.microsoft.com/office/powerpoint/2010/main" val="1948129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EEF907E0-1A73-4BF6-A7D3-62BB943D09A4}" type="datetimeFigureOut">
              <a:rPr lang="en-US" smtClean="0"/>
              <a:t>5/2/2013</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2DDED9CA-EFFC-4FA0-9982-7BD4EE55AC0C}" type="slidenum">
              <a:rPr lang="en-US" smtClean="0"/>
              <a:t>‹#›</a:t>
            </a:fld>
            <a:endParaRPr lang="en-US"/>
          </a:p>
        </p:txBody>
      </p:sp>
    </p:spTree>
    <p:extLst>
      <p:ext uri="{BB962C8B-B14F-4D97-AF65-F5344CB8AC3E}">
        <p14:creationId xmlns:p14="http://schemas.microsoft.com/office/powerpoint/2010/main" val="2282581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 aspects of the</a:t>
            </a:r>
            <a:r>
              <a:rPr lang="en-US" baseline="0" dirty="0" smtClean="0"/>
              <a:t> car service rules are hard coded into programs and not seen. Railinc plays an active role in SCO90 and SCO200 car management, the car grade system, and a few other areas. </a:t>
            </a:r>
            <a:endParaRPr lang="en-US" dirty="0"/>
          </a:p>
        </p:txBody>
      </p:sp>
      <p:sp>
        <p:nvSpPr>
          <p:cNvPr id="4" name="Slide Number Placeholder 3"/>
          <p:cNvSpPr>
            <a:spLocks noGrp="1"/>
          </p:cNvSpPr>
          <p:nvPr>
            <p:ph type="sldNum" sz="quarter" idx="10"/>
          </p:nvPr>
        </p:nvSpPr>
        <p:spPr/>
        <p:txBody>
          <a:bodyPr/>
          <a:lstStyle/>
          <a:p>
            <a:fld id="{2DDED9CA-EFFC-4FA0-9982-7BD4EE55AC0C}" type="slidenum">
              <a:rPr lang="en-US" smtClean="0"/>
              <a:t>1</a:t>
            </a:fld>
            <a:endParaRPr lang="en-US"/>
          </a:p>
        </p:txBody>
      </p:sp>
    </p:spTree>
    <p:extLst>
      <p:ext uri="{BB962C8B-B14F-4D97-AF65-F5344CB8AC3E}">
        <p14:creationId xmlns:p14="http://schemas.microsoft.com/office/powerpoint/2010/main" val="1076689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 grade box cars – 100lb</a:t>
            </a:r>
            <a:r>
              <a:rPr lang="en-US" baseline="0" dirty="0" smtClean="0"/>
              <a:t> bags of sugar, melted, insects, has to be washed. Also shredded aluminum, blown into cars and would wedge into the wood planks any way it could.</a:t>
            </a:r>
          </a:p>
          <a:p>
            <a:r>
              <a:rPr lang="en-US" baseline="0" dirty="0" smtClean="0"/>
              <a:t>K can be remedied – car can be washed out or aluminum removed with pliers, K taken down with visual inspection – whoever loaded responsible for returning top status. N and P you know these. W car grade exists forever. At one point they were hauling garbage and food in the same truck, so the rail industry implemented W to prevent this.</a:t>
            </a:r>
            <a:endParaRPr lang="en-US" dirty="0" smtClean="0"/>
          </a:p>
          <a:p>
            <a:endParaRPr lang="en-US" dirty="0"/>
          </a:p>
        </p:txBody>
      </p:sp>
      <p:sp>
        <p:nvSpPr>
          <p:cNvPr id="4" name="Slide Number Placeholder 3"/>
          <p:cNvSpPr>
            <a:spLocks noGrp="1"/>
          </p:cNvSpPr>
          <p:nvPr>
            <p:ph type="sldNum" sz="quarter" idx="10"/>
          </p:nvPr>
        </p:nvSpPr>
        <p:spPr/>
        <p:txBody>
          <a:bodyPr/>
          <a:lstStyle/>
          <a:p>
            <a:fld id="{2DDED9CA-EFFC-4FA0-9982-7BD4EE55AC0C}" type="slidenum">
              <a:rPr lang="en-US" smtClean="0"/>
              <a:t>4</a:t>
            </a:fld>
            <a:endParaRPr lang="en-US"/>
          </a:p>
        </p:txBody>
      </p:sp>
    </p:spTree>
    <p:extLst>
      <p:ext uri="{BB962C8B-B14F-4D97-AF65-F5344CB8AC3E}">
        <p14:creationId xmlns:p14="http://schemas.microsoft.com/office/powerpoint/2010/main" val="722439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Railinc sees</a:t>
            </a:r>
            <a:r>
              <a:rPr lang="en-US" baseline="0" dirty="0" smtClean="0"/>
              <a:t> this a little in OT5 but not in many other applications. </a:t>
            </a:r>
            <a:r>
              <a:rPr lang="en-US" dirty="0" smtClean="0"/>
              <a:t>Origin</a:t>
            </a:r>
            <a:r>
              <a:rPr lang="en-US" baseline="0" dirty="0" smtClean="0"/>
              <a:t> carrier has first responsibility to supply a car, if they have one available in that time frame. There is a negotiation of “where are these cars going to come from?” before the shipping takes place- determine if the shipper wants RR supplied cars. If RR cannot supply, the RR reaches out to a PCO to find cars.</a:t>
            </a:r>
          </a:p>
          <a:p>
            <a:r>
              <a:rPr lang="en-US" baseline="0" dirty="0" smtClean="0"/>
              <a:t>RR maintains record of what shipper requested?</a:t>
            </a:r>
            <a:endParaRPr lang="en-US" dirty="0" smtClean="0"/>
          </a:p>
          <a:p>
            <a:endParaRPr lang="en-US" dirty="0"/>
          </a:p>
        </p:txBody>
      </p:sp>
      <p:sp>
        <p:nvSpPr>
          <p:cNvPr id="4" name="Slide Number Placeholder 3"/>
          <p:cNvSpPr>
            <a:spLocks noGrp="1"/>
          </p:cNvSpPr>
          <p:nvPr>
            <p:ph type="sldNum" sz="quarter" idx="10"/>
          </p:nvPr>
        </p:nvSpPr>
        <p:spPr/>
        <p:txBody>
          <a:bodyPr/>
          <a:lstStyle/>
          <a:p>
            <a:fld id="{2DDED9CA-EFFC-4FA0-9982-7BD4EE55AC0C}" type="slidenum">
              <a:rPr lang="en-US" smtClean="0"/>
              <a:t>6</a:t>
            </a:fld>
            <a:endParaRPr lang="en-US"/>
          </a:p>
        </p:txBody>
      </p:sp>
    </p:spTree>
    <p:extLst>
      <p:ext uri="{BB962C8B-B14F-4D97-AF65-F5344CB8AC3E}">
        <p14:creationId xmlns:p14="http://schemas.microsoft.com/office/powerpoint/2010/main" val="23578496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rule </a:t>
            </a:r>
            <a:endParaRPr lang="en-US" dirty="0"/>
          </a:p>
        </p:txBody>
      </p:sp>
      <p:sp>
        <p:nvSpPr>
          <p:cNvPr id="4" name="Slide Number Placeholder 3"/>
          <p:cNvSpPr>
            <a:spLocks noGrp="1"/>
          </p:cNvSpPr>
          <p:nvPr>
            <p:ph type="sldNum" sz="quarter" idx="10"/>
          </p:nvPr>
        </p:nvSpPr>
        <p:spPr/>
        <p:txBody>
          <a:bodyPr/>
          <a:lstStyle/>
          <a:p>
            <a:fld id="{2DDED9CA-EFFC-4FA0-9982-7BD4EE55AC0C}" type="slidenum">
              <a:rPr lang="en-US" smtClean="0"/>
              <a:t>8</a:t>
            </a:fld>
            <a:endParaRPr lang="en-US"/>
          </a:p>
        </p:txBody>
      </p:sp>
    </p:spTree>
    <p:extLst>
      <p:ext uri="{BB962C8B-B14F-4D97-AF65-F5344CB8AC3E}">
        <p14:creationId xmlns:p14="http://schemas.microsoft.com/office/powerpoint/2010/main" val="4049926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DED9CA-EFFC-4FA0-9982-7BD4EE55AC0C}" type="slidenum">
              <a:rPr lang="en-US" smtClean="0"/>
              <a:t>11</a:t>
            </a:fld>
            <a:endParaRPr lang="en-US"/>
          </a:p>
        </p:txBody>
      </p:sp>
    </p:spTree>
    <p:extLst>
      <p:ext uri="{BB962C8B-B14F-4D97-AF65-F5344CB8AC3E}">
        <p14:creationId xmlns:p14="http://schemas.microsoft.com/office/powerpoint/2010/main" val="34452529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 the </a:t>
            </a:r>
            <a:r>
              <a:rPr lang="en-US" dirty="0" err="1" smtClean="0"/>
              <a:t>arb</a:t>
            </a:r>
            <a:r>
              <a:rPr lang="en-US" dirty="0" smtClean="0"/>
              <a:t> process:</a:t>
            </a:r>
          </a:p>
          <a:p>
            <a:r>
              <a:rPr lang="en-US" dirty="0" smtClean="0"/>
              <a:t>Arbitration for car service rules – a point in the rule. (car hire </a:t>
            </a:r>
            <a:r>
              <a:rPr lang="en-US" dirty="0" err="1" smtClean="0"/>
              <a:t>arb</a:t>
            </a:r>
            <a:r>
              <a:rPr lang="en-US" dirty="0" smtClean="0"/>
              <a:t> is handled separately under car hire rule 17- important to know this is a different process for rate </a:t>
            </a:r>
            <a:r>
              <a:rPr lang="en-US" dirty="0" err="1" smtClean="0"/>
              <a:t>negotation</a:t>
            </a:r>
            <a:r>
              <a:rPr lang="en-US" dirty="0" smtClean="0"/>
              <a:t> </a:t>
            </a:r>
            <a:r>
              <a:rPr lang="en-US" dirty="0" err="1" smtClean="0"/>
              <a:t>arb</a:t>
            </a:r>
            <a:r>
              <a:rPr lang="en-US" dirty="0" smtClean="0"/>
              <a:t>)</a:t>
            </a:r>
          </a:p>
          <a:p>
            <a:r>
              <a:rPr lang="en-US" dirty="0" smtClean="0"/>
              <a:t>Either party to the dispute can request arbitration. They have to notify</a:t>
            </a:r>
            <a:r>
              <a:rPr lang="en-US" baseline="0" dirty="0" smtClean="0"/>
              <a:t> Usher and Pinson that they want arbitration and give a description of the issue to help them understand the issue but they do not have to present the whole issue. Usher works with the SOMC side, then SOMC would likely ask EAC for its recommendation. Then a notice is sent to both parties saying </a:t>
            </a:r>
            <a:r>
              <a:rPr lang="en-US" baseline="0" dirty="0" err="1" smtClean="0"/>
              <a:t>arb</a:t>
            </a:r>
            <a:r>
              <a:rPr lang="en-US" baseline="0" dirty="0" smtClean="0"/>
              <a:t> is requested on application of whichever rule. Each party puts together an abstract outlining their position on the issue. They have a minimum of 30 days to put this together. Once both are received, they get a copy of the others abstract. They then have minimum 30 days to put together a rebuttal abstract, and they cant introduce new data or opinions, only </a:t>
            </a:r>
            <a:r>
              <a:rPr lang="en-US" baseline="0" dirty="0" err="1" smtClean="0"/>
              <a:t>rebutt</a:t>
            </a:r>
            <a:r>
              <a:rPr lang="en-US" baseline="0" dirty="0" smtClean="0"/>
              <a:t> what the other guy says. Once this is done, EAC creates a TAG to review and make a rec to the full EAC. </a:t>
            </a:r>
            <a:r>
              <a:rPr lang="en-US" baseline="0" smtClean="0"/>
              <a:t>Parties in the arbitration are not on the TAG. </a:t>
            </a:r>
            <a:endParaRPr lang="en-US" smtClean="0"/>
          </a:p>
          <a:p>
            <a:endParaRPr lang="en-US"/>
          </a:p>
        </p:txBody>
      </p:sp>
      <p:sp>
        <p:nvSpPr>
          <p:cNvPr id="4" name="Slide Number Placeholder 3"/>
          <p:cNvSpPr>
            <a:spLocks noGrp="1"/>
          </p:cNvSpPr>
          <p:nvPr>
            <p:ph type="sldNum" sz="quarter" idx="10"/>
          </p:nvPr>
        </p:nvSpPr>
        <p:spPr/>
        <p:txBody>
          <a:bodyPr/>
          <a:lstStyle/>
          <a:p>
            <a:fld id="{2DDED9CA-EFFC-4FA0-9982-7BD4EE55AC0C}" type="slidenum">
              <a:rPr lang="en-US" smtClean="0"/>
              <a:t>12</a:t>
            </a:fld>
            <a:endParaRPr lang="en-US"/>
          </a:p>
        </p:txBody>
      </p:sp>
    </p:spTree>
    <p:extLst>
      <p:ext uri="{BB962C8B-B14F-4D97-AF65-F5344CB8AC3E}">
        <p14:creationId xmlns:p14="http://schemas.microsoft.com/office/powerpoint/2010/main" val="34452529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EAC informally interprets</a:t>
            </a:r>
            <a:r>
              <a:rPr lang="en-US" baseline="0" dirty="0" smtClean="0"/>
              <a:t> CS rules- sometimes carriers go to EAC wanting this and what they are doing is gauging how the </a:t>
            </a:r>
            <a:r>
              <a:rPr lang="en-US" baseline="0" dirty="0" err="1" smtClean="0"/>
              <a:t>arb</a:t>
            </a:r>
            <a:r>
              <a:rPr lang="en-US" baseline="0" dirty="0" smtClean="0"/>
              <a:t> is gonna go. </a:t>
            </a:r>
          </a:p>
          <a:p>
            <a:r>
              <a:rPr lang="en-US" baseline="0" dirty="0" smtClean="0"/>
              <a:t>Way to get this done is have it put on the docket. Allows a carrier to see how people are thinking/leaning on an issue.</a:t>
            </a:r>
            <a:endParaRPr lang="en-US" dirty="0" smtClean="0"/>
          </a:p>
          <a:p>
            <a:endParaRPr lang="en-US" dirty="0"/>
          </a:p>
        </p:txBody>
      </p:sp>
      <p:sp>
        <p:nvSpPr>
          <p:cNvPr id="4" name="Slide Number Placeholder 3"/>
          <p:cNvSpPr>
            <a:spLocks noGrp="1"/>
          </p:cNvSpPr>
          <p:nvPr>
            <p:ph type="sldNum" sz="quarter" idx="10"/>
          </p:nvPr>
        </p:nvSpPr>
        <p:spPr/>
        <p:txBody>
          <a:bodyPr/>
          <a:lstStyle/>
          <a:p>
            <a:fld id="{2DDED9CA-EFFC-4FA0-9982-7BD4EE55AC0C}" type="slidenum">
              <a:rPr lang="en-US" smtClean="0"/>
              <a:t>13</a:t>
            </a:fld>
            <a:endParaRPr lang="en-US"/>
          </a:p>
        </p:txBody>
      </p:sp>
    </p:spTree>
    <p:extLst>
      <p:ext uri="{BB962C8B-B14F-4D97-AF65-F5344CB8AC3E}">
        <p14:creationId xmlns:p14="http://schemas.microsoft.com/office/powerpoint/2010/main" val="420129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685800" y="3886200"/>
            <a:ext cx="70866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95279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7235656" y="69390"/>
            <a:ext cx="1643579" cy="365125"/>
          </a:xfrm>
          <a:prstGeom prst="rect">
            <a:avLst/>
          </a:prstGeom>
        </p:spPr>
        <p:txBody>
          <a:bodyPr/>
          <a:lstStyle/>
          <a:p>
            <a:fld id="{2A59EA1A-D0CB-1046-B21F-221640F963E8}" type="datetime1">
              <a:rPr lang="en-US" smtClean="0">
                <a:solidFill>
                  <a:prstClr val="white"/>
                </a:solidFill>
              </a:rPr>
              <a:pPr/>
              <a:t>5/2/2013</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102400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85189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85189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4109281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1975975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43488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98320" y="846626"/>
            <a:ext cx="8375651" cy="1192975"/>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204918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4918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984220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220216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841931"/>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220216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841931"/>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88668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4230049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72094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63138"/>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86313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a:t>
            </a:r>
            <a:r>
              <a:rPr lang="en-US" dirty="0" err="1" smtClean="0"/>
              <a:t>levela</a:t>
            </a:r>
            <a:endParaRPr lang="en-US" dirty="0"/>
          </a:p>
        </p:txBody>
      </p:sp>
      <p:sp>
        <p:nvSpPr>
          <p:cNvPr id="4" name="Text Placeholder 3"/>
          <p:cNvSpPr>
            <a:spLocks noGrp="1"/>
          </p:cNvSpPr>
          <p:nvPr>
            <p:ph type="body" sz="half" idx="2"/>
          </p:nvPr>
        </p:nvSpPr>
        <p:spPr>
          <a:xfrm>
            <a:off x="457200" y="2025188"/>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235656" y="69390"/>
            <a:ext cx="1643579" cy="365125"/>
          </a:xfrm>
          <a:prstGeom prst="rect">
            <a:avLst/>
          </a:prstGeom>
        </p:spPr>
        <p:txBody>
          <a:bodyPr/>
          <a:lstStyle/>
          <a:p>
            <a:fld id="{59133EC1-6D56-5D43-A3F6-DF1C5C3FFD20}" type="datetime1">
              <a:rPr lang="en-US" smtClean="0">
                <a:solidFill>
                  <a:prstClr val="white"/>
                </a:solidFill>
              </a:rPr>
              <a:pPr/>
              <a:t>5/2/2013</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554991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235656" y="69390"/>
            <a:ext cx="1643579" cy="365125"/>
          </a:xfrm>
          <a:prstGeom prst="rect">
            <a:avLst/>
          </a:prstGeom>
        </p:spPr>
        <p:txBody>
          <a:bodyPr/>
          <a:lstStyle/>
          <a:p>
            <a:fld id="{1F221583-7359-B745-BA55-CA4CB50D7475}" type="datetime1">
              <a:rPr lang="en-US" smtClean="0">
                <a:solidFill>
                  <a:prstClr val="white"/>
                </a:solidFill>
              </a:rPr>
              <a:pPr/>
              <a:t>5/2/2013</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1695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dirty="0">
              <a:solidFill>
                <a:prstClr val="black">
                  <a:tint val="75000"/>
                </a:prstClr>
              </a:solidFill>
            </a:endParaRPr>
          </a:p>
        </p:txBody>
      </p:sp>
      <p:sp>
        <p:nvSpPr>
          <p:cNvPr id="7" name="Rectangle 20"/>
          <p:cNvSpPr>
            <a:spLocks noChangeArrowheads="1"/>
          </p:cNvSpPr>
          <p:nvPr/>
        </p:nvSpPr>
        <p:spPr bwMode="auto">
          <a:xfrm>
            <a:off x="0" y="0"/>
            <a:ext cx="9145588" cy="490538"/>
          </a:xfrm>
          <a:prstGeom prst="rect">
            <a:avLst/>
          </a:prstGeom>
          <a:solidFill>
            <a:srgbClr val="9F0927"/>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457200"/>
            <a:endParaRPr lang="en-US" dirty="0">
              <a:solidFill>
                <a:prstClr val="black"/>
              </a:solidFill>
            </a:endParaRPr>
          </a:p>
        </p:txBody>
      </p:sp>
      <p:sp>
        <p:nvSpPr>
          <p:cNvPr id="8" name="TextBox 7"/>
          <p:cNvSpPr txBox="1">
            <a:spLocks noChangeArrowheads="1"/>
          </p:cNvSpPr>
          <p:nvPr/>
        </p:nvSpPr>
        <p:spPr bwMode="auto">
          <a:xfrm>
            <a:off x="311150" y="131763"/>
            <a:ext cx="5314950" cy="274637"/>
          </a:xfrm>
          <a:prstGeom prst="rect">
            <a:avLst/>
          </a:prstGeom>
          <a:noFill/>
          <a:ln w="9525">
            <a:noFill/>
            <a:miter lim="800000"/>
            <a:headEnd/>
            <a:tailEnd/>
          </a:ln>
        </p:spPr>
        <p:txBody>
          <a:bodyPr>
            <a:spAutoFit/>
          </a:bodyPr>
          <a:lstStyle>
            <a:lvl1pPr>
              <a:defRPr sz="2400">
                <a:solidFill>
                  <a:schemeClr val="tx1"/>
                </a:solidFill>
                <a:latin typeface="Arial" charset="0"/>
                <a:ea typeface="ＭＳ Ｐゴシック" charset="0"/>
                <a:cs typeface="ＭＳ Ｐゴシック" charset="0"/>
              </a:defRPr>
            </a:lvl1pPr>
            <a:lvl2pPr marL="37931725" indent="-3747452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fontAlgn="base">
              <a:spcBef>
                <a:spcPct val="0"/>
              </a:spcBef>
              <a:spcAft>
                <a:spcPct val="0"/>
              </a:spcAft>
              <a:defRPr sz="2400">
                <a:solidFill>
                  <a:schemeClr val="tx1"/>
                </a:solidFill>
                <a:latin typeface="Arial" charset="0"/>
                <a:ea typeface="ＭＳ Ｐゴシック" charset="0"/>
              </a:defRPr>
            </a:lvl6pPr>
            <a:lvl7pPr marL="914400" fontAlgn="base">
              <a:spcBef>
                <a:spcPct val="0"/>
              </a:spcBef>
              <a:spcAft>
                <a:spcPct val="0"/>
              </a:spcAft>
              <a:defRPr sz="2400">
                <a:solidFill>
                  <a:schemeClr val="tx1"/>
                </a:solidFill>
                <a:latin typeface="Arial" charset="0"/>
                <a:ea typeface="ＭＳ Ｐゴシック" charset="0"/>
              </a:defRPr>
            </a:lvl7pPr>
            <a:lvl8pPr marL="1371600" fontAlgn="base">
              <a:spcBef>
                <a:spcPct val="0"/>
              </a:spcBef>
              <a:spcAft>
                <a:spcPct val="0"/>
              </a:spcAft>
              <a:defRPr sz="2400">
                <a:solidFill>
                  <a:schemeClr val="tx1"/>
                </a:solidFill>
                <a:latin typeface="Arial" charset="0"/>
                <a:ea typeface="ＭＳ Ｐゴシック" charset="0"/>
              </a:defRPr>
            </a:lvl8pPr>
            <a:lvl9pPr marL="1828800" fontAlgn="base">
              <a:spcBef>
                <a:spcPct val="0"/>
              </a:spcBef>
              <a:spcAft>
                <a:spcPct val="0"/>
              </a:spcAft>
              <a:defRPr sz="2400">
                <a:solidFill>
                  <a:schemeClr val="tx1"/>
                </a:solidFill>
                <a:latin typeface="Arial" charset="0"/>
                <a:ea typeface="ＭＳ Ｐゴシック" charset="0"/>
              </a:defRPr>
            </a:lvl9pPr>
          </a:lstStyle>
          <a:p>
            <a:pPr defTabSz="457200"/>
            <a:r>
              <a:rPr lang="en-US" sz="1200" b="1" dirty="0">
                <a:solidFill>
                  <a:prstClr val="white"/>
                </a:solidFill>
                <a:latin typeface="Helvetica" charset="0"/>
                <a:cs typeface="Helvetica Light" charset="0"/>
              </a:rPr>
              <a:t>RAILINC</a:t>
            </a:r>
            <a:r>
              <a:rPr lang="en-US" sz="1200" dirty="0">
                <a:solidFill>
                  <a:prstClr val="white"/>
                </a:solidFill>
                <a:latin typeface="Helvetica" charset="0"/>
                <a:cs typeface="Helvetica Light" charset="0"/>
              </a:rPr>
              <a:t>   </a:t>
            </a:r>
            <a:r>
              <a:rPr lang="en-US" sz="1200" dirty="0" smtClean="0">
                <a:solidFill>
                  <a:prstClr val="white"/>
                </a:solidFill>
                <a:latin typeface="Helvetica" charset="0"/>
                <a:cs typeface="Helvetica Light" charset="0"/>
              </a:rPr>
              <a:t>I     ACACSO</a:t>
            </a:r>
            <a:r>
              <a:rPr lang="en-US" sz="1200" baseline="0" dirty="0" smtClean="0">
                <a:solidFill>
                  <a:prstClr val="white"/>
                </a:solidFill>
                <a:latin typeface="Helvetica" charset="0"/>
                <a:cs typeface="Helvetica Light" charset="0"/>
              </a:rPr>
              <a:t> 2013</a:t>
            </a:r>
            <a:endParaRPr lang="en-US" sz="1200" dirty="0">
              <a:solidFill>
                <a:prstClr val="white"/>
              </a:solidFill>
              <a:latin typeface="Helvetica" charset="0"/>
              <a:cs typeface="Helvetica Light" charset="0"/>
            </a:endParaRPr>
          </a:p>
        </p:txBody>
      </p:sp>
      <p:pic>
        <p:nvPicPr>
          <p:cNvPr id="9" name="Picture 24" descr="BottomBand_Whit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8" y="6091238"/>
            <a:ext cx="9142412" cy="76676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25"/>
          <p:cNvSpPr>
            <a:spLocks noChangeArrowheads="1"/>
          </p:cNvSpPr>
          <p:nvPr/>
        </p:nvSpPr>
        <p:spPr bwMode="auto">
          <a:xfrm>
            <a:off x="8394700" y="6213475"/>
            <a:ext cx="749300" cy="292100"/>
          </a:xfrm>
          <a:prstGeom prst="rect">
            <a:avLst/>
          </a:prstGeom>
          <a:solidFill>
            <a:srgbClr val="9F0927"/>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defTabSz="457200"/>
            <a:endParaRPr lang="en-US" dirty="0">
              <a:solidFill>
                <a:prstClr val="black"/>
              </a:solidFill>
            </a:endParaRPr>
          </a:p>
        </p:txBody>
      </p:sp>
      <p:sp>
        <p:nvSpPr>
          <p:cNvPr id="11" name="Rectangle 27"/>
          <p:cNvSpPr>
            <a:spLocks noChangeArrowheads="1"/>
          </p:cNvSpPr>
          <p:nvPr/>
        </p:nvSpPr>
        <p:spPr bwMode="auto">
          <a:xfrm>
            <a:off x="1588" y="490538"/>
            <a:ext cx="9144000" cy="5384800"/>
          </a:xfrm>
          <a:prstGeom prst="rect">
            <a:avLst/>
          </a:prstGeom>
          <a:solidFill>
            <a:srgbClr val="DCDDDF"/>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457200"/>
            <a:endParaRPr lang="en-US" dirty="0">
              <a:solidFill>
                <a:prstClr val="black"/>
              </a:solidFill>
            </a:endParaRPr>
          </a:p>
        </p:txBody>
      </p:sp>
      <p:sp>
        <p:nvSpPr>
          <p:cNvPr id="12" name="Title 1"/>
          <p:cNvSpPr>
            <a:spLocks/>
          </p:cNvSpPr>
          <p:nvPr/>
        </p:nvSpPr>
        <p:spPr bwMode="auto">
          <a:xfrm>
            <a:off x="-252413" y="414338"/>
            <a:ext cx="9648826"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eaLnBrk="0" hangingPunct="0"/>
            <a:r>
              <a:rPr lang="en-US" sz="800" dirty="0">
                <a:solidFill>
                  <a:srgbClr val="6A6A6A"/>
                </a:solidFill>
                <a:latin typeface="Helvetica" charset="0"/>
              </a:rPr>
              <a:t>+ + + + + + + + + + + + + + + + + + + + + + + + + + + + + + + + + + + + + + + + + + + + + +  + + + + + + + + + + + + + +  + + + + + + + + + + + + + + + + + + + + + + + + + + + + + + + + + + + + + + + + + + + </a:t>
            </a:r>
          </a:p>
        </p:txBody>
      </p:sp>
      <p:sp>
        <p:nvSpPr>
          <p:cNvPr id="13" name="Title 1"/>
          <p:cNvSpPr>
            <a:spLocks/>
          </p:cNvSpPr>
          <p:nvPr/>
        </p:nvSpPr>
        <p:spPr bwMode="auto">
          <a:xfrm>
            <a:off x="-252413" y="5811838"/>
            <a:ext cx="9648826"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eaLnBrk="0" hangingPunct="0"/>
            <a:r>
              <a:rPr lang="en-US" sz="800" dirty="0">
                <a:solidFill>
                  <a:srgbClr val="6A6A6A"/>
                </a:solidFill>
                <a:latin typeface="Helvetica" charset="0"/>
              </a:rPr>
              <a:t>+ + + + + + + + + + + + + + + + + + + + + + + + + + + + + + + + + + + + + + + + + + + + + +  + + + + + + + + + + + + + +  + + + + + + + + + + + + + + + + + + + + + + + + + + + + + + + + + + + + + + + + + + +</a:t>
            </a:r>
          </a:p>
        </p:txBody>
      </p:sp>
      <p:sp>
        <p:nvSpPr>
          <p:cNvPr id="2" name="Title Placeholder 1"/>
          <p:cNvSpPr>
            <a:spLocks noGrp="1"/>
          </p:cNvSpPr>
          <p:nvPr>
            <p:ph type="title"/>
          </p:nvPr>
        </p:nvSpPr>
        <p:spPr>
          <a:xfrm>
            <a:off x="272662" y="846626"/>
            <a:ext cx="8375651" cy="1192975"/>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85491" y="2039602"/>
            <a:ext cx="8426967" cy="4086561"/>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7235656" y="6148131"/>
            <a:ext cx="1656408" cy="365125"/>
          </a:xfrm>
          <a:prstGeom prst="rect">
            <a:avLst/>
          </a:prstGeom>
        </p:spPr>
        <p:txBody>
          <a:bodyPr vert="horz" lIns="91440" tIns="45720" rIns="91440" bIns="45720" rtlCol="0" anchor="ctr"/>
          <a:lstStyle>
            <a:lvl1pPr algn="r">
              <a:defRPr sz="1200">
                <a:solidFill>
                  <a:srgbClr val="FFFFFF"/>
                </a:solidFill>
                <a:latin typeface="Helvetica"/>
                <a:cs typeface="Helvetica"/>
              </a:defRPr>
            </a:lvl1pPr>
          </a:lstStyle>
          <a:p>
            <a:pPr defTabSz="457200"/>
            <a:fld id="{799CD883-C747-E24C-A571-B44F9B83C299}" type="slidenum">
              <a:rPr lang="en-US" smtClean="0"/>
              <a:pPr defTabSz="457200"/>
              <a:t>‹#›</a:t>
            </a:fld>
            <a:endParaRPr lang="en-US" dirty="0"/>
          </a:p>
        </p:txBody>
      </p:sp>
    </p:spTree>
    <p:extLst>
      <p:ext uri="{BB962C8B-B14F-4D97-AF65-F5344CB8AC3E}">
        <p14:creationId xmlns:p14="http://schemas.microsoft.com/office/powerpoint/2010/main" val="11738672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defTabSz="457200" rtl="0" eaLnBrk="1" latinLnBrk="0" hangingPunct="1">
        <a:spcBef>
          <a:spcPct val="0"/>
        </a:spcBef>
        <a:buNone/>
        <a:defRPr sz="4400" kern="1200">
          <a:solidFill>
            <a:srgbClr val="AB1127"/>
          </a:solidFill>
          <a:latin typeface="Helvetica"/>
          <a:ea typeface="+mj-ea"/>
          <a:cs typeface="Helvetica"/>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Helvetica"/>
          <a:ea typeface="+mn-ea"/>
          <a:cs typeface="Helvetica"/>
        </a:defRPr>
      </a:lvl1pPr>
      <a:lvl2pPr marL="742950" indent="-285750" algn="l" defTabSz="457200" rtl="0" eaLnBrk="1" latinLnBrk="0" hangingPunct="1">
        <a:spcBef>
          <a:spcPct val="20000"/>
        </a:spcBef>
        <a:buFont typeface="Arial"/>
        <a:buChar char="–"/>
        <a:defRPr sz="2800" kern="1200">
          <a:solidFill>
            <a:schemeClr val="tx1"/>
          </a:solidFill>
          <a:latin typeface="Helvetica"/>
          <a:ea typeface="+mn-ea"/>
          <a:cs typeface="Helvetica"/>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Helvetica"/>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railinc.com/rportal/web/guest/umlerreference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csc@railinc.com" TargetMode="External"/><Relationship Id="rId2" Type="http://schemas.openxmlformats.org/officeDocument/2006/relationships/hyperlink" Target="https://www.railinc.com/rportal/alf_docs/Circulars/OT-10.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Car Service Rules 13-18</a:t>
            </a:r>
            <a:br>
              <a:rPr lang="en-US" dirty="0" smtClean="0"/>
            </a:br>
            <a:r>
              <a:rPr lang="en-US" dirty="0" smtClean="0"/>
              <a:t>Car Hire Rule 19</a:t>
            </a:r>
            <a:endParaRPr lang="en-US" dirty="0"/>
          </a:p>
        </p:txBody>
      </p:sp>
      <p:sp>
        <p:nvSpPr>
          <p:cNvPr id="3" name="Subtitle 2"/>
          <p:cNvSpPr>
            <a:spLocks noGrp="1"/>
          </p:cNvSpPr>
          <p:nvPr>
            <p:ph type="subTitle" idx="1"/>
          </p:nvPr>
        </p:nvSpPr>
        <p:spPr/>
        <p:txBody>
          <a:bodyPr/>
          <a:lstStyle/>
          <a:p>
            <a:r>
              <a:rPr lang="en-US" dirty="0" smtClean="0"/>
              <a:t>Matt Cox</a:t>
            </a:r>
          </a:p>
          <a:p>
            <a:r>
              <a:rPr lang="en-US" dirty="0" smtClean="0"/>
              <a:t>ACACSO</a:t>
            </a:r>
          </a:p>
          <a:p>
            <a:r>
              <a:rPr lang="en-US" dirty="0" smtClean="0"/>
              <a:t>May 9, 2013</a:t>
            </a:r>
          </a:p>
        </p:txBody>
      </p:sp>
      <p:sp>
        <p:nvSpPr>
          <p:cNvPr id="4" name="Slide Number Placeholder 3"/>
          <p:cNvSpPr>
            <a:spLocks noGrp="1"/>
          </p:cNvSpPr>
          <p:nvPr>
            <p:ph type="sldNum" sz="quarter" idx="12"/>
          </p:nvPr>
        </p:nvSpPr>
        <p:spPr/>
        <p:txBody>
          <a:bodyPr/>
          <a:lstStyle/>
          <a:p>
            <a:fld id="{799CD883-C747-E24C-A571-B44F9B83C299}" type="slidenum">
              <a:rPr lang="en-US" smtClean="0"/>
              <a:pPr/>
              <a:t>1</a:t>
            </a:fld>
            <a:endParaRPr lang="en-US" dirty="0"/>
          </a:p>
        </p:txBody>
      </p:sp>
    </p:spTree>
    <p:extLst>
      <p:ext uri="{BB962C8B-B14F-4D97-AF65-F5344CB8AC3E}">
        <p14:creationId xmlns:p14="http://schemas.microsoft.com/office/powerpoint/2010/main" val="18740617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r>
              <a:rPr lang="en-US" dirty="0"/>
              <a:t>Car Service Rule 16: CSD 145 and 435 Assignment</a:t>
            </a:r>
          </a:p>
        </p:txBody>
      </p:sp>
      <p:sp>
        <p:nvSpPr>
          <p:cNvPr id="7" name="Content Placeholder 6"/>
          <p:cNvSpPr>
            <a:spLocks noGrp="1"/>
          </p:cNvSpPr>
          <p:nvPr>
            <p:ph idx="1"/>
          </p:nvPr>
        </p:nvSpPr>
        <p:spPr>
          <a:xfrm>
            <a:off x="285491" y="2133600"/>
            <a:ext cx="8426967" cy="3992563"/>
          </a:xfrm>
        </p:spPr>
        <p:txBody>
          <a:bodyPr>
            <a:normAutofit/>
          </a:bodyPr>
          <a:lstStyle/>
          <a:p>
            <a:pPr marL="0" indent="0">
              <a:buNone/>
            </a:pPr>
            <a:r>
              <a:rPr lang="en-US" dirty="0" smtClean="0"/>
              <a:t>Purpose:</a:t>
            </a:r>
          </a:p>
          <a:p>
            <a:r>
              <a:rPr lang="en-US" sz="2800" dirty="0" smtClean="0"/>
              <a:t>Procedures for assigning cars is in the </a:t>
            </a:r>
            <a:r>
              <a:rPr lang="en-US" sz="2800" dirty="0" err="1" smtClean="0"/>
              <a:t>Umler</a:t>
            </a:r>
            <a:r>
              <a:rPr lang="en-US" sz="2800" dirty="0" smtClean="0">
                <a:latin typeface="Calibri"/>
              </a:rPr>
              <a:t>™</a:t>
            </a:r>
            <a:r>
              <a:rPr lang="en-US" sz="2800" dirty="0" smtClean="0"/>
              <a:t> Data Spec Manual</a:t>
            </a:r>
          </a:p>
          <a:p>
            <a:r>
              <a:rPr lang="en-US" sz="2400" dirty="0">
                <a:hlinkClick r:id="rId2"/>
              </a:rPr>
              <a:t>https://</a:t>
            </a:r>
            <a:r>
              <a:rPr lang="en-US" sz="2400" dirty="0" smtClean="0">
                <a:hlinkClick r:id="rId2"/>
              </a:rPr>
              <a:t>www.railinc.com/rportal/web/guest/umlerreferences</a:t>
            </a:r>
            <a:endParaRPr lang="en-US" sz="2400" dirty="0" smtClean="0"/>
          </a:p>
          <a:p>
            <a:r>
              <a:rPr lang="en-US" sz="2800" dirty="0" smtClean="0"/>
              <a:t>Umler pool assignment constitutes proper notice to AAR that criteria for assignment have been met</a:t>
            </a:r>
            <a:endParaRPr lang="en-US" sz="2800" dirty="0"/>
          </a:p>
        </p:txBody>
      </p:sp>
      <p:sp>
        <p:nvSpPr>
          <p:cNvPr id="5" name="Slide Number Placeholder 4"/>
          <p:cNvSpPr>
            <a:spLocks noGrp="1"/>
          </p:cNvSpPr>
          <p:nvPr>
            <p:ph type="sldNum" sz="quarter" idx="12"/>
          </p:nvPr>
        </p:nvSpPr>
        <p:spPr/>
        <p:txBody>
          <a:bodyPr/>
          <a:lstStyle/>
          <a:p>
            <a:fld id="{799CD883-C747-E24C-A571-B44F9B83C299}" type="slidenum">
              <a:rPr lang="en-US" smtClean="0"/>
              <a:pPr/>
              <a:t>10</a:t>
            </a:fld>
            <a:endParaRPr lang="en-US" dirty="0"/>
          </a:p>
        </p:txBody>
      </p:sp>
    </p:spTree>
    <p:extLst>
      <p:ext uri="{BB962C8B-B14F-4D97-AF65-F5344CB8AC3E}">
        <p14:creationId xmlns:p14="http://schemas.microsoft.com/office/powerpoint/2010/main" val="997249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Car Service Rule 17: Arbitration Committee</a:t>
            </a:r>
            <a:endParaRPr lang="en-US" dirty="0"/>
          </a:p>
        </p:txBody>
      </p:sp>
      <p:sp>
        <p:nvSpPr>
          <p:cNvPr id="6" name="Content Placeholder 5"/>
          <p:cNvSpPr>
            <a:spLocks noGrp="1"/>
          </p:cNvSpPr>
          <p:nvPr>
            <p:ph idx="1"/>
          </p:nvPr>
        </p:nvSpPr>
        <p:spPr>
          <a:xfrm>
            <a:off x="285491" y="2209800"/>
            <a:ext cx="8426967" cy="3916363"/>
          </a:xfrm>
        </p:spPr>
        <p:txBody>
          <a:bodyPr>
            <a:normAutofit/>
          </a:bodyPr>
          <a:lstStyle/>
          <a:p>
            <a:pPr marL="0" indent="0">
              <a:buNone/>
            </a:pPr>
            <a:r>
              <a:rPr lang="en-US" dirty="0" smtClean="0"/>
              <a:t>Scope:</a:t>
            </a:r>
          </a:p>
          <a:p>
            <a:pPr lvl="1">
              <a:buFont typeface="Arial" pitchFamily="34" charset="0"/>
              <a:buChar char="•"/>
            </a:pPr>
            <a:r>
              <a:rPr lang="en-US" dirty="0" smtClean="0"/>
              <a:t>Names the AAR Safety and Operations Management Committee (SOMC) as the </a:t>
            </a:r>
            <a:r>
              <a:rPr lang="en-US" dirty="0"/>
              <a:t>arbitration committee</a:t>
            </a:r>
          </a:p>
          <a:p>
            <a:pPr marL="0" indent="0">
              <a:buNone/>
            </a:pPr>
            <a:endParaRPr lang="en-US" sz="2400" b="1" i="1" dirty="0" smtClean="0"/>
          </a:p>
          <a:p>
            <a:pPr marL="0" indent="0">
              <a:buNone/>
            </a:pPr>
            <a:r>
              <a:rPr lang="en-US" sz="2800" i="1" dirty="0" smtClean="0"/>
              <a:t>Note</a:t>
            </a:r>
            <a:r>
              <a:rPr lang="en-US" sz="2800" i="1" dirty="0"/>
              <a:t>: Not to be confused with Car Hire Rule 17 pertaining to rate negotiation </a:t>
            </a:r>
            <a:r>
              <a:rPr lang="en-US" sz="2800" i="1" dirty="0" smtClean="0"/>
              <a:t>arbitration</a:t>
            </a:r>
            <a:endParaRPr lang="en-US" sz="2800" i="1" dirty="0"/>
          </a:p>
        </p:txBody>
      </p:sp>
      <p:sp>
        <p:nvSpPr>
          <p:cNvPr id="5" name="Slide Number Placeholder 4"/>
          <p:cNvSpPr>
            <a:spLocks noGrp="1"/>
          </p:cNvSpPr>
          <p:nvPr>
            <p:ph type="sldNum" sz="quarter" idx="12"/>
          </p:nvPr>
        </p:nvSpPr>
        <p:spPr/>
        <p:txBody>
          <a:bodyPr/>
          <a:lstStyle/>
          <a:p>
            <a:fld id="{799CD883-C747-E24C-A571-B44F9B83C299}" type="slidenum">
              <a:rPr lang="en-US" smtClean="0"/>
              <a:pPr/>
              <a:t>11</a:t>
            </a:fld>
            <a:endParaRPr lang="en-US" dirty="0"/>
          </a:p>
        </p:txBody>
      </p:sp>
    </p:spTree>
    <p:extLst>
      <p:ext uri="{BB962C8B-B14F-4D97-AF65-F5344CB8AC3E}">
        <p14:creationId xmlns:p14="http://schemas.microsoft.com/office/powerpoint/2010/main" val="123965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Car Service Rule 17: Arbitration Committee</a:t>
            </a:r>
            <a:endParaRPr lang="en-US" dirty="0"/>
          </a:p>
        </p:txBody>
      </p:sp>
      <p:sp>
        <p:nvSpPr>
          <p:cNvPr id="6" name="Content Placeholder 5"/>
          <p:cNvSpPr>
            <a:spLocks noGrp="1"/>
          </p:cNvSpPr>
          <p:nvPr>
            <p:ph idx="1"/>
          </p:nvPr>
        </p:nvSpPr>
        <p:spPr>
          <a:xfrm>
            <a:off x="285491" y="2133600"/>
            <a:ext cx="8553709" cy="3992563"/>
          </a:xfrm>
        </p:spPr>
        <p:txBody>
          <a:bodyPr>
            <a:normAutofit fontScale="92500" lnSpcReduction="10000"/>
          </a:bodyPr>
          <a:lstStyle/>
          <a:p>
            <a:pPr marL="0" indent="0">
              <a:buNone/>
            </a:pPr>
            <a:r>
              <a:rPr lang="en-US" sz="3500" dirty="0" smtClean="0"/>
              <a:t>Purpose</a:t>
            </a:r>
            <a:r>
              <a:rPr lang="en-US" sz="3500" dirty="0"/>
              <a:t>:</a:t>
            </a:r>
          </a:p>
          <a:p>
            <a:pPr lvl="1">
              <a:buFont typeface="Arial" pitchFamily="34" charset="0"/>
              <a:buChar char="•"/>
            </a:pPr>
            <a:r>
              <a:rPr lang="en-US" sz="3000" dirty="0"/>
              <a:t>Signatories to the Car Service and Car Hire Agreement have a right to arbitration if questions or disputes arise</a:t>
            </a:r>
          </a:p>
          <a:p>
            <a:pPr lvl="2">
              <a:buFontTx/>
              <a:buChar char="-"/>
            </a:pPr>
            <a:r>
              <a:rPr lang="en-US" sz="2600" dirty="0"/>
              <a:t>Either party requests arbitration, both parties submit abstracts within 30 days, then rebuttal within 30 days</a:t>
            </a:r>
          </a:p>
          <a:p>
            <a:pPr lvl="2">
              <a:buFontTx/>
              <a:buChar char="-"/>
            </a:pPr>
            <a:r>
              <a:rPr lang="en-US" sz="2600" dirty="0"/>
              <a:t>SOMC likely works with EAC who then creates a TAG, parties in the arbitration are not on the TAG</a:t>
            </a:r>
          </a:p>
          <a:p>
            <a:pPr lvl="2">
              <a:buFontTx/>
              <a:buChar char="-"/>
            </a:pPr>
            <a:r>
              <a:rPr lang="en-US" sz="2600" dirty="0"/>
              <a:t>Decision of committee is final</a:t>
            </a:r>
          </a:p>
          <a:p>
            <a:endParaRPr lang="en-US" dirty="0"/>
          </a:p>
        </p:txBody>
      </p:sp>
      <p:sp>
        <p:nvSpPr>
          <p:cNvPr id="5" name="Slide Number Placeholder 4"/>
          <p:cNvSpPr>
            <a:spLocks noGrp="1"/>
          </p:cNvSpPr>
          <p:nvPr>
            <p:ph type="sldNum" sz="quarter" idx="12"/>
          </p:nvPr>
        </p:nvSpPr>
        <p:spPr/>
        <p:txBody>
          <a:bodyPr/>
          <a:lstStyle/>
          <a:p>
            <a:fld id="{799CD883-C747-E24C-A571-B44F9B83C299}" type="slidenum">
              <a:rPr lang="en-US" smtClean="0"/>
              <a:pPr/>
              <a:t>12</a:t>
            </a:fld>
            <a:endParaRPr lang="en-US" dirty="0"/>
          </a:p>
        </p:txBody>
      </p:sp>
    </p:spTree>
    <p:extLst>
      <p:ext uri="{BB962C8B-B14F-4D97-AF65-F5344CB8AC3E}">
        <p14:creationId xmlns:p14="http://schemas.microsoft.com/office/powerpoint/2010/main" val="2493123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r>
              <a:rPr lang="en-US" dirty="0" smtClean="0"/>
              <a:t>Car Service Rule 18: Interpretations and Revisions</a:t>
            </a:r>
            <a:endParaRPr lang="en-US" dirty="0"/>
          </a:p>
        </p:txBody>
      </p:sp>
      <p:sp>
        <p:nvSpPr>
          <p:cNvPr id="7" name="Content Placeholder 6"/>
          <p:cNvSpPr>
            <a:spLocks noGrp="1"/>
          </p:cNvSpPr>
          <p:nvPr>
            <p:ph idx="1"/>
          </p:nvPr>
        </p:nvSpPr>
        <p:spPr>
          <a:xfrm>
            <a:off x="285491" y="2133600"/>
            <a:ext cx="8426967" cy="3992563"/>
          </a:xfrm>
        </p:spPr>
        <p:txBody>
          <a:bodyPr/>
          <a:lstStyle/>
          <a:p>
            <a:pPr marL="0" indent="0">
              <a:buNone/>
            </a:pPr>
            <a:r>
              <a:rPr lang="en-US" dirty="0" smtClean="0"/>
              <a:t>Scope:</a:t>
            </a:r>
          </a:p>
          <a:p>
            <a:pPr lvl="1">
              <a:buFont typeface="Arial" pitchFamily="34" charset="0"/>
              <a:buChar char="•"/>
            </a:pPr>
            <a:r>
              <a:rPr lang="en-US" dirty="0" smtClean="0"/>
              <a:t>The Equipment Assets Committee informally interprets the Car Service Rules</a:t>
            </a:r>
          </a:p>
          <a:p>
            <a:pPr lvl="1">
              <a:buFont typeface="Arial" pitchFamily="34" charset="0"/>
              <a:buChar char="•"/>
            </a:pPr>
            <a:r>
              <a:rPr lang="en-US" dirty="0" smtClean="0"/>
              <a:t>The EAC acts as the committee on Car Service in these instances</a:t>
            </a:r>
            <a:endParaRPr lang="en-US" dirty="0"/>
          </a:p>
        </p:txBody>
      </p:sp>
      <p:sp>
        <p:nvSpPr>
          <p:cNvPr id="5" name="Slide Number Placeholder 4"/>
          <p:cNvSpPr>
            <a:spLocks noGrp="1"/>
          </p:cNvSpPr>
          <p:nvPr>
            <p:ph type="sldNum" sz="quarter" idx="12"/>
          </p:nvPr>
        </p:nvSpPr>
        <p:spPr/>
        <p:txBody>
          <a:bodyPr/>
          <a:lstStyle/>
          <a:p>
            <a:fld id="{799CD883-C747-E24C-A571-B44F9B83C299}" type="slidenum">
              <a:rPr lang="en-US" smtClean="0"/>
              <a:pPr/>
              <a:t>13</a:t>
            </a:fld>
            <a:endParaRPr lang="en-US" dirty="0"/>
          </a:p>
        </p:txBody>
      </p:sp>
    </p:spTree>
    <p:extLst>
      <p:ext uri="{BB962C8B-B14F-4D97-AF65-F5344CB8AC3E}">
        <p14:creationId xmlns:p14="http://schemas.microsoft.com/office/powerpoint/2010/main" val="123965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72662" y="846626"/>
            <a:ext cx="8795138" cy="1192975"/>
          </a:xfrm>
        </p:spPr>
        <p:txBody>
          <a:bodyPr>
            <a:noAutofit/>
          </a:bodyPr>
          <a:lstStyle/>
          <a:p>
            <a:r>
              <a:rPr lang="en-US" dirty="0" smtClean="0"/>
              <a:t>Car </a:t>
            </a:r>
            <a:r>
              <a:rPr lang="en-US" u="sng" dirty="0" smtClean="0"/>
              <a:t>Hire</a:t>
            </a:r>
            <a:r>
              <a:rPr lang="en-US" dirty="0" smtClean="0"/>
              <a:t> Rule 19: Plenary Powers of Business Services (AAR)</a:t>
            </a:r>
            <a:endParaRPr lang="en-US" dirty="0"/>
          </a:p>
        </p:txBody>
      </p:sp>
      <p:sp>
        <p:nvSpPr>
          <p:cNvPr id="7" name="Content Placeholder 6"/>
          <p:cNvSpPr>
            <a:spLocks noGrp="1"/>
          </p:cNvSpPr>
          <p:nvPr>
            <p:ph idx="1"/>
          </p:nvPr>
        </p:nvSpPr>
        <p:spPr>
          <a:xfrm>
            <a:off x="285491" y="2209800"/>
            <a:ext cx="8426967" cy="3916363"/>
          </a:xfrm>
        </p:spPr>
        <p:txBody>
          <a:bodyPr>
            <a:normAutofit fontScale="55000" lnSpcReduction="20000"/>
          </a:bodyPr>
          <a:lstStyle/>
          <a:p>
            <a:r>
              <a:rPr lang="en-US" sz="5800" dirty="0" smtClean="0"/>
              <a:t>Car Hire Rule 19 has an impact on and can be applied to Car Service Rules</a:t>
            </a:r>
          </a:p>
          <a:p>
            <a:r>
              <a:rPr lang="en-US" sz="5800" dirty="0" smtClean="0"/>
              <a:t>Plenary defined: </a:t>
            </a:r>
          </a:p>
          <a:p>
            <a:pPr lvl="1"/>
            <a:r>
              <a:rPr lang="en-US" sz="5100" dirty="0" smtClean="0"/>
              <a:t>Complete in every respect: </a:t>
            </a:r>
            <a:r>
              <a:rPr lang="en-US" sz="5100" dirty="0" err="1" smtClean="0"/>
              <a:t>Abolute</a:t>
            </a:r>
            <a:r>
              <a:rPr lang="en-US" sz="5100" dirty="0" smtClean="0"/>
              <a:t>, Unqualified (plenary power) </a:t>
            </a:r>
          </a:p>
          <a:p>
            <a:pPr lvl="1"/>
            <a:r>
              <a:rPr lang="en-US" sz="5100" dirty="0" smtClean="0"/>
              <a:t>Fully attended or constituted by all entitled to be present (a plenary session)</a:t>
            </a:r>
            <a:endParaRPr lang="en-US" sz="5100" dirty="0"/>
          </a:p>
          <a:p>
            <a:pPr lvl="1"/>
            <a:r>
              <a:rPr lang="en-US" sz="5100" dirty="0" smtClean="0"/>
              <a:t>Synonyms: comprehensive, entire, full, grand, intact, integral, perfect, complete</a:t>
            </a:r>
          </a:p>
          <a:p>
            <a:pPr marL="0" indent="0">
              <a:buNone/>
            </a:pPr>
            <a:endParaRPr lang="en-US" dirty="0"/>
          </a:p>
        </p:txBody>
      </p:sp>
      <p:sp>
        <p:nvSpPr>
          <p:cNvPr id="5" name="Slide Number Placeholder 4"/>
          <p:cNvSpPr>
            <a:spLocks noGrp="1"/>
          </p:cNvSpPr>
          <p:nvPr>
            <p:ph type="sldNum" sz="quarter" idx="12"/>
          </p:nvPr>
        </p:nvSpPr>
        <p:spPr/>
        <p:txBody>
          <a:bodyPr/>
          <a:lstStyle/>
          <a:p>
            <a:fld id="{799CD883-C747-E24C-A571-B44F9B83C299}" type="slidenum">
              <a:rPr lang="en-US" smtClean="0"/>
              <a:pPr/>
              <a:t>14</a:t>
            </a:fld>
            <a:endParaRPr lang="en-US" dirty="0"/>
          </a:p>
        </p:txBody>
      </p:sp>
    </p:spTree>
    <p:extLst>
      <p:ext uri="{BB962C8B-B14F-4D97-AF65-F5344CB8AC3E}">
        <p14:creationId xmlns:p14="http://schemas.microsoft.com/office/powerpoint/2010/main" val="123965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72662" y="846626"/>
            <a:ext cx="8871338" cy="1192975"/>
          </a:xfrm>
        </p:spPr>
        <p:txBody>
          <a:bodyPr>
            <a:noAutofit/>
          </a:bodyPr>
          <a:lstStyle/>
          <a:p>
            <a:r>
              <a:rPr lang="en-US" dirty="0" smtClean="0"/>
              <a:t>Car </a:t>
            </a:r>
            <a:r>
              <a:rPr lang="en-US" u="sng" dirty="0" smtClean="0"/>
              <a:t>Hire</a:t>
            </a:r>
            <a:r>
              <a:rPr lang="en-US" dirty="0" smtClean="0"/>
              <a:t> Rule 19: Plenary Powers of Business Services (AAR)</a:t>
            </a:r>
            <a:endParaRPr lang="en-US" dirty="0"/>
          </a:p>
        </p:txBody>
      </p:sp>
      <p:sp>
        <p:nvSpPr>
          <p:cNvPr id="7" name="Content Placeholder 6"/>
          <p:cNvSpPr>
            <a:spLocks noGrp="1"/>
          </p:cNvSpPr>
          <p:nvPr>
            <p:ph idx="1"/>
          </p:nvPr>
        </p:nvSpPr>
        <p:spPr>
          <a:xfrm>
            <a:off x="285491" y="2133600"/>
            <a:ext cx="8782309" cy="3992563"/>
          </a:xfrm>
        </p:spPr>
        <p:txBody>
          <a:bodyPr>
            <a:normAutofit fontScale="62500" lnSpcReduction="20000"/>
          </a:bodyPr>
          <a:lstStyle/>
          <a:p>
            <a:pPr marL="0" indent="0">
              <a:buNone/>
            </a:pPr>
            <a:r>
              <a:rPr lang="en-US" sz="5100" dirty="0" smtClean="0"/>
              <a:t>Scope:</a:t>
            </a:r>
            <a:endParaRPr lang="en-US" sz="5100" dirty="0"/>
          </a:p>
          <a:p>
            <a:pPr lvl="1">
              <a:buFont typeface="Arial" pitchFamily="34" charset="0"/>
              <a:buChar char="•"/>
            </a:pPr>
            <a:r>
              <a:rPr lang="en-US" sz="4500" dirty="0" smtClean="0"/>
              <a:t>AAR Board charged AAR with maximizing utilization consistent with equitable distribution</a:t>
            </a:r>
          </a:p>
          <a:p>
            <a:pPr lvl="1">
              <a:buFont typeface="Arial" pitchFamily="34" charset="0"/>
              <a:buChar char="•"/>
            </a:pPr>
            <a:r>
              <a:rPr lang="en-US" sz="4500" dirty="0" smtClean="0"/>
              <a:t>AAR supervises the application of car service and car hire rules</a:t>
            </a:r>
          </a:p>
          <a:p>
            <a:pPr lvl="1">
              <a:buFont typeface="Arial" pitchFamily="34" charset="0"/>
              <a:buChar char="•"/>
            </a:pPr>
            <a:r>
              <a:rPr lang="en-US" sz="4500" dirty="0" smtClean="0"/>
              <a:t>AAR issues embargoes and reroute orders, collects reports and statistics as needed</a:t>
            </a:r>
          </a:p>
          <a:p>
            <a:pPr lvl="1">
              <a:buFont typeface="Arial" pitchFamily="34" charset="0"/>
              <a:buChar char="•"/>
            </a:pPr>
            <a:r>
              <a:rPr lang="en-US" sz="4500" dirty="0" smtClean="0"/>
              <a:t>Upon investigation and arbitration by EAC, AAR can penalize a road for violations to AAR orders or directives</a:t>
            </a:r>
            <a:endParaRPr lang="en-US" sz="4500" dirty="0"/>
          </a:p>
        </p:txBody>
      </p:sp>
      <p:sp>
        <p:nvSpPr>
          <p:cNvPr id="5" name="Slide Number Placeholder 4"/>
          <p:cNvSpPr>
            <a:spLocks noGrp="1"/>
          </p:cNvSpPr>
          <p:nvPr>
            <p:ph type="sldNum" sz="quarter" idx="12"/>
          </p:nvPr>
        </p:nvSpPr>
        <p:spPr/>
        <p:txBody>
          <a:bodyPr/>
          <a:lstStyle/>
          <a:p>
            <a:fld id="{799CD883-C747-E24C-A571-B44F9B83C299}" type="slidenum">
              <a:rPr lang="en-US" smtClean="0"/>
              <a:pPr/>
              <a:t>15</a:t>
            </a:fld>
            <a:endParaRPr lang="en-US" dirty="0"/>
          </a:p>
        </p:txBody>
      </p:sp>
    </p:spTree>
    <p:extLst>
      <p:ext uri="{BB962C8B-B14F-4D97-AF65-F5344CB8AC3E}">
        <p14:creationId xmlns:p14="http://schemas.microsoft.com/office/powerpoint/2010/main" val="1183219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72662" y="846626"/>
            <a:ext cx="8642738" cy="1192975"/>
          </a:xfrm>
        </p:spPr>
        <p:txBody>
          <a:bodyPr>
            <a:noAutofit/>
          </a:bodyPr>
          <a:lstStyle/>
          <a:p>
            <a:r>
              <a:rPr lang="en-US" dirty="0" smtClean="0"/>
              <a:t>Car </a:t>
            </a:r>
            <a:r>
              <a:rPr lang="en-US" u="sng" dirty="0" smtClean="0"/>
              <a:t>Hire</a:t>
            </a:r>
            <a:r>
              <a:rPr lang="en-US" dirty="0" smtClean="0"/>
              <a:t> Rule 19: Plenary Powers of Business Services (AAR)</a:t>
            </a:r>
            <a:endParaRPr lang="en-US" dirty="0"/>
          </a:p>
        </p:txBody>
      </p:sp>
      <p:sp>
        <p:nvSpPr>
          <p:cNvPr id="7" name="Content Placeholder 6"/>
          <p:cNvSpPr>
            <a:spLocks noGrp="1"/>
          </p:cNvSpPr>
          <p:nvPr>
            <p:ph idx="1"/>
          </p:nvPr>
        </p:nvSpPr>
        <p:spPr>
          <a:xfrm>
            <a:off x="285491" y="2133600"/>
            <a:ext cx="8426967" cy="3992563"/>
          </a:xfrm>
        </p:spPr>
        <p:txBody>
          <a:bodyPr>
            <a:normAutofit/>
          </a:bodyPr>
          <a:lstStyle/>
          <a:p>
            <a:pPr marL="0" indent="0">
              <a:buNone/>
            </a:pPr>
            <a:r>
              <a:rPr lang="en-US" dirty="0" smtClean="0"/>
              <a:t>Purpose:</a:t>
            </a:r>
          </a:p>
          <a:p>
            <a:pPr lvl="1">
              <a:buFont typeface="Arial" pitchFamily="34" charset="0"/>
              <a:buChar char="•"/>
            </a:pPr>
            <a:r>
              <a:rPr lang="en-US" dirty="0" smtClean="0"/>
              <a:t>Signatory roads agree to abide by AAR rules, orders and directives</a:t>
            </a:r>
          </a:p>
          <a:p>
            <a:pPr lvl="1">
              <a:buFont typeface="Arial" pitchFamily="34" charset="0"/>
              <a:buChar char="•"/>
            </a:pPr>
            <a:r>
              <a:rPr lang="en-US" dirty="0" smtClean="0"/>
              <a:t>CH Rule 19(g) defines procedure under which AAR can penalize</a:t>
            </a:r>
          </a:p>
          <a:p>
            <a:pPr lvl="1">
              <a:buFont typeface="Arial" pitchFamily="34" charset="0"/>
              <a:buChar char="•"/>
            </a:pPr>
            <a:r>
              <a:rPr lang="en-US" dirty="0" smtClean="0"/>
              <a:t>Cooperation between roads avoids use of this rule</a:t>
            </a:r>
            <a:endParaRPr lang="en-US" dirty="0"/>
          </a:p>
        </p:txBody>
      </p:sp>
      <p:sp>
        <p:nvSpPr>
          <p:cNvPr id="5" name="Slide Number Placeholder 4"/>
          <p:cNvSpPr>
            <a:spLocks noGrp="1"/>
          </p:cNvSpPr>
          <p:nvPr>
            <p:ph type="sldNum" sz="quarter" idx="12"/>
          </p:nvPr>
        </p:nvSpPr>
        <p:spPr/>
        <p:txBody>
          <a:bodyPr/>
          <a:lstStyle/>
          <a:p>
            <a:fld id="{799CD883-C747-E24C-A571-B44F9B83C299}" type="slidenum">
              <a:rPr lang="en-US" smtClean="0"/>
              <a:pPr/>
              <a:t>16</a:t>
            </a:fld>
            <a:endParaRPr lang="en-US" dirty="0"/>
          </a:p>
        </p:txBody>
      </p:sp>
    </p:spTree>
    <p:extLst>
      <p:ext uri="{BB962C8B-B14F-4D97-AF65-F5344CB8AC3E}">
        <p14:creationId xmlns:p14="http://schemas.microsoft.com/office/powerpoint/2010/main" val="2365809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Questions?</a:t>
            </a:r>
            <a:endParaRPr lang="en-US" dirty="0"/>
          </a:p>
        </p:txBody>
      </p:sp>
      <p:sp>
        <p:nvSpPr>
          <p:cNvPr id="7" name="Content Placeholder 6"/>
          <p:cNvSpPr>
            <a:spLocks noGrp="1"/>
          </p:cNvSpPr>
          <p:nvPr>
            <p:ph idx="1"/>
          </p:nvPr>
        </p:nvSpPr>
        <p:spPr>
          <a:xfrm>
            <a:off x="285491" y="2039602"/>
            <a:ext cx="8858509" cy="4086561"/>
          </a:xfrm>
        </p:spPr>
        <p:txBody>
          <a:bodyPr>
            <a:normAutofit/>
          </a:bodyPr>
          <a:lstStyle/>
          <a:p>
            <a:r>
              <a:rPr lang="en-US" sz="2800" dirty="0" smtClean="0">
                <a:hlinkClick r:id="rId2"/>
              </a:rPr>
              <a:t>https://www.railinc.com/rportal/alf_docs/Circulars/OT-10.pdf</a:t>
            </a:r>
            <a:endParaRPr lang="en-US" sz="2800" dirty="0" smtClean="0"/>
          </a:p>
          <a:p>
            <a:r>
              <a:rPr lang="en-US" dirty="0"/>
              <a:t>Railinc Customer Support Center</a:t>
            </a:r>
          </a:p>
          <a:p>
            <a:pPr lvl="1"/>
            <a:r>
              <a:rPr lang="en-US" dirty="0" smtClean="0"/>
              <a:t>Email</a:t>
            </a:r>
            <a:r>
              <a:rPr lang="en-US" dirty="0"/>
              <a:t>: </a:t>
            </a:r>
            <a:r>
              <a:rPr lang="en-US" dirty="0">
                <a:hlinkClick r:id="rId3"/>
              </a:rPr>
              <a:t>csc@railinc.com</a:t>
            </a:r>
            <a:endParaRPr lang="en-US" dirty="0"/>
          </a:p>
          <a:p>
            <a:pPr lvl="1"/>
            <a:r>
              <a:rPr lang="en-US" dirty="0"/>
              <a:t>Phone: 1-877-RAILINC(724-5462</a:t>
            </a:r>
            <a:r>
              <a:rPr lang="en-US" dirty="0" smtClean="0"/>
              <a:t>)</a:t>
            </a:r>
          </a:p>
          <a:p>
            <a:pPr marL="457200" lvl="1" indent="0">
              <a:buNone/>
            </a:pPr>
            <a:endParaRPr lang="en-US" dirty="0"/>
          </a:p>
          <a:p>
            <a:pPr marL="0" indent="0">
              <a:buNone/>
            </a:pPr>
            <a:endParaRPr lang="en-US" sz="2800" dirty="0"/>
          </a:p>
        </p:txBody>
      </p:sp>
      <p:sp>
        <p:nvSpPr>
          <p:cNvPr id="5" name="Slide Number Placeholder 4"/>
          <p:cNvSpPr>
            <a:spLocks noGrp="1"/>
          </p:cNvSpPr>
          <p:nvPr>
            <p:ph type="sldNum" sz="quarter" idx="12"/>
          </p:nvPr>
        </p:nvSpPr>
        <p:spPr/>
        <p:txBody>
          <a:bodyPr/>
          <a:lstStyle/>
          <a:p>
            <a:fld id="{799CD883-C747-E24C-A571-B44F9B83C299}" type="slidenum">
              <a:rPr lang="en-US" smtClean="0"/>
              <a:pPr/>
              <a:t>17</a:t>
            </a:fld>
            <a:endParaRPr lang="en-US" dirty="0"/>
          </a:p>
        </p:txBody>
      </p:sp>
    </p:spTree>
    <p:extLst>
      <p:ext uri="{BB962C8B-B14F-4D97-AF65-F5344CB8AC3E}">
        <p14:creationId xmlns:p14="http://schemas.microsoft.com/office/powerpoint/2010/main" val="123965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662" y="846626"/>
            <a:ext cx="8795138" cy="1192975"/>
          </a:xfrm>
        </p:spPr>
        <p:txBody>
          <a:bodyPr>
            <a:noAutofit/>
          </a:bodyPr>
          <a:lstStyle/>
          <a:p>
            <a:r>
              <a:rPr lang="en-US" dirty="0" smtClean="0"/>
              <a:t>Car Service Rule 13: Intentionally Not Used</a:t>
            </a:r>
            <a:endParaRPr lang="en-US" dirty="0"/>
          </a:p>
        </p:txBody>
      </p:sp>
      <p:sp>
        <p:nvSpPr>
          <p:cNvPr id="3" name="Content Placeholder 2"/>
          <p:cNvSpPr>
            <a:spLocks noGrp="1"/>
          </p:cNvSpPr>
          <p:nvPr>
            <p:ph idx="1"/>
          </p:nvPr>
        </p:nvSpPr>
        <p:spPr/>
        <p:txBody>
          <a:bodyPr/>
          <a:lstStyle/>
          <a:p>
            <a:r>
              <a:rPr lang="en-US" dirty="0" smtClean="0"/>
              <a:t>We are off to a great start.</a:t>
            </a:r>
          </a:p>
          <a:p>
            <a:r>
              <a:rPr lang="en-US" dirty="0" smtClean="0"/>
              <a:t>From here the rules become more difficult to understand.</a:t>
            </a:r>
            <a:endParaRPr lang="en-US"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2</a:t>
            </a:fld>
            <a:endParaRPr lang="en-US" dirty="0"/>
          </a:p>
        </p:txBody>
      </p:sp>
    </p:spTree>
    <p:extLst>
      <p:ext uri="{BB962C8B-B14F-4D97-AF65-F5344CB8AC3E}">
        <p14:creationId xmlns:p14="http://schemas.microsoft.com/office/powerpoint/2010/main" val="41558681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Car Service Rule 14: Contaminating Commodities</a:t>
            </a:r>
            <a:endParaRPr lang="en-US" dirty="0"/>
          </a:p>
        </p:txBody>
      </p:sp>
      <p:sp>
        <p:nvSpPr>
          <p:cNvPr id="3" name="Content Placeholder 2"/>
          <p:cNvSpPr>
            <a:spLocks noGrp="1"/>
          </p:cNvSpPr>
          <p:nvPr>
            <p:ph idx="1"/>
          </p:nvPr>
        </p:nvSpPr>
        <p:spPr>
          <a:xfrm>
            <a:off x="285491" y="2209800"/>
            <a:ext cx="8426967" cy="3916363"/>
          </a:xfrm>
        </p:spPr>
        <p:txBody>
          <a:bodyPr>
            <a:normAutofit/>
          </a:bodyPr>
          <a:lstStyle/>
          <a:p>
            <a:pPr marL="0" indent="0">
              <a:buNone/>
            </a:pPr>
            <a:r>
              <a:rPr lang="en-US" dirty="0" smtClean="0"/>
              <a:t>Scope:</a:t>
            </a:r>
          </a:p>
          <a:p>
            <a:pPr lvl="1">
              <a:buFont typeface="Arial" pitchFamily="34" charset="0"/>
              <a:buChar char="•"/>
            </a:pPr>
            <a:r>
              <a:rPr lang="en-US" dirty="0" smtClean="0"/>
              <a:t>Supports Car Grade System</a:t>
            </a:r>
          </a:p>
          <a:p>
            <a:pPr lvl="1">
              <a:buFont typeface="Arial" pitchFamily="34" charset="0"/>
              <a:buChar char="•"/>
            </a:pPr>
            <a:r>
              <a:rPr lang="en-US" dirty="0" smtClean="0"/>
              <a:t>Segregates commodities shipped in railcars</a:t>
            </a:r>
          </a:p>
          <a:p>
            <a:pPr lvl="1">
              <a:buFont typeface="Arial" pitchFamily="34" charset="0"/>
              <a:buChar char="•"/>
            </a:pPr>
            <a:r>
              <a:rPr lang="en-US" dirty="0" smtClean="0"/>
              <a:t>Done for safety and customer satisfaction</a:t>
            </a:r>
          </a:p>
        </p:txBody>
      </p:sp>
      <p:sp>
        <p:nvSpPr>
          <p:cNvPr id="5" name="Slide Number Placeholder 4"/>
          <p:cNvSpPr>
            <a:spLocks noGrp="1"/>
          </p:cNvSpPr>
          <p:nvPr>
            <p:ph type="sldNum" sz="quarter" idx="12"/>
          </p:nvPr>
        </p:nvSpPr>
        <p:spPr/>
        <p:txBody>
          <a:bodyPr/>
          <a:lstStyle/>
          <a:p>
            <a:fld id="{799CD883-C747-E24C-A571-B44F9B83C299}" type="slidenum">
              <a:rPr lang="en-US" smtClean="0"/>
              <a:pPr/>
              <a:t>3</a:t>
            </a:fld>
            <a:endParaRPr lang="en-US" dirty="0"/>
          </a:p>
        </p:txBody>
      </p:sp>
    </p:spTree>
    <p:extLst>
      <p:ext uri="{BB962C8B-B14F-4D97-AF65-F5344CB8AC3E}">
        <p14:creationId xmlns:p14="http://schemas.microsoft.com/office/powerpoint/2010/main" val="5457885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Car Service Rule 14: Contaminating Commodities</a:t>
            </a:r>
            <a:endParaRPr lang="en-US" dirty="0"/>
          </a:p>
        </p:txBody>
      </p:sp>
      <p:sp>
        <p:nvSpPr>
          <p:cNvPr id="3" name="Content Placeholder 2"/>
          <p:cNvSpPr>
            <a:spLocks noGrp="1"/>
          </p:cNvSpPr>
          <p:nvPr>
            <p:ph idx="1"/>
          </p:nvPr>
        </p:nvSpPr>
        <p:spPr>
          <a:xfrm>
            <a:off x="285491" y="2209800"/>
            <a:ext cx="8426967" cy="3916363"/>
          </a:xfrm>
        </p:spPr>
        <p:txBody>
          <a:bodyPr>
            <a:normAutofit lnSpcReduction="10000"/>
          </a:bodyPr>
          <a:lstStyle/>
          <a:p>
            <a:pPr marL="0" indent="0">
              <a:buNone/>
            </a:pPr>
            <a:r>
              <a:rPr lang="en-US" dirty="0" smtClean="0"/>
              <a:t>Purpose:</a:t>
            </a:r>
          </a:p>
          <a:p>
            <a:pPr lvl="1">
              <a:buFont typeface="Arial" pitchFamily="34" charset="0"/>
              <a:buChar char="•"/>
            </a:pPr>
            <a:r>
              <a:rPr lang="en-US" dirty="0" smtClean="0"/>
              <a:t>Establishes Car Grades for various car types</a:t>
            </a:r>
          </a:p>
          <a:p>
            <a:pPr lvl="1">
              <a:buFont typeface="Arial" pitchFamily="34" charset="0"/>
              <a:buChar char="•"/>
            </a:pPr>
            <a:r>
              <a:rPr lang="en-US" dirty="0" smtClean="0"/>
              <a:t>Grades A &amp; B – high grade box cars</a:t>
            </a:r>
          </a:p>
          <a:p>
            <a:pPr lvl="1">
              <a:buFont typeface="Arial" pitchFamily="34" charset="0"/>
              <a:buChar char="•"/>
            </a:pPr>
            <a:r>
              <a:rPr lang="en-US" dirty="0" smtClean="0"/>
              <a:t>C – rough freight box cars </a:t>
            </a:r>
          </a:p>
          <a:p>
            <a:pPr lvl="1">
              <a:buFont typeface="Arial" pitchFamily="34" charset="0"/>
              <a:buChar char="•"/>
            </a:pPr>
            <a:r>
              <a:rPr lang="en-US" dirty="0" smtClean="0"/>
              <a:t>K – possibly contaminated covered hoppers, and some box cars (sugar, shredded aluminum)</a:t>
            </a:r>
          </a:p>
          <a:p>
            <a:pPr lvl="1">
              <a:buFont typeface="Arial" pitchFamily="34" charset="0"/>
              <a:buChar char="•"/>
            </a:pPr>
            <a:r>
              <a:rPr lang="en-US" dirty="0" smtClean="0"/>
              <a:t>N &amp; P – ruminant proteins in covered hoppers</a:t>
            </a:r>
          </a:p>
          <a:p>
            <a:pPr marL="400050" lvl="1" indent="0">
              <a:buNone/>
            </a:pPr>
            <a:endParaRPr lang="en-US" dirty="0"/>
          </a:p>
        </p:txBody>
      </p:sp>
      <p:sp>
        <p:nvSpPr>
          <p:cNvPr id="5" name="Slide Number Placeholder 4"/>
          <p:cNvSpPr>
            <a:spLocks noGrp="1"/>
          </p:cNvSpPr>
          <p:nvPr>
            <p:ph type="sldNum" sz="quarter" idx="12"/>
          </p:nvPr>
        </p:nvSpPr>
        <p:spPr/>
        <p:txBody>
          <a:bodyPr/>
          <a:lstStyle/>
          <a:p>
            <a:fld id="{799CD883-C747-E24C-A571-B44F9B83C299}" type="slidenum">
              <a:rPr lang="en-US" smtClean="0"/>
              <a:pPr/>
              <a:t>4</a:t>
            </a:fld>
            <a:endParaRPr lang="en-US" dirty="0"/>
          </a:p>
        </p:txBody>
      </p:sp>
    </p:spTree>
    <p:extLst>
      <p:ext uri="{BB962C8B-B14F-4D97-AF65-F5344CB8AC3E}">
        <p14:creationId xmlns:p14="http://schemas.microsoft.com/office/powerpoint/2010/main" val="35470192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r>
              <a:rPr lang="en-US" dirty="0"/>
              <a:t>Car Service Rule 14: Contaminating Commodities</a:t>
            </a:r>
          </a:p>
        </p:txBody>
      </p:sp>
      <p:sp>
        <p:nvSpPr>
          <p:cNvPr id="7" name="Content Placeholder 6"/>
          <p:cNvSpPr>
            <a:spLocks noGrp="1"/>
          </p:cNvSpPr>
          <p:nvPr>
            <p:ph idx="1"/>
          </p:nvPr>
        </p:nvSpPr>
        <p:spPr>
          <a:xfrm>
            <a:off x="285491" y="2133600"/>
            <a:ext cx="8426967" cy="3992563"/>
          </a:xfrm>
        </p:spPr>
        <p:txBody>
          <a:bodyPr>
            <a:normAutofit/>
          </a:bodyPr>
          <a:lstStyle/>
          <a:p>
            <a:pPr marL="0" indent="0">
              <a:buNone/>
            </a:pPr>
            <a:r>
              <a:rPr lang="en-US" dirty="0" smtClean="0"/>
              <a:t>Purpose:</a:t>
            </a:r>
          </a:p>
          <a:p>
            <a:pPr lvl="1">
              <a:buFont typeface="Arial" pitchFamily="34" charset="0"/>
              <a:buChar char="•"/>
            </a:pPr>
            <a:r>
              <a:rPr lang="en-US" dirty="0" smtClean="0"/>
              <a:t>Complements </a:t>
            </a:r>
            <a:r>
              <a:rPr lang="en-US" dirty="0" err="1"/>
              <a:t>I</a:t>
            </a:r>
            <a:r>
              <a:rPr lang="en-US" dirty="0" err="1" smtClean="0"/>
              <a:t>chg</a:t>
            </a:r>
            <a:r>
              <a:rPr lang="en-US" dirty="0" smtClean="0"/>
              <a:t> Rule 97 establishing inspection criteria for A and B box cars</a:t>
            </a:r>
          </a:p>
          <a:p>
            <a:pPr lvl="1">
              <a:buFont typeface="Arial" pitchFamily="34" charset="0"/>
              <a:buChar char="•"/>
            </a:pPr>
            <a:r>
              <a:rPr lang="en-US" dirty="0" smtClean="0"/>
              <a:t>Downgrades car after </a:t>
            </a:r>
            <a:r>
              <a:rPr lang="en-US" dirty="0" err="1" smtClean="0"/>
              <a:t>waybilled</a:t>
            </a:r>
            <a:r>
              <a:rPr lang="en-US" dirty="0" smtClean="0"/>
              <a:t> with K grade STCC (Circular OT-10 Rule 14 Appendix A)</a:t>
            </a:r>
          </a:p>
          <a:p>
            <a:pPr lvl="1">
              <a:buFont typeface="Arial" pitchFamily="34" charset="0"/>
              <a:buChar char="•"/>
            </a:pPr>
            <a:r>
              <a:rPr lang="en-US" dirty="0" smtClean="0"/>
              <a:t>STCC 4029114 municipal garbage </a:t>
            </a:r>
            <a:r>
              <a:rPr lang="en-US" dirty="0"/>
              <a:t>waste – </a:t>
            </a:r>
            <a:r>
              <a:rPr lang="en-US" dirty="0" smtClean="0"/>
              <a:t>W grade is applied and becomes permanent</a:t>
            </a:r>
          </a:p>
          <a:p>
            <a:pPr marL="0" indent="0">
              <a:buNone/>
            </a:pPr>
            <a:endParaRPr lang="en-US" sz="2800" dirty="0" smtClean="0"/>
          </a:p>
          <a:p>
            <a:pPr marL="0" indent="0">
              <a:buNone/>
            </a:pPr>
            <a:endParaRPr lang="en-US" sz="2800" dirty="0"/>
          </a:p>
        </p:txBody>
      </p:sp>
      <p:sp>
        <p:nvSpPr>
          <p:cNvPr id="5" name="Slide Number Placeholder 4"/>
          <p:cNvSpPr>
            <a:spLocks noGrp="1"/>
          </p:cNvSpPr>
          <p:nvPr>
            <p:ph type="sldNum" sz="quarter" idx="12"/>
          </p:nvPr>
        </p:nvSpPr>
        <p:spPr/>
        <p:txBody>
          <a:bodyPr/>
          <a:lstStyle/>
          <a:p>
            <a:fld id="{799CD883-C747-E24C-A571-B44F9B83C299}" type="slidenum">
              <a:rPr lang="en-US" smtClean="0"/>
              <a:pPr/>
              <a:t>5</a:t>
            </a:fld>
            <a:endParaRPr lang="en-US" dirty="0"/>
          </a:p>
        </p:txBody>
      </p:sp>
    </p:spTree>
    <p:extLst>
      <p:ext uri="{BB962C8B-B14F-4D97-AF65-F5344CB8AC3E}">
        <p14:creationId xmlns:p14="http://schemas.microsoft.com/office/powerpoint/2010/main" val="3497599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r>
              <a:rPr lang="en-US" dirty="0" smtClean="0"/>
              <a:t>Car Service Rule 15: Requests for Cars</a:t>
            </a:r>
            <a:endParaRPr lang="en-US" dirty="0"/>
          </a:p>
        </p:txBody>
      </p:sp>
      <p:sp>
        <p:nvSpPr>
          <p:cNvPr id="7" name="Content Placeholder 6"/>
          <p:cNvSpPr>
            <a:spLocks noGrp="1"/>
          </p:cNvSpPr>
          <p:nvPr>
            <p:ph idx="1"/>
          </p:nvPr>
        </p:nvSpPr>
        <p:spPr>
          <a:xfrm>
            <a:off x="285491" y="2133600"/>
            <a:ext cx="8426967" cy="3992563"/>
          </a:xfrm>
        </p:spPr>
        <p:txBody>
          <a:bodyPr/>
          <a:lstStyle/>
          <a:p>
            <a:pPr marL="0" indent="0">
              <a:buNone/>
            </a:pPr>
            <a:r>
              <a:rPr lang="en-US" dirty="0" smtClean="0"/>
              <a:t>Scope:</a:t>
            </a:r>
          </a:p>
          <a:p>
            <a:pPr lvl="1">
              <a:buFont typeface="Arial" pitchFamily="34" charset="0"/>
              <a:buChar char="•"/>
            </a:pPr>
            <a:r>
              <a:rPr lang="en-US" dirty="0" smtClean="0"/>
              <a:t>Covers the ordering of railcars by customers and the minimum information required to process an order</a:t>
            </a:r>
          </a:p>
          <a:p>
            <a:pPr lvl="1">
              <a:buFont typeface="Arial" pitchFamily="34" charset="0"/>
              <a:buChar char="•"/>
            </a:pPr>
            <a:r>
              <a:rPr lang="en-US" dirty="0" smtClean="0"/>
              <a:t>Origin carrier has the first right to supply cars unless a tariff or specific law exists</a:t>
            </a:r>
          </a:p>
        </p:txBody>
      </p:sp>
      <p:sp>
        <p:nvSpPr>
          <p:cNvPr id="5" name="Slide Number Placeholder 4"/>
          <p:cNvSpPr>
            <a:spLocks noGrp="1"/>
          </p:cNvSpPr>
          <p:nvPr>
            <p:ph type="sldNum" sz="quarter" idx="12"/>
          </p:nvPr>
        </p:nvSpPr>
        <p:spPr/>
        <p:txBody>
          <a:bodyPr/>
          <a:lstStyle/>
          <a:p>
            <a:fld id="{799CD883-C747-E24C-A571-B44F9B83C299}" type="slidenum">
              <a:rPr lang="en-US" smtClean="0"/>
              <a:pPr/>
              <a:t>6</a:t>
            </a:fld>
            <a:endParaRPr lang="en-US" dirty="0"/>
          </a:p>
        </p:txBody>
      </p:sp>
    </p:spTree>
    <p:extLst>
      <p:ext uri="{BB962C8B-B14F-4D97-AF65-F5344CB8AC3E}">
        <p14:creationId xmlns:p14="http://schemas.microsoft.com/office/powerpoint/2010/main" val="123965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72662" y="762000"/>
            <a:ext cx="8375651" cy="1192975"/>
          </a:xfrm>
        </p:spPr>
        <p:txBody>
          <a:bodyPr>
            <a:noAutofit/>
          </a:bodyPr>
          <a:lstStyle/>
          <a:p>
            <a:r>
              <a:rPr lang="en-US" dirty="0" smtClean="0"/>
              <a:t>Car Service Rule 15: Requests for Cars</a:t>
            </a:r>
            <a:endParaRPr lang="en-US" dirty="0"/>
          </a:p>
        </p:txBody>
      </p:sp>
      <p:sp>
        <p:nvSpPr>
          <p:cNvPr id="7" name="Content Placeholder 6"/>
          <p:cNvSpPr>
            <a:spLocks noGrp="1"/>
          </p:cNvSpPr>
          <p:nvPr>
            <p:ph idx="1"/>
          </p:nvPr>
        </p:nvSpPr>
        <p:spPr>
          <a:xfrm>
            <a:off x="285491" y="1981200"/>
            <a:ext cx="8426967" cy="3992563"/>
          </a:xfrm>
        </p:spPr>
        <p:txBody>
          <a:bodyPr>
            <a:normAutofit fontScale="92500" lnSpcReduction="10000"/>
          </a:bodyPr>
          <a:lstStyle/>
          <a:p>
            <a:pPr marL="0" indent="0">
              <a:buNone/>
            </a:pPr>
            <a:r>
              <a:rPr lang="en-US" sz="3500" dirty="0" smtClean="0"/>
              <a:t>Purpose:</a:t>
            </a:r>
          </a:p>
          <a:p>
            <a:r>
              <a:rPr lang="en-US" sz="3000" dirty="0" smtClean="0"/>
              <a:t>Defines the process for ordering freight cars</a:t>
            </a:r>
          </a:p>
          <a:p>
            <a:r>
              <a:rPr lang="en-US" sz="3000" dirty="0" smtClean="0"/>
              <a:t>Requests for cars are taken by the road that switches the customer</a:t>
            </a:r>
          </a:p>
          <a:p>
            <a:r>
              <a:rPr lang="en-US" sz="3000" dirty="0" smtClean="0"/>
              <a:t>Switching carrier provides shipper order for cars to the origin line haul carrier</a:t>
            </a:r>
          </a:p>
          <a:p>
            <a:r>
              <a:rPr lang="en-US" sz="3000" dirty="0" smtClean="0"/>
              <a:t>Origin line haul carriers are not obligated to supply privately marked cars if their own cars are available</a:t>
            </a:r>
            <a:endParaRPr lang="en-US" sz="3000" dirty="0"/>
          </a:p>
        </p:txBody>
      </p:sp>
      <p:sp>
        <p:nvSpPr>
          <p:cNvPr id="5" name="Slide Number Placeholder 4"/>
          <p:cNvSpPr>
            <a:spLocks noGrp="1"/>
          </p:cNvSpPr>
          <p:nvPr>
            <p:ph type="sldNum" sz="quarter" idx="12"/>
          </p:nvPr>
        </p:nvSpPr>
        <p:spPr/>
        <p:txBody>
          <a:bodyPr/>
          <a:lstStyle/>
          <a:p>
            <a:fld id="{799CD883-C747-E24C-A571-B44F9B83C299}" type="slidenum">
              <a:rPr lang="en-US" smtClean="0"/>
              <a:pPr/>
              <a:t>7</a:t>
            </a:fld>
            <a:endParaRPr lang="en-US" dirty="0"/>
          </a:p>
        </p:txBody>
      </p:sp>
    </p:spTree>
    <p:extLst>
      <p:ext uri="{BB962C8B-B14F-4D97-AF65-F5344CB8AC3E}">
        <p14:creationId xmlns:p14="http://schemas.microsoft.com/office/powerpoint/2010/main" val="123965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r>
              <a:rPr lang="en-US" dirty="0" smtClean="0"/>
              <a:t>Car Service Rule 16: CSD 145 and 435 Assignment</a:t>
            </a:r>
            <a:endParaRPr lang="en-US" dirty="0"/>
          </a:p>
        </p:txBody>
      </p:sp>
      <p:sp>
        <p:nvSpPr>
          <p:cNvPr id="7" name="Content Placeholder 6"/>
          <p:cNvSpPr>
            <a:spLocks noGrp="1"/>
          </p:cNvSpPr>
          <p:nvPr>
            <p:ph idx="1"/>
          </p:nvPr>
        </p:nvSpPr>
        <p:spPr>
          <a:xfrm>
            <a:off x="285491" y="2133600"/>
            <a:ext cx="8426967" cy="3992563"/>
          </a:xfrm>
        </p:spPr>
        <p:txBody>
          <a:bodyPr>
            <a:normAutofit/>
          </a:bodyPr>
          <a:lstStyle/>
          <a:p>
            <a:pPr marL="0" indent="0">
              <a:buNone/>
            </a:pPr>
            <a:r>
              <a:rPr lang="en-US" dirty="0" smtClean="0"/>
              <a:t>Scope:</a:t>
            </a:r>
          </a:p>
          <a:p>
            <a:pPr lvl="1">
              <a:buFont typeface="Arial" pitchFamily="34" charset="0"/>
              <a:buChar char="•"/>
            </a:pPr>
            <a:r>
              <a:rPr lang="en-US" dirty="0" smtClean="0"/>
              <a:t>Defines the assignment of railcars to specific shippers, commodities or agents</a:t>
            </a:r>
          </a:p>
          <a:p>
            <a:pPr lvl="1">
              <a:buFont typeface="Arial" pitchFamily="34" charset="0"/>
              <a:buChar char="•"/>
            </a:pPr>
            <a:r>
              <a:rPr lang="en-US" dirty="0" smtClean="0"/>
              <a:t>Allows railroads to better organize and manage cars with reverse routing, which is generally counter to Car Service Rules</a:t>
            </a:r>
          </a:p>
          <a:p>
            <a:pPr lvl="1">
              <a:buFont typeface="Arial" pitchFamily="34" charset="0"/>
              <a:buChar char="•"/>
            </a:pPr>
            <a:r>
              <a:rPr lang="en-US" dirty="0" smtClean="0"/>
              <a:t>Drives the assignment of TCs G, J and P and allows roads to assign cars to pools</a:t>
            </a:r>
            <a:endParaRPr lang="en-US" dirty="0"/>
          </a:p>
        </p:txBody>
      </p:sp>
      <p:sp>
        <p:nvSpPr>
          <p:cNvPr id="5" name="Slide Number Placeholder 4"/>
          <p:cNvSpPr>
            <a:spLocks noGrp="1"/>
          </p:cNvSpPr>
          <p:nvPr>
            <p:ph type="sldNum" sz="quarter" idx="12"/>
          </p:nvPr>
        </p:nvSpPr>
        <p:spPr/>
        <p:txBody>
          <a:bodyPr/>
          <a:lstStyle/>
          <a:p>
            <a:fld id="{799CD883-C747-E24C-A571-B44F9B83C299}" type="slidenum">
              <a:rPr lang="en-US" smtClean="0"/>
              <a:pPr/>
              <a:t>8</a:t>
            </a:fld>
            <a:endParaRPr lang="en-US" dirty="0"/>
          </a:p>
        </p:txBody>
      </p:sp>
    </p:spTree>
    <p:extLst>
      <p:ext uri="{BB962C8B-B14F-4D97-AF65-F5344CB8AC3E}">
        <p14:creationId xmlns:p14="http://schemas.microsoft.com/office/powerpoint/2010/main" val="123965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r>
              <a:rPr lang="en-US" dirty="0"/>
              <a:t>Car Service Rule 16: CSD 145 and 435 Assignment</a:t>
            </a:r>
          </a:p>
        </p:txBody>
      </p:sp>
      <p:sp>
        <p:nvSpPr>
          <p:cNvPr id="7" name="Content Placeholder 6"/>
          <p:cNvSpPr>
            <a:spLocks noGrp="1"/>
          </p:cNvSpPr>
          <p:nvPr>
            <p:ph idx="1"/>
          </p:nvPr>
        </p:nvSpPr>
        <p:spPr>
          <a:xfrm>
            <a:off x="285491" y="2133600"/>
            <a:ext cx="8426967" cy="3992563"/>
          </a:xfrm>
        </p:spPr>
        <p:txBody>
          <a:bodyPr>
            <a:normAutofit/>
          </a:bodyPr>
          <a:lstStyle/>
          <a:p>
            <a:pPr marL="0" indent="0">
              <a:buNone/>
            </a:pPr>
            <a:r>
              <a:rPr lang="en-US" dirty="0" smtClean="0"/>
              <a:t>Purpose:</a:t>
            </a:r>
          </a:p>
          <a:p>
            <a:pPr lvl="1">
              <a:buFont typeface="Arial" pitchFamily="34" charset="0"/>
              <a:buChar char="•"/>
            </a:pPr>
            <a:r>
              <a:rPr lang="en-US" dirty="0" smtClean="0"/>
              <a:t>Establishes procedures for assignment, handling, empty car return, reporting of assignment and procedures for commodity and agent pools</a:t>
            </a:r>
          </a:p>
          <a:p>
            <a:pPr lvl="1">
              <a:buFont typeface="Arial" pitchFamily="34" charset="0"/>
              <a:buChar char="•"/>
            </a:pPr>
            <a:r>
              <a:rPr lang="en-US" dirty="0" smtClean="0"/>
              <a:t>Empty cars returning to assignment must not be held short unless instructed by assignee or held for repairs</a:t>
            </a:r>
          </a:p>
          <a:p>
            <a:pPr marL="0" indent="0">
              <a:buNone/>
            </a:pPr>
            <a:endParaRPr lang="en-US" dirty="0"/>
          </a:p>
        </p:txBody>
      </p:sp>
      <p:sp>
        <p:nvSpPr>
          <p:cNvPr id="5" name="Slide Number Placeholder 4"/>
          <p:cNvSpPr>
            <a:spLocks noGrp="1"/>
          </p:cNvSpPr>
          <p:nvPr>
            <p:ph type="sldNum" sz="quarter" idx="12"/>
          </p:nvPr>
        </p:nvSpPr>
        <p:spPr/>
        <p:txBody>
          <a:bodyPr/>
          <a:lstStyle/>
          <a:p>
            <a:fld id="{799CD883-C747-E24C-A571-B44F9B83C299}" type="slidenum">
              <a:rPr lang="en-US" smtClean="0"/>
              <a:pPr/>
              <a:t>9</a:t>
            </a:fld>
            <a:endParaRPr lang="en-US" dirty="0"/>
          </a:p>
        </p:txBody>
      </p:sp>
    </p:spTree>
    <p:extLst>
      <p:ext uri="{BB962C8B-B14F-4D97-AF65-F5344CB8AC3E}">
        <p14:creationId xmlns:p14="http://schemas.microsoft.com/office/powerpoint/2010/main" val="12396596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3598</TotalTime>
  <Words>1306</Words>
  <Application>Microsoft Office PowerPoint</Application>
  <PresentationFormat>On-screen Show (4:3)</PresentationFormat>
  <Paragraphs>120</Paragraphs>
  <Slides>17</Slides>
  <Notes>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1_Office Theme</vt:lpstr>
      <vt:lpstr>Car Service Rules 13-18 Car Hire Rule 19</vt:lpstr>
      <vt:lpstr>Car Service Rule 13: Intentionally Not Used</vt:lpstr>
      <vt:lpstr>Car Service Rule 14: Contaminating Commodities</vt:lpstr>
      <vt:lpstr>Car Service Rule 14: Contaminating Commodities</vt:lpstr>
      <vt:lpstr>Car Service Rule 14: Contaminating Commodities</vt:lpstr>
      <vt:lpstr>Car Service Rule 15: Requests for Cars</vt:lpstr>
      <vt:lpstr>Car Service Rule 15: Requests for Cars</vt:lpstr>
      <vt:lpstr>Car Service Rule 16: CSD 145 and 435 Assignment</vt:lpstr>
      <vt:lpstr>Car Service Rule 16: CSD 145 and 435 Assignment</vt:lpstr>
      <vt:lpstr>Car Service Rule 16: CSD 145 and 435 Assignment</vt:lpstr>
      <vt:lpstr>Car Service Rule 17: Arbitration Committee</vt:lpstr>
      <vt:lpstr>Car Service Rule 17: Arbitration Committee</vt:lpstr>
      <vt:lpstr>Car Service Rule 18: Interpretations and Revisions</vt:lpstr>
      <vt:lpstr>Car Hire Rule 19: Plenary Powers of Business Services (AAR)</vt:lpstr>
      <vt:lpstr>Car Hire Rule 19: Plenary Powers of Business Services (AAR)</vt:lpstr>
      <vt:lpstr>Car Hire Rule 19: Plenary Powers of Business Services (AAR)</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Gunther, Joanne</dc:creator>
  <cp:lastModifiedBy>Hancock, Kelley-Jo</cp:lastModifiedBy>
  <cp:revision>152</cp:revision>
  <cp:lastPrinted>2012-09-12T18:52:52Z</cp:lastPrinted>
  <dcterms:created xsi:type="dcterms:W3CDTF">2012-02-21T18:19:11Z</dcterms:created>
  <dcterms:modified xsi:type="dcterms:W3CDTF">2013-05-02T22:35:11Z</dcterms:modified>
</cp:coreProperties>
</file>