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2.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291" r:id="rId2"/>
    <p:sldId id="289" r:id="rId3"/>
    <p:sldId id="292" r:id="rId4"/>
    <p:sldId id="368" r:id="rId5"/>
    <p:sldId id="369" r:id="rId6"/>
    <p:sldId id="370" r:id="rId7"/>
    <p:sldId id="371" r:id="rId8"/>
    <p:sldId id="372" r:id="rId9"/>
    <p:sldId id="373" r:id="rId10"/>
    <p:sldId id="374" r:id="rId11"/>
    <p:sldId id="375" r:id="rId12"/>
    <p:sldId id="376" r:id="rId13"/>
    <p:sldId id="324" r:id="rId14"/>
    <p:sldId id="333" r:id="rId15"/>
    <p:sldId id="334" r:id="rId16"/>
    <p:sldId id="325" r:id="rId17"/>
    <p:sldId id="335" r:id="rId18"/>
    <p:sldId id="336" r:id="rId19"/>
    <p:sldId id="326" r:id="rId20"/>
    <p:sldId id="337" r:id="rId21"/>
    <p:sldId id="364" r:id="rId22"/>
    <p:sldId id="338" r:id="rId23"/>
    <p:sldId id="327" r:id="rId24"/>
    <p:sldId id="340" r:id="rId25"/>
    <p:sldId id="343" r:id="rId26"/>
    <p:sldId id="344" r:id="rId27"/>
    <p:sldId id="345" r:id="rId28"/>
    <p:sldId id="346" r:id="rId29"/>
    <p:sldId id="347" r:id="rId30"/>
    <p:sldId id="348" r:id="rId31"/>
    <p:sldId id="349" r:id="rId32"/>
    <p:sldId id="339" r:id="rId33"/>
    <p:sldId id="351" r:id="rId34"/>
    <p:sldId id="328" r:id="rId35"/>
    <p:sldId id="352" r:id="rId36"/>
    <p:sldId id="353" r:id="rId37"/>
    <p:sldId id="354" r:id="rId38"/>
    <p:sldId id="355" r:id="rId39"/>
    <p:sldId id="356" r:id="rId40"/>
    <p:sldId id="357" r:id="rId41"/>
    <p:sldId id="365" r:id="rId42"/>
    <p:sldId id="366" r:id="rId43"/>
    <p:sldId id="367" r:id="rId44"/>
    <p:sldId id="329" r:id="rId45"/>
    <p:sldId id="358" r:id="rId46"/>
    <p:sldId id="330" r:id="rId47"/>
    <p:sldId id="359" r:id="rId48"/>
    <p:sldId id="331" r:id="rId49"/>
    <p:sldId id="360" r:id="rId50"/>
    <p:sldId id="377" r:id="rId51"/>
    <p:sldId id="307" r:id="rId5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denderfer, Mark" initials="M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00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4-11T09:50:21.721" idx="1">
    <p:pos x="10" y="-93"/>
    <p:text>Not sure that this is needed, it is repeated but i put in as a transistion</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4-11T09:52:57.244" idx="3">
    <p:pos x="10" y="10"/>
    <p:text>Not sure that i should keep these slides or should we change the order of the slides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015EB35-0B28-47BE-A32D-A374B30B740E}" type="datetimeFigureOut">
              <a:rPr lang="en-US" smtClean="0"/>
              <a:t>5/2/2014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B308BBA-4523-4DE9-BAA6-B52EC4DC8F72}" type="slidenum">
              <a:rPr lang="en-US" smtClean="0"/>
              <a:t>‹#›</a:t>
            </a:fld>
            <a:endParaRPr lang="en-US" dirty="0"/>
          </a:p>
        </p:txBody>
      </p:sp>
    </p:spTree>
    <p:extLst>
      <p:ext uri="{BB962C8B-B14F-4D97-AF65-F5344CB8AC3E}">
        <p14:creationId xmlns:p14="http://schemas.microsoft.com/office/powerpoint/2010/main" val="1948129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EF907E0-1A73-4BF6-A7D3-62BB943D09A4}" type="datetimeFigureOut">
              <a:rPr lang="en-US" smtClean="0"/>
              <a:t>5/2/2014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DDED9CA-EFFC-4FA0-9982-7BD4EE55AC0C}" type="slidenum">
              <a:rPr lang="en-US" smtClean="0"/>
              <a:t>‹#›</a:t>
            </a:fld>
            <a:endParaRPr lang="en-US" dirty="0"/>
          </a:p>
        </p:txBody>
      </p:sp>
    </p:spTree>
    <p:extLst>
      <p:ext uri="{BB962C8B-B14F-4D97-AF65-F5344CB8AC3E}">
        <p14:creationId xmlns:p14="http://schemas.microsoft.com/office/powerpoint/2010/main" val="228258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a:t>
            </a:fld>
            <a:endParaRPr lang="en-US" dirty="0"/>
          </a:p>
        </p:txBody>
      </p:sp>
    </p:spTree>
    <p:extLst>
      <p:ext uri="{BB962C8B-B14F-4D97-AF65-F5344CB8AC3E}">
        <p14:creationId xmlns:p14="http://schemas.microsoft.com/office/powerpoint/2010/main" val="749863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12</a:t>
            </a:fld>
            <a:endParaRPr lang="en-US" dirty="0"/>
          </a:p>
        </p:txBody>
      </p:sp>
    </p:spTree>
    <p:extLst>
      <p:ext uri="{BB962C8B-B14F-4D97-AF65-F5344CB8AC3E}">
        <p14:creationId xmlns:p14="http://schemas.microsoft.com/office/powerpoint/2010/main" val="74986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13</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14</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15</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16</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17</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18</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19</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20</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21</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4</a:t>
            </a:fld>
            <a:endParaRPr lang="en-US" dirty="0"/>
          </a:p>
        </p:txBody>
      </p:sp>
    </p:spTree>
    <p:extLst>
      <p:ext uri="{BB962C8B-B14F-4D97-AF65-F5344CB8AC3E}">
        <p14:creationId xmlns:p14="http://schemas.microsoft.com/office/powerpoint/2010/main" val="749863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22</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23</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24</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25</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26</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27</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28</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29</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30</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31</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5</a:t>
            </a:fld>
            <a:endParaRPr lang="en-US" dirty="0"/>
          </a:p>
        </p:txBody>
      </p:sp>
    </p:spTree>
    <p:extLst>
      <p:ext uri="{BB962C8B-B14F-4D97-AF65-F5344CB8AC3E}">
        <p14:creationId xmlns:p14="http://schemas.microsoft.com/office/powerpoint/2010/main" val="749863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32</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33</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34</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35</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36</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37</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38</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39</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40</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41</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6</a:t>
            </a:fld>
            <a:endParaRPr lang="en-US" dirty="0"/>
          </a:p>
        </p:txBody>
      </p:sp>
    </p:spTree>
    <p:extLst>
      <p:ext uri="{BB962C8B-B14F-4D97-AF65-F5344CB8AC3E}">
        <p14:creationId xmlns:p14="http://schemas.microsoft.com/office/powerpoint/2010/main" val="749863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44</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45</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46</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47</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48</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49</a:t>
            </a:fld>
            <a:endParaRPr lang="en-US" dirty="0"/>
          </a:p>
        </p:txBody>
      </p:sp>
    </p:spTree>
    <p:extLst>
      <p:ext uri="{BB962C8B-B14F-4D97-AF65-F5344CB8AC3E}">
        <p14:creationId xmlns:p14="http://schemas.microsoft.com/office/powerpoint/2010/main" val="1719719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7</a:t>
            </a:fld>
            <a:endParaRPr lang="en-US" dirty="0"/>
          </a:p>
        </p:txBody>
      </p:sp>
    </p:spTree>
    <p:extLst>
      <p:ext uri="{BB962C8B-B14F-4D97-AF65-F5344CB8AC3E}">
        <p14:creationId xmlns:p14="http://schemas.microsoft.com/office/powerpoint/2010/main" val="74986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8</a:t>
            </a:fld>
            <a:endParaRPr lang="en-US" dirty="0"/>
          </a:p>
        </p:txBody>
      </p:sp>
    </p:spTree>
    <p:extLst>
      <p:ext uri="{BB962C8B-B14F-4D97-AF65-F5344CB8AC3E}">
        <p14:creationId xmlns:p14="http://schemas.microsoft.com/office/powerpoint/2010/main" val="74986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9</a:t>
            </a:fld>
            <a:endParaRPr lang="en-US" dirty="0"/>
          </a:p>
        </p:txBody>
      </p:sp>
    </p:spTree>
    <p:extLst>
      <p:ext uri="{BB962C8B-B14F-4D97-AF65-F5344CB8AC3E}">
        <p14:creationId xmlns:p14="http://schemas.microsoft.com/office/powerpoint/2010/main" val="749863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10</a:t>
            </a:fld>
            <a:endParaRPr lang="en-US" dirty="0"/>
          </a:p>
        </p:txBody>
      </p:sp>
    </p:spTree>
    <p:extLst>
      <p:ext uri="{BB962C8B-B14F-4D97-AF65-F5344CB8AC3E}">
        <p14:creationId xmlns:p14="http://schemas.microsoft.com/office/powerpoint/2010/main" val="749863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11</a:t>
            </a:fld>
            <a:endParaRPr lang="en-US" dirty="0"/>
          </a:p>
        </p:txBody>
      </p:sp>
    </p:spTree>
    <p:extLst>
      <p:ext uri="{BB962C8B-B14F-4D97-AF65-F5344CB8AC3E}">
        <p14:creationId xmlns:p14="http://schemas.microsoft.com/office/powerpoint/2010/main" val="749863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70866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9527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235656" y="69390"/>
            <a:ext cx="1643579" cy="365125"/>
          </a:xfrm>
          <a:prstGeom prst="rect">
            <a:avLst/>
          </a:prstGeom>
        </p:spPr>
        <p:txBody>
          <a:bodyPr/>
          <a:lstStyle/>
          <a:p>
            <a:fld id="{2A59EA1A-D0CB-1046-B21F-221640F963E8}" type="datetime1">
              <a:rPr lang="en-US" smtClean="0">
                <a:solidFill>
                  <a:prstClr val="white"/>
                </a:solidFill>
              </a:rPr>
              <a:pPr/>
              <a:t>5/2/2014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10240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5189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5189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410928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197597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4348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8320" y="846626"/>
            <a:ext cx="8375651" cy="119297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0491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491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9842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0216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4193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021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4193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8866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423004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7209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3138"/>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86313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levela</a:t>
            </a:r>
            <a:endParaRPr lang="en-US" dirty="0"/>
          </a:p>
        </p:txBody>
      </p:sp>
      <p:sp>
        <p:nvSpPr>
          <p:cNvPr id="4" name="Text Placeholder 3"/>
          <p:cNvSpPr>
            <a:spLocks noGrp="1"/>
          </p:cNvSpPr>
          <p:nvPr>
            <p:ph type="body" sz="half" idx="2"/>
          </p:nvPr>
        </p:nvSpPr>
        <p:spPr>
          <a:xfrm>
            <a:off x="457200" y="2025188"/>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235656" y="69390"/>
            <a:ext cx="1643579" cy="365125"/>
          </a:xfrm>
          <a:prstGeom prst="rect">
            <a:avLst/>
          </a:prstGeom>
        </p:spPr>
        <p:txBody>
          <a:bodyPr/>
          <a:lstStyle/>
          <a:p>
            <a:fld id="{59133EC1-6D56-5D43-A3F6-DF1C5C3FFD20}" type="datetime1">
              <a:rPr lang="en-US" smtClean="0">
                <a:solidFill>
                  <a:prstClr val="white"/>
                </a:solidFill>
              </a:rPr>
              <a:pPr/>
              <a:t>5/2/2014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55499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235656" y="69390"/>
            <a:ext cx="1643579" cy="365125"/>
          </a:xfrm>
          <a:prstGeom prst="rect">
            <a:avLst/>
          </a:prstGeom>
        </p:spPr>
        <p:txBody>
          <a:bodyPr/>
          <a:lstStyle/>
          <a:p>
            <a:fld id="{1F221583-7359-B745-BA55-CA4CB50D7475}" type="datetime1">
              <a:rPr lang="en-US" smtClean="0">
                <a:solidFill>
                  <a:prstClr val="white"/>
                </a:solidFill>
              </a:rPr>
              <a:pPr/>
              <a:t>5/2/2014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16952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7" name="Rectangle 20"/>
          <p:cNvSpPr>
            <a:spLocks noChangeArrowheads="1"/>
          </p:cNvSpPr>
          <p:nvPr userDrawn="1"/>
        </p:nvSpPr>
        <p:spPr bwMode="auto">
          <a:xfrm>
            <a:off x="0" y="0"/>
            <a:ext cx="9145588" cy="490538"/>
          </a:xfrm>
          <a:prstGeom prst="rect">
            <a:avLst/>
          </a:prstGeom>
          <a:solidFill>
            <a:srgbClr val="9F092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457200"/>
            <a:endParaRPr lang="en-US" dirty="0">
              <a:solidFill>
                <a:prstClr val="black"/>
              </a:solidFill>
            </a:endParaRPr>
          </a:p>
        </p:txBody>
      </p:sp>
      <p:sp>
        <p:nvSpPr>
          <p:cNvPr id="8" name="TextBox 7"/>
          <p:cNvSpPr txBox="1">
            <a:spLocks noChangeArrowheads="1"/>
          </p:cNvSpPr>
          <p:nvPr userDrawn="1"/>
        </p:nvSpPr>
        <p:spPr bwMode="auto">
          <a:xfrm>
            <a:off x="311150" y="131763"/>
            <a:ext cx="5314950" cy="274637"/>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fontAlgn="base">
              <a:spcBef>
                <a:spcPct val="0"/>
              </a:spcBef>
              <a:spcAft>
                <a:spcPct val="0"/>
              </a:spcAft>
              <a:defRPr sz="2400">
                <a:solidFill>
                  <a:schemeClr val="tx1"/>
                </a:solidFill>
                <a:latin typeface="Arial" charset="0"/>
                <a:ea typeface="ＭＳ Ｐゴシック" charset="0"/>
              </a:defRPr>
            </a:lvl6pPr>
            <a:lvl7pPr marL="914400" fontAlgn="base">
              <a:spcBef>
                <a:spcPct val="0"/>
              </a:spcBef>
              <a:spcAft>
                <a:spcPct val="0"/>
              </a:spcAft>
              <a:defRPr sz="2400">
                <a:solidFill>
                  <a:schemeClr val="tx1"/>
                </a:solidFill>
                <a:latin typeface="Arial" charset="0"/>
                <a:ea typeface="ＭＳ Ｐゴシック" charset="0"/>
              </a:defRPr>
            </a:lvl7pPr>
            <a:lvl8pPr marL="1371600" fontAlgn="base">
              <a:spcBef>
                <a:spcPct val="0"/>
              </a:spcBef>
              <a:spcAft>
                <a:spcPct val="0"/>
              </a:spcAft>
              <a:defRPr sz="2400">
                <a:solidFill>
                  <a:schemeClr val="tx1"/>
                </a:solidFill>
                <a:latin typeface="Arial" charset="0"/>
                <a:ea typeface="ＭＳ Ｐゴシック" charset="0"/>
              </a:defRPr>
            </a:lvl8pPr>
            <a:lvl9pPr marL="1828800" fontAlgn="base">
              <a:spcBef>
                <a:spcPct val="0"/>
              </a:spcBef>
              <a:spcAft>
                <a:spcPct val="0"/>
              </a:spcAft>
              <a:defRPr sz="2400">
                <a:solidFill>
                  <a:schemeClr val="tx1"/>
                </a:solidFill>
                <a:latin typeface="Arial" charset="0"/>
                <a:ea typeface="ＭＳ Ｐゴシック" charset="0"/>
              </a:defRPr>
            </a:lvl9pPr>
          </a:lstStyle>
          <a:p>
            <a:pPr defTabSz="457200"/>
            <a:r>
              <a:rPr lang="en-US" sz="1200" b="1" dirty="0">
                <a:solidFill>
                  <a:prstClr val="white"/>
                </a:solidFill>
                <a:latin typeface="Helvetica" charset="0"/>
                <a:cs typeface="Helvetica Light" charset="0"/>
              </a:rPr>
              <a:t>RAILINC</a:t>
            </a:r>
            <a:r>
              <a:rPr lang="en-US" sz="1200" dirty="0">
                <a:solidFill>
                  <a:prstClr val="white"/>
                </a:solidFill>
                <a:latin typeface="Helvetica" charset="0"/>
                <a:cs typeface="Helvetica Light" charset="0"/>
              </a:rPr>
              <a:t>   </a:t>
            </a:r>
            <a:r>
              <a:rPr lang="en-US" sz="1200" dirty="0" smtClean="0">
                <a:solidFill>
                  <a:prstClr val="white"/>
                </a:solidFill>
                <a:latin typeface="Helvetica" charset="0"/>
                <a:cs typeface="Helvetica Light" charset="0"/>
              </a:rPr>
              <a:t>I     ACACSO</a:t>
            </a:r>
            <a:r>
              <a:rPr lang="en-US" sz="1200" baseline="0" dirty="0" smtClean="0">
                <a:solidFill>
                  <a:prstClr val="white"/>
                </a:solidFill>
                <a:latin typeface="Helvetica" charset="0"/>
                <a:cs typeface="Helvetica Light" charset="0"/>
              </a:rPr>
              <a:t> 2014</a:t>
            </a:r>
            <a:endParaRPr lang="en-US" sz="1200" dirty="0">
              <a:solidFill>
                <a:prstClr val="white"/>
              </a:solidFill>
              <a:latin typeface="Helvetica" charset="0"/>
              <a:cs typeface="Helvetica Light" charset="0"/>
            </a:endParaRPr>
          </a:p>
        </p:txBody>
      </p:sp>
      <p:pic>
        <p:nvPicPr>
          <p:cNvPr id="9" name="Picture 24" descr="BottomBand_Whit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6091238"/>
            <a:ext cx="9142412" cy="7667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5"/>
          <p:cNvSpPr>
            <a:spLocks noChangeArrowheads="1"/>
          </p:cNvSpPr>
          <p:nvPr userDrawn="1"/>
        </p:nvSpPr>
        <p:spPr bwMode="auto">
          <a:xfrm>
            <a:off x="8394700" y="6213475"/>
            <a:ext cx="749300" cy="292100"/>
          </a:xfrm>
          <a:prstGeom prst="rect">
            <a:avLst/>
          </a:prstGeom>
          <a:solidFill>
            <a:srgbClr val="9F092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defTabSz="457200"/>
            <a:endParaRPr lang="en-US" dirty="0">
              <a:solidFill>
                <a:prstClr val="black"/>
              </a:solidFill>
            </a:endParaRPr>
          </a:p>
        </p:txBody>
      </p:sp>
      <p:sp>
        <p:nvSpPr>
          <p:cNvPr id="11" name="Rectangle 27"/>
          <p:cNvSpPr>
            <a:spLocks noChangeArrowheads="1"/>
          </p:cNvSpPr>
          <p:nvPr userDrawn="1"/>
        </p:nvSpPr>
        <p:spPr bwMode="auto">
          <a:xfrm>
            <a:off x="1588" y="490538"/>
            <a:ext cx="9144000" cy="5384800"/>
          </a:xfrm>
          <a:prstGeom prst="rect">
            <a:avLst/>
          </a:prstGeom>
          <a:solidFill>
            <a:srgbClr val="DCDDD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457200"/>
            <a:endParaRPr lang="en-US" dirty="0">
              <a:solidFill>
                <a:prstClr val="black"/>
              </a:solidFill>
            </a:endParaRPr>
          </a:p>
        </p:txBody>
      </p:sp>
      <p:sp>
        <p:nvSpPr>
          <p:cNvPr id="12" name="Title 1"/>
          <p:cNvSpPr>
            <a:spLocks/>
          </p:cNvSpPr>
          <p:nvPr userDrawn="1"/>
        </p:nvSpPr>
        <p:spPr bwMode="auto">
          <a:xfrm>
            <a:off x="-252413" y="414338"/>
            <a:ext cx="9648826"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hangingPunct="0"/>
            <a:r>
              <a:rPr lang="en-US" sz="800" dirty="0">
                <a:solidFill>
                  <a:srgbClr val="6A6A6A"/>
                </a:solidFill>
                <a:latin typeface="Helvetica" charset="0"/>
              </a:rPr>
              <a:t>+ + + + + + + + + + + + + + + + + + + + + + + + + + + + + + + + + + + + + + + + + + + + + +  + + + + + + + + + + + + + +  + + + + + + + + + + + + + + + + + + + + + + + + + + + + + + + + + + + + + + + + + + + </a:t>
            </a:r>
          </a:p>
        </p:txBody>
      </p:sp>
      <p:sp>
        <p:nvSpPr>
          <p:cNvPr id="13" name="Title 1"/>
          <p:cNvSpPr>
            <a:spLocks/>
          </p:cNvSpPr>
          <p:nvPr userDrawn="1"/>
        </p:nvSpPr>
        <p:spPr bwMode="auto">
          <a:xfrm>
            <a:off x="-252413" y="5811838"/>
            <a:ext cx="9648826"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hangingPunct="0"/>
            <a:r>
              <a:rPr lang="en-US" sz="800" dirty="0">
                <a:solidFill>
                  <a:srgbClr val="6A6A6A"/>
                </a:solidFill>
                <a:latin typeface="Helvetica" charset="0"/>
              </a:rPr>
              <a:t>+ + + + + + + + + + + + + + + + + + + + + + + + + + + + + + + + + + + + + + + + + + + + + +  + + + + + + + + + + + + + +  + + + + + + + + + + + + + + + + + + + + + + + + + + + + + + + + + + + + + + + + + + +</a:t>
            </a:r>
          </a:p>
        </p:txBody>
      </p:sp>
      <p:sp>
        <p:nvSpPr>
          <p:cNvPr id="2" name="Title Placeholder 1"/>
          <p:cNvSpPr>
            <a:spLocks noGrp="1"/>
          </p:cNvSpPr>
          <p:nvPr>
            <p:ph type="title"/>
          </p:nvPr>
        </p:nvSpPr>
        <p:spPr>
          <a:xfrm>
            <a:off x="272662" y="846626"/>
            <a:ext cx="8375651" cy="11929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85491" y="2039602"/>
            <a:ext cx="8426967" cy="40865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235656" y="6148131"/>
            <a:ext cx="1656408" cy="365125"/>
          </a:xfrm>
          <a:prstGeom prst="rect">
            <a:avLst/>
          </a:prstGeom>
        </p:spPr>
        <p:txBody>
          <a:bodyPr vert="horz" lIns="91440" tIns="45720" rIns="91440" bIns="45720" rtlCol="0" anchor="ctr"/>
          <a:lstStyle>
            <a:lvl1pPr algn="r">
              <a:defRPr sz="1200">
                <a:solidFill>
                  <a:srgbClr val="FFFFFF"/>
                </a:solidFill>
                <a:latin typeface="Helvetica"/>
                <a:cs typeface="Helvetica"/>
              </a:defRPr>
            </a:lvl1pPr>
          </a:lstStyle>
          <a:p>
            <a:pPr defTabSz="457200"/>
            <a:fld id="{799CD883-C747-E24C-A571-B44F9B83C299}" type="slidenum">
              <a:rPr lang="en-US" smtClean="0"/>
              <a:pPr defTabSz="457200"/>
              <a:t>‹#›</a:t>
            </a:fld>
            <a:endParaRPr lang="en-US" dirty="0"/>
          </a:p>
        </p:txBody>
      </p:sp>
    </p:spTree>
    <p:extLst>
      <p:ext uri="{BB962C8B-B14F-4D97-AF65-F5344CB8AC3E}">
        <p14:creationId xmlns:p14="http://schemas.microsoft.com/office/powerpoint/2010/main" val="1173867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457200" rtl="0" eaLnBrk="1" latinLnBrk="0" hangingPunct="1">
        <a:spcBef>
          <a:spcPct val="0"/>
        </a:spcBef>
        <a:buNone/>
        <a:defRPr sz="4400" kern="1200">
          <a:solidFill>
            <a:srgbClr val="AB1127"/>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csc@railinc.co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mn-lt"/>
              </a:rPr>
              <a:t>Car Accounting Self-Service (CASS)</a:t>
            </a:r>
            <a:endParaRPr lang="en-US" dirty="0">
              <a:latin typeface="+mn-lt"/>
            </a:endParaRPr>
          </a:p>
        </p:txBody>
      </p:sp>
      <p:sp>
        <p:nvSpPr>
          <p:cNvPr id="3" name="Subtitle 2"/>
          <p:cNvSpPr>
            <a:spLocks noGrp="1"/>
          </p:cNvSpPr>
          <p:nvPr>
            <p:ph type="subTitle" idx="1"/>
          </p:nvPr>
        </p:nvSpPr>
        <p:spPr/>
        <p:txBody>
          <a:bodyPr/>
          <a:lstStyle/>
          <a:p>
            <a:r>
              <a:rPr lang="en-US" dirty="0" smtClean="0">
                <a:latin typeface="+mn-lt"/>
              </a:rPr>
              <a:t>Mark Aldenderfer</a:t>
            </a:r>
          </a:p>
          <a:p>
            <a:r>
              <a:rPr lang="en-US" dirty="0" smtClean="0">
                <a:latin typeface="+mn-lt"/>
              </a:rPr>
              <a:t>ACACSO</a:t>
            </a:r>
          </a:p>
          <a:p>
            <a:r>
              <a:rPr lang="en-US" dirty="0" smtClean="0">
                <a:latin typeface="+mn-lt"/>
              </a:rPr>
              <a:t>May 8, 2014</a:t>
            </a:r>
          </a:p>
        </p:txBody>
      </p:sp>
      <p:sp>
        <p:nvSpPr>
          <p:cNvPr id="4" name="Slide Number Placeholder 3"/>
          <p:cNvSpPr>
            <a:spLocks noGrp="1"/>
          </p:cNvSpPr>
          <p:nvPr>
            <p:ph type="sldNum" sz="quarter" idx="12"/>
          </p:nvPr>
        </p:nvSpPr>
        <p:spPr/>
        <p:txBody>
          <a:bodyPr/>
          <a:lstStyle/>
          <a:p>
            <a:fld id="{799CD883-C747-E24C-A571-B44F9B83C299}" type="slidenum">
              <a:rPr lang="en-US" smtClean="0"/>
              <a:pPr/>
              <a:t>1</a:t>
            </a:fld>
            <a:endParaRPr lang="en-US" dirty="0"/>
          </a:p>
        </p:txBody>
      </p:sp>
    </p:spTree>
    <p:extLst>
      <p:ext uri="{BB962C8B-B14F-4D97-AF65-F5344CB8AC3E}">
        <p14:creationId xmlns:p14="http://schemas.microsoft.com/office/powerpoint/2010/main" val="1874061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9CD883-C747-E24C-A571-B44F9B83C299}" type="slidenum">
              <a:rPr lang="en-US" smtClean="0"/>
              <a:pPr/>
              <a:t>10</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Calibri" panose="020F0502020204030204" pitchFamily="34" charset="0"/>
              </a:rPr>
              <a:t>Review of CASS Features</a:t>
            </a:r>
            <a:r>
              <a:rPr lang="en-US" sz="4000" i="1" dirty="0">
                <a:latin typeface="+mn-lt"/>
              </a:rPr>
              <a:t> </a:t>
            </a:r>
            <a:r>
              <a:rPr lang="en-US" sz="4000" i="1" dirty="0">
                <a:latin typeface="Calibri" panose="020F0502020204030204" pitchFamily="34" charset="0"/>
              </a:rPr>
              <a:t>– </a:t>
            </a:r>
            <a:r>
              <a:rPr lang="en-US" sz="4000" i="1" dirty="0" smtClean="0">
                <a:latin typeface="Calibri" panose="020F0502020204030204" pitchFamily="34" charset="0"/>
              </a:rPr>
              <a:t>Reports</a:t>
            </a:r>
            <a:endParaRPr lang="en-US" sz="4000" i="1" dirty="0">
              <a:latin typeface="Calibri" panose="020F0502020204030204" pitchFamily="34" charset="0"/>
            </a:endParaRPr>
          </a:p>
        </p:txBody>
      </p:sp>
      <p:sp>
        <p:nvSpPr>
          <p:cNvPr id="7" name="Content Placeholder 2"/>
          <p:cNvSpPr>
            <a:spLocks noGrp="1"/>
          </p:cNvSpPr>
          <p:nvPr>
            <p:ph idx="1"/>
          </p:nvPr>
        </p:nvSpPr>
        <p:spPr>
          <a:xfrm>
            <a:off x="358517" y="2362200"/>
            <a:ext cx="8426967" cy="2133600"/>
          </a:xfrm>
        </p:spPr>
        <p:txBody>
          <a:bodyPr>
            <a:normAutofit/>
          </a:bodyPr>
          <a:lstStyle/>
          <a:p>
            <a:pPr marL="514350" indent="-457200"/>
            <a:r>
              <a:rPr lang="en-US" dirty="0" smtClean="0">
                <a:latin typeface="+mn-lt"/>
              </a:rPr>
              <a:t>Currently three reports are available in CASS</a:t>
            </a:r>
          </a:p>
          <a:p>
            <a:pPr marL="914400" lvl="1" indent="-457200"/>
            <a:r>
              <a:rPr lang="en-US" dirty="0" smtClean="0">
                <a:latin typeface="+mn-lt"/>
              </a:rPr>
              <a:t>Haulage Agreements </a:t>
            </a:r>
          </a:p>
          <a:p>
            <a:pPr marL="914400" lvl="1" indent="-457200"/>
            <a:r>
              <a:rPr lang="en-US" dirty="0" smtClean="0">
                <a:latin typeface="+mn-lt"/>
              </a:rPr>
              <a:t>TOL Rule 5 Liability Limits</a:t>
            </a:r>
          </a:p>
          <a:p>
            <a:pPr marL="914400" lvl="1" indent="-457200"/>
            <a:r>
              <a:rPr lang="en-US" dirty="0" smtClean="0">
                <a:latin typeface="+mn-lt"/>
              </a:rPr>
              <a:t>DDCT Dismantled Equipment </a:t>
            </a:r>
            <a:endParaRPr lang="en-US" dirty="0">
              <a:latin typeface="+mn-lt"/>
            </a:endParaRPr>
          </a:p>
        </p:txBody>
      </p:sp>
    </p:spTree>
    <p:extLst>
      <p:ext uri="{BB962C8B-B14F-4D97-AF65-F5344CB8AC3E}">
        <p14:creationId xmlns:p14="http://schemas.microsoft.com/office/powerpoint/2010/main" val="1598345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9CD883-C747-E24C-A571-B44F9B83C299}" type="slidenum">
              <a:rPr lang="en-US" smtClean="0"/>
              <a:pPr/>
              <a:t>11</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mn-lt"/>
              </a:rPr>
              <a:t>New Look for CASS</a:t>
            </a:r>
            <a:r>
              <a:rPr lang="en-US" sz="4000" i="1" dirty="0">
                <a:latin typeface="+mn-lt"/>
              </a:rPr>
              <a:t> –</a:t>
            </a:r>
            <a:r>
              <a:rPr lang="en-US" sz="4000" i="1" dirty="0" smtClean="0">
                <a:latin typeface="+mn-lt"/>
              </a:rPr>
              <a:t> Flex Migration</a:t>
            </a:r>
            <a:endParaRPr lang="en-US" sz="4000" i="1" dirty="0">
              <a:latin typeface="+mn-lt"/>
            </a:endParaRPr>
          </a:p>
        </p:txBody>
      </p:sp>
      <p:sp>
        <p:nvSpPr>
          <p:cNvPr id="6" name="Content Placeholder 2"/>
          <p:cNvSpPr>
            <a:spLocks noGrp="1"/>
          </p:cNvSpPr>
          <p:nvPr>
            <p:ph idx="1"/>
          </p:nvPr>
        </p:nvSpPr>
        <p:spPr>
          <a:xfrm>
            <a:off x="358517" y="1790700"/>
            <a:ext cx="8426967" cy="3276600"/>
          </a:xfrm>
        </p:spPr>
        <p:txBody>
          <a:bodyPr>
            <a:normAutofit/>
          </a:bodyPr>
          <a:lstStyle/>
          <a:p>
            <a:pPr marL="514350" indent="-457200"/>
            <a:r>
              <a:rPr lang="en-US" dirty="0" smtClean="0">
                <a:latin typeface="+mn-lt"/>
              </a:rPr>
              <a:t>Flex is no longer supported and CASS was migrated to a new technology.</a:t>
            </a:r>
          </a:p>
          <a:p>
            <a:pPr marL="514350" indent="-457200"/>
            <a:r>
              <a:rPr lang="en-US" dirty="0" smtClean="0">
                <a:latin typeface="+mn-lt"/>
              </a:rPr>
              <a:t>CASS has a new look and feel while providing the same functionality.</a:t>
            </a:r>
          </a:p>
          <a:p>
            <a:pPr marL="514350" indent="-457200"/>
            <a:r>
              <a:rPr lang="en-US" dirty="0" smtClean="0">
                <a:latin typeface="+mn-lt"/>
              </a:rPr>
              <a:t>CASS is best viewed with the latest web browsers, Internet Explorer 9 or newer.</a:t>
            </a:r>
            <a:endParaRPr lang="en-US" dirty="0">
              <a:latin typeface="+mn-lt"/>
            </a:endParaRPr>
          </a:p>
        </p:txBody>
      </p:sp>
    </p:spTree>
    <p:extLst>
      <p:ext uri="{BB962C8B-B14F-4D97-AF65-F5344CB8AC3E}">
        <p14:creationId xmlns:p14="http://schemas.microsoft.com/office/powerpoint/2010/main" val="145512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9CD883-C747-E24C-A571-B44F9B83C299}" type="slidenum">
              <a:rPr lang="en-US" smtClean="0"/>
              <a:pPr/>
              <a:t>12</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mn-lt"/>
              </a:rPr>
              <a:t>Walkthrough</a:t>
            </a:r>
            <a:endParaRPr lang="en-US" sz="4000" i="1" dirty="0">
              <a:latin typeface="+mn-lt"/>
            </a:endParaRPr>
          </a:p>
        </p:txBody>
      </p:sp>
      <p:sp>
        <p:nvSpPr>
          <p:cNvPr id="7" name="Content Placeholder 2"/>
          <p:cNvSpPr>
            <a:spLocks noGrp="1"/>
          </p:cNvSpPr>
          <p:nvPr>
            <p:ph idx="1"/>
          </p:nvPr>
        </p:nvSpPr>
        <p:spPr>
          <a:xfrm>
            <a:off x="358517" y="2209800"/>
            <a:ext cx="8426967" cy="2438400"/>
          </a:xfrm>
        </p:spPr>
        <p:txBody>
          <a:bodyPr>
            <a:normAutofit/>
          </a:bodyPr>
          <a:lstStyle/>
          <a:p>
            <a:r>
              <a:rPr lang="en-US" dirty="0">
                <a:latin typeface="+mn-lt"/>
              </a:rPr>
              <a:t>Event Search</a:t>
            </a:r>
          </a:p>
          <a:p>
            <a:r>
              <a:rPr lang="en-US" dirty="0">
                <a:latin typeface="+mn-lt"/>
              </a:rPr>
              <a:t>CHLF Version Two Search</a:t>
            </a:r>
          </a:p>
          <a:p>
            <a:r>
              <a:rPr lang="en-US" dirty="0">
                <a:latin typeface="+mn-lt"/>
              </a:rPr>
              <a:t>LAM Creation</a:t>
            </a:r>
          </a:p>
          <a:p>
            <a:r>
              <a:rPr lang="en-US" dirty="0">
                <a:latin typeface="+mn-lt"/>
              </a:rPr>
              <a:t>Reports </a:t>
            </a:r>
          </a:p>
          <a:p>
            <a:pPr marL="57150" indent="0">
              <a:buNone/>
            </a:pPr>
            <a:endParaRPr lang="en-US" dirty="0">
              <a:latin typeface="+mn-lt"/>
            </a:endParaRPr>
          </a:p>
        </p:txBody>
      </p:sp>
    </p:spTree>
    <p:extLst>
      <p:ext uri="{BB962C8B-B14F-4D97-AF65-F5344CB8AC3E}">
        <p14:creationId xmlns:p14="http://schemas.microsoft.com/office/powerpoint/2010/main" val="1870100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517" y="1385720"/>
            <a:ext cx="8426967" cy="4481680"/>
          </a:xfrm>
        </p:spPr>
        <p:txBody>
          <a:bodyPr>
            <a:normAutofit lnSpcReduction="10000"/>
          </a:bodyPr>
          <a:lstStyle/>
          <a:p>
            <a:r>
              <a:rPr lang="en-US" dirty="0">
                <a:latin typeface="+mn-lt"/>
              </a:rPr>
              <a:t>Access to CASS is controlled by Railinc’s Single-Sign-On System (</a:t>
            </a:r>
            <a:r>
              <a:rPr lang="en-US" dirty="0" err="1">
                <a:latin typeface="+mn-lt"/>
              </a:rPr>
              <a:t>SSO</a:t>
            </a:r>
            <a:r>
              <a:rPr lang="en-US" dirty="0" smtClean="0">
                <a:latin typeface="+mn-lt"/>
              </a:rPr>
              <a:t>).</a:t>
            </a:r>
            <a:endParaRPr lang="en-US" dirty="0">
              <a:latin typeface="+mn-lt"/>
            </a:endParaRPr>
          </a:p>
          <a:p>
            <a:r>
              <a:rPr lang="en-US" dirty="0">
                <a:latin typeface="+mn-lt"/>
              </a:rPr>
              <a:t>Access should be requested for “Car Account </a:t>
            </a:r>
            <a:r>
              <a:rPr lang="en-US" dirty="0" smtClean="0">
                <a:latin typeface="+mn-lt"/>
              </a:rPr>
              <a:t>Self-Service.”</a:t>
            </a:r>
            <a:endParaRPr lang="en-US" dirty="0">
              <a:latin typeface="+mn-lt"/>
            </a:endParaRPr>
          </a:p>
          <a:p>
            <a:r>
              <a:rPr lang="en-US" dirty="0">
                <a:latin typeface="+mn-lt"/>
              </a:rPr>
              <a:t>CASS permissions </a:t>
            </a:r>
            <a:r>
              <a:rPr lang="en-US" dirty="0" smtClean="0">
                <a:latin typeface="+mn-lt"/>
              </a:rPr>
              <a:t>available:</a:t>
            </a:r>
            <a:endParaRPr lang="en-US" dirty="0">
              <a:latin typeface="+mn-lt"/>
            </a:endParaRPr>
          </a:p>
          <a:p>
            <a:pPr lvl="1"/>
            <a:r>
              <a:rPr lang="en-US" dirty="0">
                <a:latin typeface="+mn-lt"/>
              </a:rPr>
              <a:t>CASS Company Administration </a:t>
            </a:r>
          </a:p>
          <a:p>
            <a:pPr lvl="1"/>
            <a:r>
              <a:rPr lang="en-US" dirty="0">
                <a:latin typeface="+mn-lt"/>
              </a:rPr>
              <a:t>CASS LAM Creation</a:t>
            </a:r>
          </a:p>
          <a:p>
            <a:pPr lvl="1"/>
            <a:r>
              <a:rPr lang="en-US" dirty="0">
                <a:latin typeface="+mn-lt"/>
              </a:rPr>
              <a:t>CASS Event </a:t>
            </a:r>
            <a:r>
              <a:rPr lang="en-US" dirty="0" smtClean="0">
                <a:latin typeface="+mn-lt"/>
              </a:rPr>
              <a:t>Query</a:t>
            </a:r>
          </a:p>
          <a:p>
            <a:pPr lvl="1"/>
            <a:r>
              <a:rPr lang="en-US" dirty="0" smtClean="0">
                <a:latin typeface="+mn-lt"/>
              </a:rPr>
              <a:t>CHLF V2.0 Search </a:t>
            </a:r>
            <a:endParaRPr lang="en-US" dirty="0">
              <a:latin typeface="+mn-lt"/>
            </a:endParaRPr>
          </a:p>
          <a:p>
            <a:pPr marL="57150" indent="0">
              <a:buNone/>
            </a:pPr>
            <a:endParaRPr lang="en-US"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13</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mn-lt"/>
              </a:rPr>
              <a:t>Walkthrough </a:t>
            </a:r>
            <a:r>
              <a:rPr lang="en-US" sz="4000" i="1" dirty="0">
                <a:latin typeface="+mn-lt"/>
              </a:rPr>
              <a:t>– Login </a:t>
            </a:r>
          </a:p>
        </p:txBody>
      </p:sp>
    </p:spTree>
    <p:extLst>
      <p:ext uri="{BB962C8B-B14F-4D97-AF65-F5344CB8AC3E}">
        <p14:creationId xmlns:p14="http://schemas.microsoft.com/office/powerpoint/2010/main" val="1890453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517" y="1385720"/>
            <a:ext cx="8426967" cy="4481680"/>
          </a:xfrm>
        </p:spPr>
        <p:txBody>
          <a:bodyPr>
            <a:normAutofit/>
          </a:bodyPr>
          <a:lstStyle/>
          <a:p>
            <a:r>
              <a:rPr lang="en-US" dirty="0">
                <a:latin typeface="+mn-lt"/>
              </a:rPr>
              <a:t>The </a:t>
            </a:r>
            <a:r>
              <a:rPr lang="en-US" dirty="0" smtClean="0">
                <a:latin typeface="+mn-lt"/>
              </a:rPr>
              <a:t>home page displays </a:t>
            </a:r>
            <a:r>
              <a:rPr lang="en-US" dirty="0">
                <a:latin typeface="+mn-lt"/>
              </a:rPr>
              <a:t>a Mark list created at login that CASS </a:t>
            </a:r>
            <a:r>
              <a:rPr lang="en-US" dirty="0" smtClean="0">
                <a:latin typeface="+mn-lt"/>
              </a:rPr>
              <a:t>uses </a:t>
            </a:r>
            <a:r>
              <a:rPr lang="en-US" dirty="0">
                <a:latin typeface="+mn-lt"/>
              </a:rPr>
              <a:t>for </a:t>
            </a:r>
            <a:r>
              <a:rPr lang="en-US" dirty="0" smtClean="0">
                <a:latin typeface="+mn-lt"/>
              </a:rPr>
              <a:t>permissions</a:t>
            </a:r>
            <a:endParaRPr lang="en-US" dirty="0">
              <a:latin typeface="+mn-lt"/>
            </a:endParaRPr>
          </a:p>
          <a:p>
            <a:r>
              <a:rPr lang="en-US" dirty="0">
                <a:latin typeface="+mn-lt"/>
              </a:rPr>
              <a:t>The CASS </a:t>
            </a:r>
            <a:r>
              <a:rPr lang="en-US" dirty="0" smtClean="0">
                <a:latin typeface="+mn-lt"/>
              </a:rPr>
              <a:t>home page displays five </a:t>
            </a:r>
            <a:r>
              <a:rPr lang="en-US" dirty="0">
                <a:latin typeface="+mn-lt"/>
              </a:rPr>
              <a:t>links:</a:t>
            </a:r>
          </a:p>
          <a:p>
            <a:pPr lvl="1"/>
            <a:r>
              <a:rPr lang="en-US" dirty="0">
                <a:latin typeface="+mn-lt"/>
              </a:rPr>
              <a:t>Home </a:t>
            </a:r>
          </a:p>
          <a:p>
            <a:pPr lvl="1"/>
            <a:r>
              <a:rPr lang="en-US" dirty="0" smtClean="0">
                <a:latin typeface="+mn-lt"/>
              </a:rPr>
              <a:t>Search (events and CHLF)</a:t>
            </a:r>
            <a:endParaRPr lang="en-US" dirty="0">
              <a:latin typeface="+mn-lt"/>
            </a:endParaRPr>
          </a:p>
          <a:p>
            <a:pPr lvl="1"/>
            <a:r>
              <a:rPr lang="en-US" dirty="0" smtClean="0">
                <a:latin typeface="+mn-lt"/>
              </a:rPr>
              <a:t>Messages (only </a:t>
            </a:r>
            <a:r>
              <a:rPr lang="en-US" dirty="0">
                <a:latin typeface="+mn-lt"/>
              </a:rPr>
              <a:t>available with LAM permissions)</a:t>
            </a:r>
          </a:p>
          <a:p>
            <a:pPr lvl="1"/>
            <a:r>
              <a:rPr lang="en-US" dirty="0" smtClean="0">
                <a:latin typeface="+mn-lt"/>
              </a:rPr>
              <a:t>Reports</a:t>
            </a:r>
            <a:endParaRPr lang="en-US" dirty="0">
              <a:latin typeface="+mn-lt"/>
            </a:endParaRPr>
          </a:p>
          <a:p>
            <a:pPr lvl="1"/>
            <a:r>
              <a:rPr lang="en-US" dirty="0">
                <a:latin typeface="+mn-lt"/>
              </a:rPr>
              <a:t>Documentation</a:t>
            </a:r>
          </a:p>
          <a:p>
            <a:pPr marL="57150" indent="0">
              <a:buNone/>
            </a:pPr>
            <a:endParaRPr lang="en-US"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14</a:t>
            </a:fld>
            <a:endParaRPr lang="en-US" dirty="0"/>
          </a:p>
        </p:txBody>
      </p:sp>
      <p:sp>
        <p:nvSpPr>
          <p:cNvPr id="7"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mn-lt"/>
              </a:rPr>
              <a:t>Walkthrough </a:t>
            </a:r>
            <a:r>
              <a:rPr lang="en-US" sz="4000" i="1" dirty="0">
                <a:latin typeface="+mn-lt"/>
              </a:rPr>
              <a:t>– </a:t>
            </a:r>
            <a:r>
              <a:rPr lang="en-US" sz="4000" i="1" dirty="0" smtClean="0">
                <a:latin typeface="+mn-lt"/>
              </a:rPr>
              <a:t>Home Page </a:t>
            </a:r>
            <a:endParaRPr lang="en-US" sz="4000" i="1" dirty="0">
              <a:latin typeface="+mn-lt"/>
            </a:endParaRPr>
          </a:p>
        </p:txBody>
      </p:sp>
    </p:spTree>
    <p:extLst>
      <p:ext uri="{BB962C8B-B14F-4D97-AF65-F5344CB8AC3E}">
        <p14:creationId xmlns:p14="http://schemas.microsoft.com/office/powerpoint/2010/main" val="3599535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95138" cy="609600"/>
          </a:xfrm>
        </p:spPr>
        <p:txBody>
          <a:bodyPr>
            <a:noAutofit/>
          </a:bodyPr>
          <a:lstStyle/>
          <a:p>
            <a:r>
              <a:rPr lang="en-US" sz="3200" i="1" dirty="0" smtClean="0">
                <a:latin typeface="+mn-lt"/>
              </a:rPr>
              <a:t>Walkthrough – Home Page </a:t>
            </a:r>
            <a:endParaRPr lang="en-US" sz="3200" i="1"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15</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013848"/>
            <a:ext cx="8382000" cy="483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340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517" y="2057400"/>
            <a:ext cx="8426967" cy="2743200"/>
          </a:xfrm>
        </p:spPr>
        <p:txBody>
          <a:bodyPr>
            <a:normAutofit/>
          </a:bodyPr>
          <a:lstStyle/>
          <a:p>
            <a:r>
              <a:rPr lang="en-US" dirty="0">
                <a:latin typeface="+mn-lt"/>
              </a:rPr>
              <a:t>The system </a:t>
            </a:r>
            <a:r>
              <a:rPr lang="en-US" dirty="0" smtClean="0">
                <a:latin typeface="+mn-lt"/>
              </a:rPr>
              <a:t>allows </a:t>
            </a:r>
            <a:r>
              <a:rPr lang="en-US" dirty="0">
                <a:latin typeface="+mn-lt"/>
              </a:rPr>
              <a:t>for the search of movement events by:</a:t>
            </a:r>
          </a:p>
          <a:p>
            <a:pPr lvl="1"/>
            <a:r>
              <a:rPr lang="en-US" dirty="0">
                <a:latin typeface="+mn-lt"/>
              </a:rPr>
              <a:t>A </a:t>
            </a:r>
            <a:r>
              <a:rPr lang="en-US" dirty="0" smtClean="0">
                <a:latin typeface="+mn-lt"/>
              </a:rPr>
              <a:t>single </a:t>
            </a:r>
            <a:r>
              <a:rPr lang="en-US" dirty="0">
                <a:latin typeface="+mn-lt"/>
              </a:rPr>
              <a:t>rail car</a:t>
            </a:r>
          </a:p>
          <a:p>
            <a:pPr lvl="1"/>
            <a:r>
              <a:rPr lang="en-US" dirty="0">
                <a:latin typeface="+mn-lt"/>
              </a:rPr>
              <a:t>Date range – up to 90 days </a:t>
            </a:r>
            <a:endParaRPr lang="en-US" dirty="0" smtClean="0">
              <a:latin typeface="+mn-lt"/>
            </a:endParaRPr>
          </a:p>
          <a:p>
            <a:pPr lvl="1"/>
            <a:r>
              <a:rPr lang="en-US" dirty="0" smtClean="0">
                <a:latin typeface="+mn-lt"/>
              </a:rPr>
              <a:t>Events are available for two years from current date</a:t>
            </a:r>
            <a:endParaRPr lang="en-US" dirty="0">
              <a:latin typeface="+mn-lt"/>
            </a:endParaRPr>
          </a:p>
          <a:p>
            <a:pPr marL="514350" indent="-457200"/>
            <a:endParaRPr lang="en-US" dirty="0" smtClean="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16</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mn-lt"/>
              </a:rPr>
              <a:t>Walkthrough </a:t>
            </a:r>
            <a:r>
              <a:rPr lang="en-US" sz="4000" i="1" dirty="0">
                <a:latin typeface="+mn-lt"/>
              </a:rPr>
              <a:t>– </a:t>
            </a:r>
            <a:r>
              <a:rPr lang="en-US" sz="4000" i="1" dirty="0" smtClean="0">
                <a:latin typeface="+mn-lt"/>
              </a:rPr>
              <a:t>Event Search</a:t>
            </a:r>
            <a:endParaRPr lang="en-US" sz="4000" i="1" dirty="0">
              <a:latin typeface="+mn-lt"/>
            </a:endParaRPr>
          </a:p>
        </p:txBody>
      </p:sp>
    </p:spTree>
    <p:extLst>
      <p:ext uri="{BB962C8B-B14F-4D97-AF65-F5344CB8AC3E}">
        <p14:creationId xmlns:p14="http://schemas.microsoft.com/office/powerpoint/2010/main" val="3559601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99" y="152400"/>
            <a:ext cx="8795138" cy="1192975"/>
          </a:xfrm>
        </p:spPr>
        <p:txBody>
          <a:bodyPr>
            <a:normAutofit/>
          </a:bodyPr>
          <a:lstStyle/>
          <a:p>
            <a:r>
              <a:rPr lang="en-US" sz="3200" i="1" dirty="0" smtClean="0">
                <a:latin typeface="+mn-lt"/>
              </a:rPr>
              <a:t>Walkthrough – Event Search </a:t>
            </a:r>
            <a:endParaRPr lang="en-US" sz="3200" i="1"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17</a:t>
            </a:fld>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2972" y="1014984"/>
            <a:ext cx="8378056" cy="48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5223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62" y="152400"/>
            <a:ext cx="8795138" cy="1192975"/>
          </a:xfrm>
        </p:spPr>
        <p:txBody>
          <a:bodyPr>
            <a:normAutofit/>
          </a:bodyPr>
          <a:lstStyle/>
          <a:p>
            <a:r>
              <a:rPr lang="en-US" sz="3200" i="1" dirty="0" smtClean="0">
                <a:latin typeface="+mn-lt"/>
              </a:rPr>
              <a:t>Walkthrough – Event Search </a:t>
            </a:r>
            <a:endParaRPr lang="en-US" sz="3200" i="1" dirty="0">
              <a:latin typeface="+mn-lt"/>
            </a:endParaRPr>
          </a:p>
        </p:txBody>
      </p:sp>
      <p:sp>
        <p:nvSpPr>
          <p:cNvPr id="3" name="Content Placeholder 2"/>
          <p:cNvSpPr>
            <a:spLocks noGrp="1"/>
          </p:cNvSpPr>
          <p:nvPr>
            <p:ph idx="1"/>
          </p:nvPr>
        </p:nvSpPr>
        <p:spPr>
          <a:xfrm>
            <a:off x="304800" y="1905000"/>
            <a:ext cx="8426967" cy="4086561"/>
          </a:xfrm>
        </p:spPr>
        <p:txBody>
          <a:bodyPr>
            <a:normAutofit/>
          </a:bodyPr>
          <a:lstStyle/>
          <a:p>
            <a:pPr marL="57150" indent="0">
              <a:buNone/>
            </a:pPr>
            <a:endParaRPr lang="en-US" dirty="0" smtClean="0">
              <a:latin typeface="+mn-lt"/>
            </a:endParaRPr>
          </a:p>
          <a:p>
            <a:pPr marL="514350" indent="-457200"/>
            <a:endParaRPr lang="en-US" dirty="0" smtClean="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18</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72" y="1014984"/>
            <a:ext cx="8378056" cy="48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945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95138" cy="1192975"/>
          </a:xfrm>
        </p:spPr>
        <p:txBody>
          <a:bodyPr>
            <a:normAutofit/>
          </a:bodyPr>
          <a:lstStyle/>
          <a:p>
            <a:r>
              <a:rPr lang="en-US" sz="3200" i="1" dirty="0" smtClean="0">
                <a:latin typeface="+mn-lt"/>
              </a:rPr>
              <a:t>Walkthrough – Event Search Detail </a:t>
            </a:r>
            <a:endParaRPr lang="en-US" sz="3200" i="1"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19</a:t>
            </a:fld>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2972" y="1014984"/>
            <a:ext cx="8378056" cy="48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647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46626"/>
            <a:ext cx="8267313" cy="1192975"/>
          </a:xfrm>
        </p:spPr>
        <p:txBody>
          <a:bodyPr>
            <a:normAutofit/>
          </a:bodyPr>
          <a:lstStyle/>
          <a:p>
            <a:r>
              <a:rPr lang="en-US" sz="4000" i="1" dirty="0" smtClean="0">
                <a:latin typeface="+mn-lt"/>
              </a:rPr>
              <a:t>Today’s Agenda</a:t>
            </a:r>
            <a:endParaRPr lang="en-US" sz="4000" i="1" dirty="0">
              <a:latin typeface="+mn-lt"/>
            </a:endParaRPr>
          </a:p>
        </p:txBody>
      </p:sp>
      <p:sp>
        <p:nvSpPr>
          <p:cNvPr id="3" name="Content Placeholder 2"/>
          <p:cNvSpPr>
            <a:spLocks noGrp="1"/>
          </p:cNvSpPr>
          <p:nvPr>
            <p:ph idx="1"/>
          </p:nvPr>
        </p:nvSpPr>
        <p:spPr>
          <a:xfrm>
            <a:off x="406271" y="2039603"/>
            <a:ext cx="8331458" cy="3751598"/>
          </a:xfrm>
        </p:spPr>
        <p:txBody>
          <a:bodyPr>
            <a:normAutofit fontScale="92500" lnSpcReduction="20000"/>
          </a:bodyPr>
          <a:lstStyle/>
          <a:p>
            <a:r>
              <a:rPr lang="en-US" sz="3500" dirty="0" smtClean="0">
                <a:latin typeface="+mn-lt"/>
              </a:rPr>
              <a:t>Background of CASS</a:t>
            </a:r>
          </a:p>
          <a:p>
            <a:r>
              <a:rPr lang="en-US" sz="3500" dirty="0">
                <a:latin typeface="+mn-lt"/>
              </a:rPr>
              <a:t>Review of </a:t>
            </a:r>
            <a:r>
              <a:rPr lang="en-US" sz="3500" dirty="0" smtClean="0">
                <a:latin typeface="+mn-lt"/>
              </a:rPr>
              <a:t>Features</a:t>
            </a:r>
          </a:p>
          <a:p>
            <a:r>
              <a:rPr lang="en-US" sz="3500" dirty="0" smtClean="0">
                <a:latin typeface="+mn-lt"/>
              </a:rPr>
              <a:t>New Look for CASS – Flex Migration</a:t>
            </a:r>
          </a:p>
          <a:p>
            <a:r>
              <a:rPr lang="en-US" sz="3500" dirty="0" smtClean="0">
                <a:latin typeface="+mn-lt"/>
              </a:rPr>
              <a:t>Walkthrough</a:t>
            </a:r>
          </a:p>
          <a:p>
            <a:pPr lvl="1"/>
            <a:r>
              <a:rPr lang="en-US" sz="3000" dirty="0" smtClean="0">
                <a:latin typeface="+mn-lt"/>
              </a:rPr>
              <a:t>Event Search</a:t>
            </a:r>
          </a:p>
          <a:p>
            <a:pPr lvl="1"/>
            <a:r>
              <a:rPr lang="en-US" sz="3000" dirty="0" smtClean="0">
                <a:latin typeface="+mn-lt"/>
              </a:rPr>
              <a:t>CHLF Version Two Search</a:t>
            </a:r>
          </a:p>
          <a:p>
            <a:pPr lvl="1"/>
            <a:r>
              <a:rPr lang="en-US" sz="3000" dirty="0" smtClean="0">
                <a:latin typeface="+mn-lt"/>
              </a:rPr>
              <a:t>LAM Creation</a:t>
            </a:r>
          </a:p>
          <a:p>
            <a:pPr lvl="1"/>
            <a:r>
              <a:rPr lang="en-US" sz="3000" dirty="0" smtClean="0">
                <a:latin typeface="+mn-lt"/>
              </a:rPr>
              <a:t>Reports </a:t>
            </a:r>
          </a:p>
          <a:p>
            <a:pPr marL="0" indent="0">
              <a:buNone/>
            </a:pPr>
            <a:endParaRPr lang="en-US" dirty="0" smtClean="0">
              <a:latin typeface="+mn-lt"/>
            </a:endParaRPr>
          </a:p>
          <a:p>
            <a:endParaRPr lang="en-US" dirty="0" smtClean="0">
              <a:latin typeface="+mn-lt"/>
            </a:endParaRPr>
          </a:p>
          <a:p>
            <a:endParaRPr lang="en-US"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2</a:t>
            </a:fld>
            <a:endParaRPr lang="en-US" dirty="0"/>
          </a:p>
        </p:txBody>
      </p:sp>
    </p:spTree>
    <p:extLst>
      <p:ext uri="{BB962C8B-B14F-4D97-AF65-F5344CB8AC3E}">
        <p14:creationId xmlns:p14="http://schemas.microsoft.com/office/powerpoint/2010/main" val="415586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95138" cy="1192975"/>
          </a:xfrm>
        </p:spPr>
        <p:txBody>
          <a:bodyPr>
            <a:normAutofit/>
          </a:bodyPr>
          <a:lstStyle/>
          <a:p>
            <a:r>
              <a:rPr lang="en-US" sz="3200" i="1" dirty="0" smtClean="0">
                <a:latin typeface="+mn-lt"/>
              </a:rPr>
              <a:t>Walkthrough – Secondary Search</a:t>
            </a:r>
            <a:endParaRPr lang="en-US" sz="3200" i="1"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20</a:t>
            </a:fld>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450" y="1014984"/>
            <a:ext cx="8503101" cy="48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094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517" y="1385720"/>
            <a:ext cx="8426967" cy="4405480"/>
          </a:xfrm>
        </p:spPr>
        <p:txBody>
          <a:bodyPr>
            <a:noAutofit/>
          </a:bodyPr>
          <a:lstStyle/>
          <a:p>
            <a:r>
              <a:rPr lang="en-US" dirty="0">
                <a:latin typeface="+mn-lt"/>
              </a:rPr>
              <a:t>CASS </a:t>
            </a:r>
            <a:r>
              <a:rPr lang="en-US" dirty="0" smtClean="0">
                <a:latin typeface="+mn-lt"/>
              </a:rPr>
              <a:t>highlights </a:t>
            </a:r>
            <a:r>
              <a:rPr lang="en-US" dirty="0">
                <a:latin typeface="+mn-lt"/>
              </a:rPr>
              <a:t>complex </a:t>
            </a:r>
            <a:r>
              <a:rPr lang="en-US" dirty="0" smtClean="0">
                <a:latin typeface="+mn-lt"/>
              </a:rPr>
              <a:t>scenarios.</a:t>
            </a:r>
            <a:endParaRPr lang="en-US" dirty="0">
              <a:latin typeface="+mn-lt"/>
            </a:endParaRPr>
          </a:p>
          <a:p>
            <a:pPr lvl="1"/>
            <a:r>
              <a:rPr lang="en-US" dirty="0">
                <a:latin typeface="+mn-lt"/>
              </a:rPr>
              <a:t>Haulage movements events</a:t>
            </a:r>
          </a:p>
          <a:p>
            <a:pPr lvl="1"/>
            <a:r>
              <a:rPr lang="en-US" dirty="0">
                <a:latin typeface="+mn-lt"/>
              </a:rPr>
              <a:t>Suppressed movement events</a:t>
            </a:r>
          </a:p>
          <a:p>
            <a:pPr lvl="1"/>
            <a:r>
              <a:rPr lang="en-US" dirty="0">
                <a:latin typeface="+mn-lt"/>
              </a:rPr>
              <a:t>Rule 15s</a:t>
            </a:r>
          </a:p>
          <a:p>
            <a:pPr lvl="1"/>
            <a:r>
              <a:rPr lang="en-US" dirty="0">
                <a:latin typeface="+mn-lt"/>
              </a:rPr>
              <a:t>Rule 5s </a:t>
            </a:r>
            <a:endParaRPr lang="en-US" dirty="0" smtClean="0">
              <a:latin typeface="+mn-lt"/>
            </a:endParaRPr>
          </a:p>
          <a:p>
            <a:pPr lvl="1"/>
            <a:r>
              <a:rPr lang="en-US" dirty="0" smtClean="0">
                <a:latin typeface="+mn-lt"/>
              </a:rPr>
              <a:t>Rule 4s </a:t>
            </a:r>
            <a:endParaRPr lang="en-US" dirty="0">
              <a:latin typeface="+mn-lt"/>
            </a:endParaRPr>
          </a:p>
          <a:p>
            <a:r>
              <a:rPr lang="en-US" dirty="0">
                <a:latin typeface="+mn-lt"/>
              </a:rPr>
              <a:t>CASS </a:t>
            </a:r>
            <a:r>
              <a:rPr lang="en-US" dirty="0" smtClean="0">
                <a:latin typeface="+mn-lt"/>
              </a:rPr>
              <a:t>highlights </a:t>
            </a:r>
            <a:r>
              <a:rPr lang="en-US" dirty="0">
                <a:latin typeface="+mn-lt"/>
              </a:rPr>
              <a:t>all LCS evaluated </a:t>
            </a:r>
            <a:r>
              <a:rPr lang="en-US" dirty="0" smtClean="0">
                <a:latin typeface="+mn-lt"/>
              </a:rPr>
              <a:t>events.</a:t>
            </a:r>
            <a:endParaRPr lang="en-US" dirty="0">
              <a:latin typeface="+mn-lt"/>
            </a:endParaRPr>
          </a:p>
          <a:p>
            <a:r>
              <a:rPr lang="en-US" dirty="0">
                <a:latin typeface="+mn-lt"/>
              </a:rPr>
              <a:t>Each scenario </a:t>
            </a:r>
            <a:r>
              <a:rPr lang="en-US" dirty="0" smtClean="0">
                <a:latin typeface="+mn-lt"/>
              </a:rPr>
              <a:t>highlighted </a:t>
            </a:r>
            <a:r>
              <a:rPr lang="en-US" dirty="0">
                <a:latin typeface="+mn-lt"/>
              </a:rPr>
              <a:t>using a unique </a:t>
            </a:r>
            <a:r>
              <a:rPr lang="en-US" dirty="0" smtClean="0">
                <a:latin typeface="+mn-lt"/>
              </a:rPr>
              <a:t>color.</a:t>
            </a:r>
            <a:endParaRPr lang="en-US"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21</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mn-lt"/>
              </a:rPr>
              <a:t>Walkthrough </a:t>
            </a:r>
            <a:r>
              <a:rPr lang="en-US" sz="4000" i="1" dirty="0">
                <a:latin typeface="+mn-lt"/>
              </a:rPr>
              <a:t>– </a:t>
            </a:r>
            <a:r>
              <a:rPr lang="en-US" sz="4000" i="1" dirty="0" smtClean="0">
                <a:latin typeface="+mn-lt"/>
              </a:rPr>
              <a:t>Event Search</a:t>
            </a:r>
            <a:endParaRPr lang="en-US" sz="4000" i="1" dirty="0">
              <a:latin typeface="+mn-lt"/>
            </a:endParaRPr>
          </a:p>
        </p:txBody>
      </p:sp>
    </p:spTree>
    <p:extLst>
      <p:ext uri="{BB962C8B-B14F-4D97-AF65-F5344CB8AC3E}">
        <p14:creationId xmlns:p14="http://schemas.microsoft.com/office/powerpoint/2010/main" val="805991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9CD883-C747-E24C-A571-B44F9B83C299}" type="slidenum">
              <a:rPr lang="en-US" smtClean="0"/>
              <a:pPr/>
              <a:t>22</a:t>
            </a:fld>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8775" y="2171700"/>
            <a:ext cx="842645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mn-lt"/>
              </a:rPr>
              <a:t>Walkthrough </a:t>
            </a:r>
            <a:r>
              <a:rPr lang="en-US" sz="4000" i="1" dirty="0">
                <a:latin typeface="+mn-lt"/>
              </a:rPr>
              <a:t>– </a:t>
            </a:r>
            <a:r>
              <a:rPr lang="en-US" sz="4000" i="1" dirty="0" smtClean="0">
                <a:latin typeface="+mn-lt"/>
              </a:rPr>
              <a:t>Event Search Legend</a:t>
            </a:r>
            <a:endParaRPr lang="en-US" sz="4000" i="1" dirty="0">
              <a:latin typeface="+mn-lt"/>
            </a:endParaRPr>
          </a:p>
        </p:txBody>
      </p:sp>
    </p:spTree>
    <p:extLst>
      <p:ext uri="{BB962C8B-B14F-4D97-AF65-F5344CB8AC3E}">
        <p14:creationId xmlns:p14="http://schemas.microsoft.com/office/powerpoint/2010/main" val="1884692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4071"/>
            <a:ext cx="8795138" cy="685800"/>
          </a:xfrm>
        </p:spPr>
        <p:txBody>
          <a:bodyPr>
            <a:noAutofit/>
          </a:bodyPr>
          <a:lstStyle/>
          <a:p>
            <a:r>
              <a:rPr lang="en-US" sz="3200" i="1" dirty="0" smtClean="0">
                <a:latin typeface="+mn-lt"/>
              </a:rPr>
              <a:t>Walkthrough – Event Search, Haulage </a:t>
            </a:r>
            <a:endParaRPr lang="en-US" sz="3200" i="1"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23</a:t>
            </a:fld>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2972" y="1014984"/>
            <a:ext cx="8378056" cy="48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5552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95138" cy="1192975"/>
          </a:xfrm>
        </p:spPr>
        <p:txBody>
          <a:bodyPr>
            <a:normAutofit/>
          </a:bodyPr>
          <a:lstStyle/>
          <a:p>
            <a:r>
              <a:rPr lang="en-US" sz="3200" i="1" dirty="0" smtClean="0">
                <a:latin typeface="+mn-lt"/>
              </a:rPr>
              <a:t>Walkthrough – Event Detail, Haulage </a:t>
            </a:r>
            <a:endParaRPr lang="en-US" sz="3200" i="1"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24</a:t>
            </a:fld>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2972" y="1014984"/>
            <a:ext cx="8378056" cy="48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085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95138" cy="1192975"/>
          </a:xfrm>
        </p:spPr>
        <p:txBody>
          <a:bodyPr>
            <a:normAutofit/>
          </a:bodyPr>
          <a:lstStyle/>
          <a:p>
            <a:r>
              <a:rPr lang="en-US" sz="3200" i="1" dirty="0" smtClean="0">
                <a:latin typeface="+mn-lt"/>
              </a:rPr>
              <a:t>Walkthrough – Event Search, Suppression</a:t>
            </a:r>
            <a:endParaRPr lang="en-US" sz="3200" i="1"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25</a:t>
            </a:fld>
            <a:endParaRPr lang="en-US"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450" y="1014984"/>
            <a:ext cx="8503101" cy="48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429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95138" cy="1192975"/>
          </a:xfrm>
        </p:spPr>
        <p:txBody>
          <a:bodyPr>
            <a:normAutofit/>
          </a:bodyPr>
          <a:lstStyle/>
          <a:p>
            <a:r>
              <a:rPr lang="en-US" sz="3200" i="1" dirty="0" smtClean="0">
                <a:latin typeface="+mn-lt"/>
              </a:rPr>
              <a:t>Walkthrough – Event Detail, Suppression</a:t>
            </a:r>
            <a:endParaRPr lang="en-US" sz="3200" i="1"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26</a:t>
            </a:fld>
            <a:endParaRPr lang="en-US" dirty="0"/>
          </a:p>
        </p:txBody>
      </p:sp>
      <p:pic>
        <p:nvPicPr>
          <p:cNvPr id="1024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450" y="1014984"/>
            <a:ext cx="8503101" cy="48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251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9652"/>
            <a:ext cx="8795138" cy="1192975"/>
          </a:xfrm>
        </p:spPr>
        <p:txBody>
          <a:bodyPr>
            <a:normAutofit/>
          </a:bodyPr>
          <a:lstStyle/>
          <a:p>
            <a:r>
              <a:rPr lang="en-US" sz="3200" i="1" dirty="0" smtClean="0">
                <a:latin typeface="+mn-lt"/>
              </a:rPr>
              <a:t>Walkthrough – Event Search, Rule 5</a:t>
            </a:r>
            <a:endParaRPr lang="en-US" sz="3200" i="1"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27</a:t>
            </a:fld>
            <a:endParaRPr lang="en-US"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2972" y="1014984"/>
            <a:ext cx="8378056" cy="48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429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95138" cy="1192975"/>
          </a:xfrm>
        </p:spPr>
        <p:txBody>
          <a:bodyPr>
            <a:normAutofit/>
          </a:bodyPr>
          <a:lstStyle/>
          <a:p>
            <a:r>
              <a:rPr lang="en-US" sz="3200" i="1" dirty="0" smtClean="0">
                <a:latin typeface="+mn-lt"/>
              </a:rPr>
              <a:t>Walkthrough – Event Detail, Rule 5 </a:t>
            </a:r>
            <a:endParaRPr lang="en-US" sz="3200" i="1"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28</a:t>
            </a:fld>
            <a:endParaRPr lang="en-US" dirty="0"/>
          </a:p>
        </p:txBody>
      </p:sp>
      <p:pic>
        <p:nvPicPr>
          <p:cNvPr id="1229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6695" y="1014984"/>
            <a:ext cx="8390610" cy="48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251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6844"/>
            <a:ext cx="8795138" cy="1192975"/>
          </a:xfrm>
        </p:spPr>
        <p:txBody>
          <a:bodyPr>
            <a:normAutofit/>
          </a:bodyPr>
          <a:lstStyle/>
          <a:p>
            <a:r>
              <a:rPr lang="en-US" sz="3200" i="1" dirty="0" smtClean="0">
                <a:latin typeface="+mn-lt"/>
              </a:rPr>
              <a:t>Walkthrough – Event Search, Rule 15</a:t>
            </a:r>
            <a:endParaRPr lang="en-US" sz="3200" i="1"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29</a:t>
            </a:fld>
            <a:endParaRPr lang="en-US" dirty="0"/>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450" y="1014984"/>
            <a:ext cx="8503101" cy="48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429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517" y="1219200"/>
            <a:ext cx="8426967" cy="4772361"/>
          </a:xfrm>
        </p:spPr>
        <p:txBody>
          <a:bodyPr>
            <a:normAutofit fontScale="92500" lnSpcReduction="20000"/>
          </a:bodyPr>
          <a:lstStyle/>
          <a:p>
            <a:r>
              <a:rPr lang="en-US" sz="3500" dirty="0" err="1" smtClean="0">
                <a:latin typeface="+mn-lt"/>
              </a:rPr>
              <a:t>Railinc</a:t>
            </a:r>
            <a:r>
              <a:rPr lang="en-US" sz="3500" dirty="0" smtClean="0">
                <a:latin typeface="+mn-lt"/>
              </a:rPr>
              <a:t> developed CASS in 2012 to provide a one-stop shop for visibility into car hire decisions.</a:t>
            </a:r>
          </a:p>
          <a:p>
            <a:r>
              <a:rPr lang="en-US" sz="3500" dirty="0" err="1" smtClean="0">
                <a:latin typeface="+mn-lt"/>
              </a:rPr>
              <a:t>LCS</a:t>
            </a:r>
            <a:r>
              <a:rPr lang="en-US" sz="3500" dirty="0" smtClean="0">
                <a:latin typeface="+mn-lt"/>
              </a:rPr>
              <a:t>-related questions </a:t>
            </a:r>
            <a:r>
              <a:rPr lang="en-US" sz="3500" dirty="0">
                <a:latin typeface="+mn-lt"/>
              </a:rPr>
              <a:t>required significant research and </a:t>
            </a:r>
            <a:r>
              <a:rPr lang="en-US" sz="3500" dirty="0" smtClean="0">
                <a:latin typeface="+mn-lt"/>
              </a:rPr>
              <a:t>analysis.</a:t>
            </a:r>
            <a:endParaRPr lang="en-US" sz="3500" dirty="0">
              <a:latin typeface="+mn-lt"/>
            </a:endParaRPr>
          </a:p>
          <a:p>
            <a:pPr lvl="1"/>
            <a:r>
              <a:rPr lang="en-US" sz="3000" dirty="0">
                <a:latin typeface="+mn-lt"/>
              </a:rPr>
              <a:t>The CASS system </a:t>
            </a:r>
            <a:r>
              <a:rPr lang="en-US" sz="3000" dirty="0" smtClean="0">
                <a:latin typeface="+mn-lt"/>
              </a:rPr>
              <a:t>provides visibility </a:t>
            </a:r>
            <a:r>
              <a:rPr lang="en-US" sz="3000" dirty="0">
                <a:latin typeface="+mn-lt"/>
              </a:rPr>
              <a:t>in </a:t>
            </a:r>
            <a:r>
              <a:rPr lang="en-US" sz="3000" dirty="0" smtClean="0">
                <a:latin typeface="+mn-lt"/>
              </a:rPr>
              <a:t>displaying events </a:t>
            </a:r>
            <a:r>
              <a:rPr lang="en-US" sz="3000" dirty="0">
                <a:latin typeface="+mn-lt"/>
              </a:rPr>
              <a:t>associated with </a:t>
            </a:r>
            <a:r>
              <a:rPr lang="en-US" sz="3000" dirty="0" err="1" smtClean="0">
                <a:latin typeface="+mn-lt"/>
              </a:rPr>
              <a:t>LCS</a:t>
            </a:r>
            <a:r>
              <a:rPr lang="en-US" sz="3000" dirty="0" smtClean="0">
                <a:latin typeface="+mn-lt"/>
              </a:rPr>
              <a:t> decisions.</a:t>
            </a:r>
            <a:endParaRPr lang="en-US" sz="3000" dirty="0">
              <a:latin typeface="+mn-lt"/>
            </a:endParaRPr>
          </a:p>
          <a:p>
            <a:pPr marL="400050"/>
            <a:r>
              <a:rPr lang="en-US" sz="3500" dirty="0">
                <a:latin typeface="+mn-lt"/>
              </a:rPr>
              <a:t>Railroads </a:t>
            </a:r>
            <a:r>
              <a:rPr lang="en-US" sz="3500" dirty="0" smtClean="0">
                <a:latin typeface="+mn-lt"/>
              </a:rPr>
              <a:t>wanted an </a:t>
            </a:r>
            <a:r>
              <a:rPr lang="en-US" sz="3500" dirty="0">
                <a:latin typeface="+mn-lt"/>
              </a:rPr>
              <a:t>easy way to submit </a:t>
            </a:r>
            <a:r>
              <a:rPr lang="en-US" sz="3500" dirty="0" smtClean="0">
                <a:latin typeface="+mn-lt"/>
              </a:rPr>
              <a:t>Liability Accepted Messages (LAM).</a:t>
            </a:r>
            <a:endParaRPr lang="en-US" sz="3500" dirty="0">
              <a:latin typeface="+mn-lt"/>
            </a:endParaRPr>
          </a:p>
          <a:p>
            <a:pPr marL="800100" lvl="1"/>
            <a:r>
              <a:rPr lang="en-US" sz="3000" dirty="0">
                <a:latin typeface="+mn-lt"/>
              </a:rPr>
              <a:t>The CASS system </a:t>
            </a:r>
            <a:r>
              <a:rPr lang="en-US" sz="3000" dirty="0" smtClean="0">
                <a:latin typeface="+mn-lt"/>
              </a:rPr>
              <a:t>enables a railroad </a:t>
            </a:r>
            <a:r>
              <a:rPr lang="en-US" sz="3000" dirty="0">
                <a:latin typeface="+mn-lt"/>
              </a:rPr>
              <a:t>to easily submit a LAM through a web-based </a:t>
            </a:r>
            <a:r>
              <a:rPr lang="en-US" sz="3000" dirty="0" smtClean="0">
                <a:latin typeface="+mn-lt"/>
              </a:rPr>
              <a:t>system.</a:t>
            </a:r>
            <a:endParaRPr lang="en-US" sz="3000" dirty="0">
              <a:latin typeface="+mn-lt"/>
            </a:endParaRPr>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99CD883-C747-E24C-A571-B44F9B83C299}" type="slidenum">
              <a:rPr lang="en-US" smtClean="0"/>
              <a:pPr/>
              <a:t>3</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Calibri" panose="020F0502020204030204" pitchFamily="34" charset="0"/>
              </a:rPr>
              <a:t>Background of CASS</a:t>
            </a:r>
            <a:endParaRPr lang="en-US" sz="4000" dirty="0"/>
          </a:p>
        </p:txBody>
      </p:sp>
    </p:spTree>
    <p:extLst>
      <p:ext uri="{BB962C8B-B14F-4D97-AF65-F5344CB8AC3E}">
        <p14:creationId xmlns:p14="http://schemas.microsoft.com/office/powerpoint/2010/main" val="3366968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1026"/>
            <a:ext cx="8795138" cy="1192975"/>
          </a:xfrm>
        </p:spPr>
        <p:txBody>
          <a:bodyPr>
            <a:normAutofit/>
          </a:bodyPr>
          <a:lstStyle/>
          <a:p>
            <a:r>
              <a:rPr lang="en-US" sz="3200" i="1" dirty="0" smtClean="0">
                <a:latin typeface="+mn-lt"/>
              </a:rPr>
              <a:t>Walkthrough – Event Detail, Rule 15 </a:t>
            </a:r>
            <a:endParaRPr lang="en-US" sz="3200" i="1"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30</a:t>
            </a:fld>
            <a:endParaRPr lang="en-US" dirty="0"/>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450" y="1014984"/>
            <a:ext cx="8503101" cy="48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251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22" y="152400"/>
            <a:ext cx="8795138" cy="1192975"/>
          </a:xfrm>
        </p:spPr>
        <p:txBody>
          <a:bodyPr>
            <a:normAutofit/>
          </a:bodyPr>
          <a:lstStyle/>
          <a:p>
            <a:r>
              <a:rPr lang="en-US" sz="3200" i="1" dirty="0" smtClean="0">
                <a:latin typeface="+mn-lt"/>
              </a:rPr>
              <a:t>Walkthrough – Event Search, Rule 4</a:t>
            </a:r>
            <a:endParaRPr lang="en-US" sz="3200" i="1"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31</a:t>
            </a:fld>
            <a:endParaRPr lang="en-US" dirty="0"/>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450" y="1014984"/>
            <a:ext cx="8503101" cy="48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153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517" y="1385720"/>
            <a:ext cx="8426967" cy="4086561"/>
          </a:xfrm>
        </p:spPr>
        <p:txBody>
          <a:bodyPr>
            <a:normAutofit lnSpcReduction="10000"/>
          </a:bodyPr>
          <a:lstStyle/>
          <a:p>
            <a:pPr marL="514350" indent="-457200"/>
            <a:r>
              <a:rPr lang="en-US" dirty="0" smtClean="0">
                <a:latin typeface="+mn-lt"/>
              </a:rPr>
              <a:t>Allows for single equipment searches</a:t>
            </a:r>
          </a:p>
          <a:p>
            <a:pPr marL="514350" indent="-457200"/>
            <a:r>
              <a:rPr lang="en-US" dirty="0" smtClean="0">
                <a:latin typeface="+mn-lt"/>
              </a:rPr>
              <a:t>CHLF Search Returns</a:t>
            </a:r>
          </a:p>
          <a:p>
            <a:pPr marL="914400" lvl="1" indent="-457200"/>
            <a:r>
              <a:rPr lang="en-US" dirty="0" smtClean="0">
                <a:latin typeface="+mn-lt"/>
              </a:rPr>
              <a:t>CHLF records </a:t>
            </a:r>
          </a:p>
          <a:p>
            <a:pPr marL="914400" lvl="1" indent="-457200"/>
            <a:r>
              <a:rPr lang="en-US" dirty="0" smtClean="0">
                <a:latin typeface="+mn-lt"/>
              </a:rPr>
              <a:t>Event data </a:t>
            </a:r>
          </a:p>
          <a:p>
            <a:pPr marL="914400" lvl="1" indent="-457200"/>
            <a:r>
              <a:rPr lang="en-US" dirty="0" err="1" smtClean="0">
                <a:latin typeface="+mn-lt"/>
              </a:rPr>
              <a:t>Railinc</a:t>
            </a:r>
            <a:r>
              <a:rPr lang="en-US" dirty="0" smtClean="0">
                <a:latin typeface="+mn-lt"/>
              </a:rPr>
              <a:t>-generated miles </a:t>
            </a:r>
          </a:p>
          <a:p>
            <a:pPr marL="914400" lvl="1" indent="-457200"/>
            <a:r>
              <a:rPr lang="en-US" dirty="0" smtClean="0">
                <a:latin typeface="+mn-lt"/>
              </a:rPr>
              <a:t>CHARM rates </a:t>
            </a:r>
          </a:p>
          <a:p>
            <a:pPr marL="914400" lvl="1" indent="-457200"/>
            <a:r>
              <a:rPr lang="en-US" dirty="0" smtClean="0">
                <a:latin typeface="+mn-lt"/>
              </a:rPr>
              <a:t>Waybill data (for Rule 4) </a:t>
            </a:r>
          </a:p>
          <a:p>
            <a:pPr marL="1314450" lvl="2" indent="-457200"/>
            <a:r>
              <a:rPr lang="en-US" dirty="0" smtClean="0">
                <a:latin typeface="+mn-lt"/>
              </a:rPr>
              <a:t>Must be an active CHLF recipient</a:t>
            </a:r>
          </a:p>
          <a:p>
            <a:pPr marL="914400" lvl="1" indent="-457200"/>
            <a:endParaRPr lang="en-US"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32</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mn-lt"/>
              </a:rPr>
              <a:t>Walkthrough </a:t>
            </a:r>
            <a:r>
              <a:rPr lang="en-US" sz="4000" i="1" dirty="0">
                <a:latin typeface="+mn-lt"/>
              </a:rPr>
              <a:t>– </a:t>
            </a:r>
            <a:r>
              <a:rPr lang="en-US" sz="4000" i="1" dirty="0" err="1" smtClean="0">
                <a:latin typeface="+mn-lt"/>
              </a:rPr>
              <a:t>CHLF</a:t>
            </a:r>
            <a:r>
              <a:rPr lang="en-US" sz="4000" i="1" dirty="0" smtClean="0">
                <a:latin typeface="+mn-lt"/>
              </a:rPr>
              <a:t> Version Two Search</a:t>
            </a:r>
            <a:endParaRPr lang="en-US" sz="4000" i="1" dirty="0">
              <a:latin typeface="+mn-lt"/>
            </a:endParaRPr>
          </a:p>
        </p:txBody>
      </p:sp>
    </p:spTree>
    <p:extLst>
      <p:ext uri="{BB962C8B-B14F-4D97-AF65-F5344CB8AC3E}">
        <p14:creationId xmlns:p14="http://schemas.microsoft.com/office/powerpoint/2010/main" val="3621617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95138" cy="1192975"/>
          </a:xfrm>
        </p:spPr>
        <p:txBody>
          <a:bodyPr>
            <a:normAutofit/>
          </a:bodyPr>
          <a:lstStyle/>
          <a:p>
            <a:r>
              <a:rPr lang="en-US" sz="3200" i="1" dirty="0" smtClean="0">
                <a:latin typeface="+mn-lt"/>
              </a:rPr>
              <a:t>Walkthrough – CHLF Version Two Search </a:t>
            </a:r>
            <a:endParaRPr lang="en-US" sz="3200" i="1" dirty="0">
              <a:latin typeface="+mn-lt"/>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450" y="1014984"/>
            <a:ext cx="8503101" cy="4828032"/>
          </a:xfrm>
        </p:spPr>
      </p:pic>
      <p:sp>
        <p:nvSpPr>
          <p:cNvPr id="4" name="Slide Number Placeholder 3"/>
          <p:cNvSpPr>
            <a:spLocks noGrp="1"/>
          </p:cNvSpPr>
          <p:nvPr>
            <p:ph type="sldNum" sz="quarter" idx="12"/>
          </p:nvPr>
        </p:nvSpPr>
        <p:spPr/>
        <p:txBody>
          <a:bodyPr/>
          <a:lstStyle/>
          <a:p>
            <a:fld id="{799CD883-C747-E24C-A571-B44F9B83C299}" type="slidenum">
              <a:rPr lang="en-US" smtClean="0"/>
              <a:pPr/>
              <a:t>33</a:t>
            </a:fld>
            <a:endParaRPr lang="en-US" dirty="0"/>
          </a:p>
        </p:txBody>
      </p:sp>
    </p:spTree>
    <p:extLst>
      <p:ext uri="{BB962C8B-B14F-4D97-AF65-F5344CB8AC3E}">
        <p14:creationId xmlns:p14="http://schemas.microsoft.com/office/powerpoint/2010/main" val="4051400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517" y="1385720"/>
            <a:ext cx="8426967" cy="4086561"/>
          </a:xfrm>
        </p:spPr>
        <p:txBody>
          <a:bodyPr>
            <a:normAutofit/>
          </a:bodyPr>
          <a:lstStyle/>
          <a:p>
            <a:r>
              <a:rPr lang="en-US" dirty="0">
                <a:latin typeface="+mn-lt"/>
              </a:rPr>
              <a:t>This special message type is used only to accept car hire liability. </a:t>
            </a:r>
            <a:r>
              <a:rPr lang="en-US" dirty="0" smtClean="0">
                <a:latin typeface="+mn-lt"/>
              </a:rPr>
              <a:t>It cannot </a:t>
            </a:r>
            <a:r>
              <a:rPr lang="en-US" dirty="0">
                <a:latin typeface="+mn-lt"/>
              </a:rPr>
              <a:t>be used to assign car hire liability to another party. </a:t>
            </a:r>
          </a:p>
          <a:p>
            <a:r>
              <a:rPr lang="en-US" dirty="0" smtClean="0">
                <a:latin typeface="+mn-lt"/>
              </a:rPr>
              <a:t>It can </a:t>
            </a:r>
            <a:r>
              <a:rPr lang="en-US" dirty="0">
                <a:latin typeface="+mn-lt"/>
              </a:rPr>
              <a:t>be time consuming to create and </a:t>
            </a:r>
            <a:r>
              <a:rPr lang="en-US" dirty="0" smtClean="0">
                <a:latin typeface="+mn-lt"/>
              </a:rPr>
              <a:t>send.</a:t>
            </a:r>
            <a:endParaRPr lang="en-US" dirty="0">
              <a:latin typeface="+mn-lt"/>
            </a:endParaRPr>
          </a:p>
          <a:p>
            <a:r>
              <a:rPr lang="en-US" dirty="0" smtClean="0">
                <a:latin typeface="+mn-lt"/>
              </a:rPr>
              <a:t>Not </a:t>
            </a:r>
            <a:r>
              <a:rPr lang="en-US" dirty="0">
                <a:latin typeface="+mn-lt"/>
              </a:rPr>
              <a:t>every </a:t>
            </a:r>
            <a:r>
              <a:rPr lang="en-US" dirty="0" smtClean="0">
                <a:latin typeface="+mn-lt"/>
              </a:rPr>
              <a:t>railroad </a:t>
            </a:r>
            <a:r>
              <a:rPr lang="en-US" dirty="0">
                <a:latin typeface="+mn-lt"/>
              </a:rPr>
              <a:t>has the ability to </a:t>
            </a:r>
            <a:r>
              <a:rPr lang="en-US" dirty="0" smtClean="0">
                <a:latin typeface="+mn-lt"/>
              </a:rPr>
              <a:t>send.</a:t>
            </a:r>
            <a:endParaRPr lang="en-US" dirty="0">
              <a:latin typeface="+mn-lt"/>
            </a:endParaRPr>
          </a:p>
          <a:p>
            <a:pPr marL="57150" indent="0">
              <a:buNone/>
            </a:pPr>
            <a:endParaRPr lang="en-US"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34</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mn-lt"/>
              </a:rPr>
              <a:t>Walkthrough </a:t>
            </a:r>
            <a:r>
              <a:rPr lang="en-US" sz="4000" i="1" dirty="0">
                <a:latin typeface="+mn-lt"/>
              </a:rPr>
              <a:t>– </a:t>
            </a:r>
            <a:r>
              <a:rPr lang="en-US" sz="4000" i="1" dirty="0" smtClean="0">
                <a:latin typeface="+mn-lt"/>
              </a:rPr>
              <a:t>LAM Creation</a:t>
            </a:r>
            <a:endParaRPr lang="en-US" sz="4000" i="1" dirty="0">
              <a:latin typeface="+mn-lt"/>
            </a:endParaRPr>
          </a:p>
        </p:txBody>
      </p:sp>
    </p:spTree>
    <p:extLst>
      <p:ext uri="{BB962C8B-B14F-4D97-AF65-F5344CB8AC3E}">
        <p14:creationId xmlns:p14="http://schemas.microsoft.com/office/powerpoint/2010/main" val="2330189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517" y="1385720"/>
            <a:ext cx="8426967" cy="4086561"/>
          </a:xfrm>
        </p:spPr>
        <p:txBody>
          <a:bodyPr>
            <a:normAutofit lnSpcReduction="10000"/>
          </a:bodyPr>
          <a:lstStyle/>
          <a:p>
            <a:r>
              <a:rPr lang="en-US" dirty="0">
                <a:latin typeface="+mn-lt"/>
              </a:rPr>
              <a:t>CASS </a:t>
            </a:r>
            <a:r>
              <a:rPr lang="en-US" dirty="0" smtClean="0">
                <a:latin typeface="+mn-lt"/>
              </a:rPr>
              <a:t>validates </a:t>
            </a:r>
            <a:r>
              <a:rPr lang="en-US" dirty="0">
                <a:latin typeface="+mn-lt"/>
              </a:rPr>
              <a:t>LAMs based on the following </a:t>
            </a:r>
            <a:r>
              <a:rPr lang="en-US" dirty="0" smtClean="0">
                <a:latin typeface="+mn-lt"/>
              </a:rPr>
              <a:t>logic:</a:t>
            </a:r>
            <a:endParaRPr lang="en-US" dirty="0">
              <a:latin typeface="+mn-lt"/>
            </a:endParaRPr>
          </a:p>
          <a:p>
            <a:pPr lvl="1"/>
            <a:r>
              <a:rPr lang="en-US" dirty="0">
                <a:latin typeface="+mn-lt"/>
              </a:rPr>
              <a:t>Event time must be within 120 hours of </a:t>
            </a:r>
            <a:r>
              <a:rPr lang="en-US" dirty="0" smtClean="0">
                <a:latin typeface="+mn-lt"/>
              </a:rPr>
              <a:t>current </a:t>
            </a:r>
            <a:r>
              <a:rPr lang="en-US" dirty="0">
                <a:latin typeface="+mn-lt"/>
              </a:rPr>
              <a:t>date and time. This </a:t>
            </a:r>
            <a:r>
              <a:rPr lang="en-US" dirty="0" smtClean="0">
                <a:latin typeface="+mn-lt"/>
              </a:rPr>
              <a:t>is </a:t>
            </a:r>
            <a:r>
              <a:rPr lang="en-US" dirty="0">
                <a:latin typeface="+mn-lt"/>
              </a:rPr>
              <a:t>based on Eastern Time Zone.</a:t>
            </a:r>
          </a:p>
          <a:p>
            <a:pPr lvl="2"/>
            <a:r>
              <a:rPr lang="en-US" dirty="0">
                <a:latin typeface="+mn-lt"/>
              </a:rPr>
              <a:t>Messages could be rejected based on early reporting if event time is not entered as Eastern </a:t>
            </a:r>
            <a:r>
              <a:rPr lang="en-US" dirty="0" smtClean="0">
                <a:latin typeface="+mn-lt"/>
              </a:rPr>
              <a:t>Time.</a:t>
            </a:r>
            <a:endParaRPr lang="en-US" dirty="0">
              <a:latin typeface="+mn-lt"/>
            </a:endParaRPr>
          </a:p>
          <a:p>
            <a:pPr lvl="1"/>
            <a:r>
              <a:rPr lang="en-US" dirty="0" smtClean="0">
                <a:latin typeface="+mn-lt"/>
              </a:rPr>
              <a:t>Must </a:t>
            </a:r>
            <a:r>
              <a:rPr lang="en-US" dirty="0">
                <a:latin typeface="+mn-lt"/>
              </a:rPr>
              <a:t>be a valid interchange point between the “From Road and To Road”</a:t>
            </a:r>
          </a:p>
          <a:p>
            <a:pPr lvl="1"/>
            <a:r>
              <a:rPr lang="en-US" dirty="0">
                <a:latin typeface="+mn-lt"/>
              </a:rPr>
              <a:t>Cannot be a duplicate message</a:t>
            </a:r>
          </a:p>
          <a:p>
            <a:pPr marL="57150" indent="0">
              <a:buNone/>
            </a:pPr>
            <a:endParaRPr lang="en-US"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35</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mn-lt"/>
              </a:rPr>
              <a:t>Walkthrough </a:t>
            </a:r>
            <a:r>
              <a:rPr lang="en-US" sz="4000" i="1" dirty="0">
                <a:latin typeface="+mn-lt"/>
              </a:rPr>
              <a:t>– </a:t>
            </a:r>
            <a:r>
              <a:rPr lang="en-US" sz="4000" i="1" dirty="0" smtClean="0">
                <a:latin typeface="+mn-lt"/>
              </a:rPr>
              <a:t>LAM Creation</a:t>
            </a:r>
            <a:endParaRPr lang="en-US" sz="4000" i="1" dirty="0">
              <a:latin typeface="+mn-lt"/>
            </a:endParaRPr>
          </a:p>
        </p:txBody>
      </p:sp>
    </p:spTree>
    <p:extLst>
      <p:ext uri="{BB962C8B-B14F-4D97-AF65-F5344CB8AC3E}">
        <p14:creationId xmlns:p14="http://schemas.microsoft.com/office/powerpoint/2010/main" val="2518221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9CD883-C747-E24C-A571-B44F9B83C299}" type="slidenum">
              <a:rPr lang="en-US" smtClean="0"/>
              <a:pPr/>
              <a:t>36</a:t>
            </a:fld>
            <a:endParaRPr lang="en-US" dirty="0"/>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9125" y="2286000"/>
            <a:ext cx="79057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228600" y="598976"/>
            <a:ext cx="86868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mn-lt"/>
              </a:rPr>
              <a:t>Walkthrough </a:t>
            </a:r>
            <a:r>
              <a:rPr lang="en-US" sz="4000" i="1" dirty="0">
                <a:latin typeface="+mn-lt"/>
              </a:rPr>
              <a:t>– </a:t>
            </a:r>
            <a:r>
              <a:rPr lang="en-US" sz="4000" i="1" dirty="0" smtClean="0">
                <a:latin typeface="+mn-lt"/>
              </a:rPr>
              <a:t>LAM Creation Home Page</a:t>
            </a:r>
            <a:endParaRPr lang="en-US" sz="4000" i="1" dirty="0">
              <a:latin typeface="+mn-lt"/>
            </a:endParaRPr>
          </a:p>
        </p:txBody>
      </p:sp>
    </p:spTree>
    <p:extLst>
      <p:ext uri="{BB962C8B-B14F-4D97-AF65-F5344CB8AC3E}">
        <p14:creationId xmlns:p14="http://schemas.microsoft.com/office/powerpoint/2010/main" val="16740828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92975"/>
          </a:xfrm>
        </p:spPr>
        <p:txBody>
          <a:bodyPr>
            <a:noAutofit/>
          </a:bodyPr>
          <a:lstStyle/>
          <a:p>
            <a:r>
              <a:rPr lang="en-US" sz="3200" i="1" dirty="0" smtClean="0">
                <a:latin typeface="+mn-lt"/>
              </a:rPr>
              <a:t>Walkthrough – LAM Creation from Event Detail Screen </a:t>
            </a:r>
            <a:endParaRPr lang="en-US" sz="3200" i="1" dirty="0">
              <a:latin typeface="+mn-lt"/>
            </a:endParaRPr>
          </a:p>
        </p:txBody>
      </p:sp>
      <p:sp>
        <p:nvSpPr>
          <p:cNvPr id="3" name="Content Placeholder 2"/>
          <p:cNvSpPr>
            <a:spLocks noGrp="1"/>
          </p:cNvSpPr>
          <p:nvPr>
            <p:ph idx="1"/>
          </p:nvPr>
        </p:nvSpPr>
        <p:spPr>
          <a:xfrm>
            <a:off x="304800" y="1905000"/>
            <a:ext cx="8426967" cy="4086561"/>
          </a:xfrm>
        </p:spPr>
        <p:txBody>
          <a:bodyPr>
            <a:normAutofit/>
          </a:bodyPr>
          <a:lstStyle/>
          <a:p>
            <a:endParaRPr lang="en-US" dirty="0" smtClean="0">
              <a:latin typeface="+mn-lt"/>
            </a:endParaRPr>
          </a:p>
          <a:p>
            <a:pPr marL="0" indent="0">
              <a:buNone/>
            </a:pPr>
            <a:r>
              <a:rPr lang="en-US" dirty="0" smtClean="0">
                <a:latin typeface="+mn-lt"/>
              </a:rPr>
              <a:t> </a:t>
            </a:r>
            <a:endParaRPr lang="en-US" dirty="0">
              <a:latin typeface="+mn-lt"/>
            </a:endParaRPr>
          </a:p>
          <a:p>
            <a:pPr marL="57150" indent="0">
              <a:buNone/>
            </a:pPr>
            <a:endParaRPr lang="en-US"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37</a:t>
            </a:fld>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47" y="1014984"/>
            <a:ext cx="8416506" cy="48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0838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95138" cy="1192975"/>
          </a:xfrm>
        </p:spPr>
        <p:txBody>
          <a:bodyPr>
            <a:normAutofit/>
          </a:bodyPr>
          <a:lstStyle/>
          <a:p>
            <a:r>
              <a:rPr lang="en-US" sz="3200" i="1" dirty="0" smtClean="0">
                <a:latin typeface="+mn-lt"/>
              </a:rPr>
              <a:t>Walkthrough – LAM Creation </a:t>
            </a:r>
            <a:endParaRPr lang="en-US" sz="3200" i="1" dirty="0">
              <a:latin typeface="+mn-lt"/>
            </a:endParaRPr>
          </a:p>
        </p:txBody>
      </p:sp>
      <p:sp>
        <p:nvSpPr>
          <p:cNvPr id="3" name="Content Placeholder 2"/>
          <p:cNvSpPr>
            <a:spLocks noGrp="1"/>
          </p:cNvSpPr>
          <p:nvPr>
            <p:ph idx="1"/>
          </p:nvPr>
        </p:nvSpPr>
        <p:spPr>
          <a:xfrm>
            <a:off x="304800" y="1905000"/>
            <a:ext cx="8426967" cy="4086561"/>
          </a:xfrm>
        </p:spPr>
        <p:txBody>
          <a:bodyPr>
            <a:normAutofit/>
          </a:bodyPr>
          <a:lstStyle/>
          <a:p>
            <a:endParaRPr lang="en-US" dirty="0" smtClean="0">
              <a:latin typeface="+mn-lt"/>
            </a:endParaRPr>
          </a:p>
          <a:p>
            <a:pPr marL="0" indent="0">
              <a:buNone/>
            </a:pPr>
            <a:r>
              <a:rPr lang="en-US" dirty="0" smtClean="0">
                <a:latin typeface="+mn-lt"/>
              </a:rPr>
              <a:t> </a:t>
            </a:r>
            <a:endParaRPr lang="en-US" dirty="0">
              <a:latin typeface="+mn-lt"/>
            </a:endParaRPr>
          </a:p>
          <a:p>
            <a:pPr marL="57150" indent="0">
              <a:buNone/>
            </a:pPr>
            <a:endParaRPr lang="en-US"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38</a:t>
            </a:fld>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50" y="1014984"/>
            <a:ext cx="8503101" cy="48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7061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517" y="1295400"/>
            <a:ext cx="8426967" cy="4953000"/>
          </a:xfrm>
        </p:spPr>
        <p:txBody>
          <a:bodyPr>
            <a:normAutofit fontScale="55000" lnSpcReduction="20000"/>
          </a:bodyPr>
          <a:lstStyle/>
          <a:p>
            <a:r>
              <a:rPr lang="en-US" sz="5800" dirty="0" smtClean="0">
                <a:latin typeface="+mn-lt"/>
              </a:rPr>
              <a:t>Three views are available </a:t>
            </a:r>
          </a:p>
          <a:p>
            <a:pPr lvl="1"/>
            <a:r>
              <a:rPr lang="en-US" sz="5100" dirty="0" smtClean="0">
                <a:latin typeface="+mn-lt"/>
              </a:rPr>
              <a:t>7, 30, and 60 Days</a:t>
            </a:r>
          </a:p>
          <a:p>
            <a:r>
              <a:rPr lang="en-US" sz="5800" dirty="0" smtClean="0">
                <a:latin typeface="+mn-lt"/>
              </a:rPr>
              <a:t>LAMs will have one of three statuses </a:t>
            </a:r>
          </a:p>
          <a:p>
            <a:pPr lvl="1"/>
            <a:r>
              <a:rPr lang="en-US" sz="5100" u="sng" dirty="0">
                <a:latin typeface="+mn-lt"/>
              </a:rPr>
              <a:t>Submitted</a:t>
            </a:r>
            <a:r>
              <a:rPr lang="en-US" sz="5100" dirty="0">
                <a:latin typeface="+mn-lt"/>
              </a:rPr>
              <a:t> – LAM has been submitted but has not reached the Event </a:t>
            </a:r>
            <a:r>
              <a:rPr lang="en-US" sz="5100" dirty="0" smtClean="0">
                <a:latin typeface="+mn-lt"/>
              </a:rPr>
              <a:t>Repository.</a:t>
            </a:r>
          </a:p>
          <a:p>
            <a:pPr lvl="1"/>
            <a:r>
              <a:rPr lang="en-US" sz="5100" u="sng" dirty="0" smtClean="0">
                <a:latin typeface="+mn-lt"/>
              </a:rPr>
              <a:t>Posted</a:t>
            </a:r>
            <a:r>
              <a:rPr lang="en-US" sz="5100" dirty="0" smtClean="0">
                <a:latin typeface="+mn-lt"/>
              </a:rPr>
              <a:t> – LAM has been submitted and has reached the Event Repository. LAM will show in Event Search.</a:t>
            </a:r>
          </a:p>
          <a:p>
            <a:pPr lvl="1"/>
            <a:r>
              <a:rPr lang="en-US" sz="5100" u="sng" dirty="0" err="1" smtClean="0">
                <a:latin typeface="+mn-lt"/>
              </a:rPr>
              <a:t>LCS</a:t>
            </a:r>
            <a:r>
              <a:rPr lang="en-US" sz="5100" u="sng" dirty="0" smtClean="0">
                <a:latin typeface="+mn-lt"/>
              </a:rPr>
              <a:t> </a:t>
            </a:r>
            <a:r>
              <a:rPr lang="en-US" sz="5100" u="sng" dirty="0">
                <a:latin typeface="+mn-lt"/>
              </a:rPr>
              <a:t>Evaluated</a:t>
            </a:r>
            <a:r>
              <a:rPr lang="en-US" sz="5100" dirty="0">
                <a:latin typeface="+mn-lt"/>
              </a:rPr>
              <a:t> – LAM has been posted to the Event Repository and has been evaluated by LCS. LAM will show in Event Search with LCS Code “</a:t>
            </a:r>
            <a:r>
              <a:rPr lang="en-US" sz="5100" dirty="0" smtClean="0">
                <a:latin typeface="+mn-lt"/>
              </a:rPr>
              <a:t>C.”</a:t>
            </a:r>
            <a:endParaRPr lang="en-US" sz="5100" dirty="0">
              <a:latin typeface="+mn-lt"/>
            </a:endParaRPr>
          </a:p>
          <a:p>
            <a:pPr marL="0" indent="0">
              <a:buNone/>
            </a:pPr>
            <a:endParaRPr lang="en-US" dirty="0" smtClean="0">
              <a:latin typeface="+mn-lt"/>
            </a:endParaRPr>
          </a:p>
          <a:p>
            <a:pPr marL="0" indent="0">
              <a:buNone/>
            </a:pPr>
            <a:r>
              <a:rPr lang="en-US" dirty="0" smtClean="0">
                <a:latin typeface="+mn-lt"/>
              </a:rPr>
              <a:t> </a:t>
            </a:r>
            <a:endParaRPr lang="en-US" dirty="0">
              <a:latin typeface="+mn-lt"/>
            </a:endParaRPr>
          </a:p>
          <a:p>
            <a:pPr marL="57150" indent="0">
              <a:buNone/>
            </a:pPr>
            <a:endParaRPr lang="en-US"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39</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mn-lt"/>
              </a:rPr>
              <a:t>Walkthrough </a:t>
            </a:r>
            <a:r>
              <a:rPr lang="en-US" sz="4000" i="1" dirty="0">
                <a:latin typeface="+mn-lt"/>
              </a:rPr>
              <a:t>– </a:t>
            </a:r>
            <a:r>
              <a:rPr lang="en-US" sz="4000" i="1" dirty="0" smtClean="0">
                <a:latin typeface="+mn-lt"/>
              </a:rPr>
              <a:t>LAM History</a:t>
            </a:r>
            <a:endParaRPr lang="en-US" sz="4000" i="1" dirty="0">
              <a:latin typeface="+mn-lt"/>
            </a:endParaRPr>
          </a:p>
        </p:txBody>
      </p:sp>
    </p:spTree>
    <p:extLst>
      <p:ext uri="{BB962C8B-B14F-4D97-AF65-F5344CB8AC3E}">
        <p14:creationId xmlns:p14="http://schemas.microsoft.com/office/powerpoint/2010/main" val="3481080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517" y="1790701"/>
            <a:ext cx="8426967" cy="3276599"/>
          </a:xfrm>
        </p:spPr>
        <p:txBody>
          <a:bodyPr>
            <a:normAutofit/>
          </a:bodyPr>
          <a:lstStyle/>
          <a:p>
            <a:r>
              <a:rPr lang="en-US" dirty="0">
                <a:latin typeface="+mn-lt"/>
              </a:rPr>
              <a:t>Provide visibility into complex car hire decisions created by </a:t>
            </a:r>
            <a:r>
              <a:rPr lang="en-US" dirty="0" err="1">
                <a:latin typeface="+mn-lt"/>
              </a:rPr>
              <a:t>LCS</a:t>
            </a:r>
            <a:r>
              <a:rPr lang="en-US" dirty="0">
                <a:latin typeface="+mn-lt"/>
              </a:rPr>
              <a:t> </a:t>
            </a:r>
          </a:p>
          <a:p>
            <a:r>
              <a:rPr lang="en-US" dirty="0">
                <a:latin typeface="+mn-lt"/>
              </a:rPr>
              <a:t>Reduce expenses by simplifying</a:t>
            </a:r>
            <a:r>
              <a:rPr lang="en-US" b="1" dirty="0">
                <a:latin typeface="+mn-lt"/>
              </a:rPr>
              <a:t> </a:t>
            </a:r>
            <a:r>
              <a:rPr lang="en-US" dirty="0">
                <a:latin typeface="+mn-lt"/>
              </a:rPr>
              <a:t>time and effort </a:t>
            </a:r>
            <a:r>
              <a:rPr lang="en-US" dirty="0" smtClean="0">
                <a:latin typeface="+mn-lt"/>
              </a:rPr>
              <a:t>researching </a:t>
            </a:r>
            <a:r>
              <a:rPr lang="en-US" dirty="0">
                <a:latin typeface="+mn-lt"/>
              </a:rPr>
              <a:t>car hire decisions</a:t>
            </a:r>
          </a:p>
          <a:p>
            <a:r>
              <a:rPr lang="en-US" dirty="0">
                <a:latin typeface="+mn-lt"/>
              </a:rPr>
              <a:t>Reduce expense required to create and send Liability Acceptance Messages (LAM)</a:t>
            </a:r>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99CD883-C747-E24C-A571-B44F9B83C299}" type="slidenum">
              <a:rPr lang="en-US" smtClean="0"/>
              <a:pPr/>
              <a:t>4</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Calibri" panose="020F0502020204030204" pitchFamily="34" charset="0"/>
              </a:rPr>
              <a:t>Background of CASS</a:t>
            </a:r>
            <a:endParaRPr lang="en-US" sz="4000" dirty="0"/>
          </a:p>
        </p:txBody>
      </p:sp>
    </p:spTree>
    <p:extLst>
      <p:ext uri="{BB962C8B-B14F-4D97-AF65-F5344CB8AC3E}">
        <p14:creationId xmlns:p14="http://schemas.microsoft.com/office/powerpoint/2010/main" val="30123950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426967" cy="4086561"/>
          </a:xfrm>
        </p:spPr>
        <p:txBody>
          <a:bodyPr>
            <a:normAutofit/>
          </a:bodyPr>
          <a:lstStyle/>
          <a:p>
            <a:endParaRPr lang="en-US" dirty="0">
              <a:latin typeface="+mn-lt"/>
            </a:endParaRPr>
          </a:p>
          <a:p>
            <a:pPr marL="0" indent="0">
              <a:buNone/>
            </a:pPr>
            <a:endParaRPr lang="en-US" dirty="0" smtClean="0">
              <a:latin typeface="+mn-lt"/>
            </a:endParaRPr>
          </a:p>
          <a:p>
            <a:pPr marL="0" indent="0">
              <a:buNone/>
            </a:pPr>
            <a:r>
              <a:rPr lang="en-US" dirty="0" smtClean="0">
                <a:latin typeface="+mn-lt"/>
              </a:rPr>
              <a:t> </a:t>
            </a:r>
            <a:endParaRPr lang="en-US" dirty="0">
              <a:latin typeface="+mn-lt"/>
            </a:endParaRPr>
          </a:p>
          <a:p>
            <a:pPr marL="57150" indent="0">
              <a:buNone/>
            </a:pPr>
            <a:endParaRPr lang="en-US"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40</a:t>
            </a:fld>
            <a:endParaRPr lang="en-US"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1907381"/>
            <a:ext cx="8115300" cy="304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mn-lt"/>
              </a:rPr>
              <a:t>Walkthrough </a:t>
            </a:r>
            <a:r>
              <a:rPr lang="en-US" sz="4000" i="1" dirty="0">
                <a:latin typeface="+mn-lt"/>
              </a:rPr>
              <a:t>– </a:t>
            </a:r>
            <a:r>
              <a:rPr lang="en-US" sz="4000" i="1" dirty="0" smtClean="0">
                <a:latin typeface="+mn-lt"/>
              </a:rPr>
              <a:t>LAM History</a:t>
            </a:r>
            <a:endParaRPr lang="en-US" sz="4000" i="1" dirty="0">
              <a:latin typeface="+mn-lt"/>
            </a:endParaRPr>
          </a:p>
        </p:txBody>
      </p:sp>
    </p:spTree>
    <p:extLst>
      <p:ext uri="{BB962C8B-B14F-4D97-AF65-F5344CB8AC3E}">
        <p14:creationId xmlns:p14="http://schemas.microsoft.com/office/powerpoint/2010/main" val="2390809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20" y="152400"/>
            <a:ext cx="8795138" cy="1192975"/>
          </a:xfrm>
        </p:spPr>
        <p:txBody>
          <a:bodyPr>
            <a:normAutofit/>
          </a:bodyPr>
          <a:lstStyle/>
          <a:p>
            <a:r>
              <a:rPr lang="en-US" sz="3200" i="1" dirty="0" smtClean="0">
                <a:latin typeface="+mn-lt"/>
              </a:rPr>
              <a:t>Walkthrough – LAM History </a:t>
            </a:r>
            <a:endParaRPr lang="en-US" sz="3200" i="1" dirty="0">
              <a:latin typeface="+mn-lt"/>
            </a:endParaRPr>
          </a:p>
        </p:txBody>
      </p:sp>
      <p:sp>
        <p:nvSpPr>
          <p:cNvPr id="3" name="Content Placeholder 2"/>
          <p:cNvSpPr>
            <a:spLocks noGrp="1"/>
          </p:cNvSpPr>
          <p:nvPr>
            <p:ph idx="1"/>
          </p:nvPr>
        </p:nvSpPr>
        <p:spPr>
          <a:xfrm>
            <a:off x="304800" y="1295400"/>
            <a:ext cx="8426967" cy="4086561"/>
          </a:xfrm>
        </p:spPr>
        <p:txBody>
          <a:bodyPr>
            <a:normAutofit/>
          </a:bodyPr>
          <a:lstStyle/>
          <a:p>
            <a:endParaRPr lang="en-US" dirty="0">
              <a:latin typeface="+mn-lt"/>
            </a:endParaRPr>
          </a:p>
          <a:p>
            <a:pPr marL="0" indent="0">
              <a:buNone/>
            </a:pPr>
            <a:endParaRPr lang="en-US" dirty="0" smtClean="0">
              <a:latin typeface="+mn-lt"/>
            </a:endParaRPr>
          </a:p>
          <a:p>
            <a:pPr marL="0" indent="0">
              <a:buNone/>
            </a:pPr>
            <a:r>
              <a:rPr lang="en-US" dirty="0" smtClean="0">
                <a:latin typeface="+mn-lt"/>
              </a:rPr>
              <a:t> </a:t>
            </a:r>
            <a:endParaRPr lang="en-US" dirty="0">
              <a:latin typeface="+mn-lt"/>
            </a:endParaRPr>
          </a:p>
          <a:p>
            <a:pPr marL="57150" indent="0">
              <a:buNone/>
            </a:pPr>
            <a:endParaRPr lang="en-US"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41</a:t>
            </a:fld>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50" y="1014984"/>
            <a:ext cx="8503101" cy="48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333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517" y="2331160"/>
            <a:ext cx="8426967" cy="2195680"/>
          </a:xfrm>
        </p:spPr>
        <p:txBody>
          <a:bodyPr/>
          <a:lstStyle/>
          <a:p>
            <a:pPr marL="514350" indent="-457200"/>
            <a:r>
              <a:rPr lang="en-US" dirty="0">
                <a:latin typeface="+mn-lt"/>
              </a:rPr>
              <a:t>Currently three reports are available in CASS</a:t>
            </a:r>
          </a:p>
          <a:p>
            <a:pPr marL="914400" lvl="1" indent="-457200"/>
            <a:r>
              <a:rPr lang="en-US" dirty="0">
                <a:latin typeface="+mn-lt"/>
              </a:rPr>
              <a:t>Haulage Agreements </a:t>
            </a:r>
          </a:p>
          <a:p>
            <a:pPr marL="914400" lvl="1" indent="-457200"/>
            <a:r>
              <a:rPr lang="en-US" dirty="0">
                <a:latin typeface="+mn-lt"/>
              </a:rPr>
              <a:t>TOL Rule 5 Liability Limits</a:t>
            </a:r>
          </a:p>
          <a:p>
            <a:pPr marL="914400" lvl="1" indent="-457200"/>
            <a:r>
              <a:rPr lang="en-US" dirty="0">
                <a:latin typeface="+mn-lt"/>
              </a:rPr>
              <a:t>DDCT Dismantled Equipment </a:t>
            </a: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42</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mn-lt"/>
              </a:rPr>
              <a:t>Walkthrough </a:t>
            </a:r>
            <a:r>
              <a:rPr lang="en-US" sz="4000" i="1" dirty="0">
                <a:latin typeface="+mn-lt"/>
              </a:rPr>
              <a:t>– </a:t>
            </a:r>
            <a:r>
              <a:rPr lang="en-US" sz="4000" i="1" dirty="0" smtClean="0">
                <a:latin typeface="+mn-lt"/>
              </a:rPr>
              <a:t>Reports</a:t>
            </a:r>
            <a:endParaRPr lang="en-US" sz="4000" i="1" dirty="0">
              <a:latin typeface="+mn-lt"/>
            </a:endParaRPr>
          </a:p>
        </p:txBody>
      </p:sp>
    </p:spTree>
    <p:extLst>
      <p:ext uri="{BB962C8B-B14F-4D97-AF65-F5344CB8AC3E}">
        <p14:creationId xmlns:p14="http://schemas.microsoft.com/office/powerpoint/2010/main" val="799854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457200"/>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799CD883-C747-E24C-A571-B44F9B83C299}" type="slidenum">
              <a:rPr lang="en-US" smtClean="0"/>
              <a:pPr/>
              <a:t>43</a:t>
            </a:fld>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214563"/>
            <a:ext cx="78581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mn-lt"/>
              </a:rPr>
              <a:t>Walkthrough </a:t>
            </a:r>
            <a:r>
              <a:rPr lang="en-US" sz="4000" i="1" dirty="0">
                <a:latin typeface="+mn-lt"/>
              </a:rPr>
              <a:t>– </a:t>
            </a:r>
            <a:r>
              <a:rPr lang="en-US" sz="4000" i="1" dirty="0" smtClean="0">
                <a:latin typeface="+mn-lt"/>
              </a:rPr>
              <a:t>Reports</a:t>
            </a:r>
            <a:endParaRPr lang="en-US" sz="4000" i="1" dirty="0">
              <a:latin typeface="+mn-lt"/>
            </a:endParaRPr>
          </a:p>
        </p:txBody>
      </p:sp>
    </p:spTree>
    <p:extLst>
      <p:ext uri="{BB962C8B-B14F-4D97-AF65-F5344CB8AC3E}">
        <p14:creationId xmlns:p14="http://schemas.microsoft.com/office/powerpoint/2010/main" val="1477367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426967" cy="4086561"/>
          </a:xfrm>
        </p:spPr>
        <p:txBody>
          <a:bodyPr>
            <a:normAutofit lnSpcReduction="10000"/>
          </a:bodyPr>
          <a:lstStyle/>
          <a:p>
            <a:pPr marL="514350" indent="-457200"/>
            <a:r>
              <a:rPr lang="en-US" dirty="0" smtClean="0">
                <a:latin typeface="+mn-lt"/>
              </a:rPr>
              <a:t>Haulage </a:t>
            </a:r>
            <a:r>
              <a:rPr lang="en-US" dirty="0">
                <a:latin typeface="+mn-lt"/>
              </a:rPr>
              <a:t>agreements registered at </a:t>
            </a:r>
            <a:r>
              <a:rPr lang="en-US" dirty="0" smtClean="0">
                <a:latin typeface="+mn-lt"/>
              </a:rPr>
              <a:t>Railinc</a:t>
            </a:r>
            <a:endParaRPr lang="en-US" dirty="0">
              <a:latin typeface="+mn-lt"/>
            </a:endParaRPr>
          </a:p>
          <a:p>
            <a:pPr marL="514350" indent="-457200"/>
            <a:r>
              <a:rPr lang="en-US" dirty="0" smtClean="0">
                <a:latin typeface="+mn-lt"/>
              </a:rPr>
              <a:t>Haulage </a:t>
            </a:r>
            <a:r>
              <a:rPr lang="en-US" dirty="0">
                <a:latin typeface="+mn-lt"/>
              </a:rPr>
              <a:t>agreements are not directional and can be reported by either </a:t>
            </a:r>
            <a:r>
              <a:rPr lang="en-US" dirty="0" smtClean="0">
                <a:latin typeface="+mn-lt"/>
              </a:rPr>
              <a:t>carrier</a:t>
            </a:r>
          </a:p>
          <a:p>
            <a:pPr marL="514350" indent="-457200"/>
            <a:r>
              <a:rPr lang="en-US" dirty="0" smtClean="0">
                <a:latin typeface="+mn-lt"/>
              </a:rPr>
              <a:t>Haulage agreements are displayed when the Selected Railroad Mark is listed as</a:t>
            </a:r>
          </a:p>
          <a:p>
            <a:pPr marL="914400" lvl="1" indent="-457200"/>
            <a:r>
              <a:rPr lang="en-US" dirty="0" smtClean="0">
                <a:latin typeface="+mn-lt"/>
              </a:rPr>
              <a:t>Carrier 1</a:t>
            </a:r>
          </a:p>
          <a:p>
            <a:pPr marL="914400" lvl="1" indent="-457200"/>
            <a:r>
              <a:rPr lang="en-US" dirty="0" smtClean="0">
                <a:latin typeface="+mn-lt"/>
              </a:rPr>
              <a:t>Carrier 2</a:t>
            </a:r>
          </a:p>
          <a:p>
            <a:pPr marL="914400" lvl="1" indent="-457200"/>
            <a:r>
              <a:rPr lang="en-US" dirty="0" smtClean="0">
                <a:latin typeface="+mn-lt"/>
              </a:rPr>
              <a:t>Car Hire Liable </a:t>
            </a:r>
          </a:p>
          <a:p>
            <a:pPr marL="57150" indent="0">
              <a:buNone/>
            </a:pPr>
            <a:endParaRPr lang="en-US" dirty="0">
              <a:latin typeface="+mn-lt"/>
            </a:endParaRPr>
          </a:p>
          <a:p>
            <a:pPr marL="514350" indent="-457200"/>
            <a:endParaRPr lang="en-US"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44</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mn-lt"/>
              </a:rPr>
              <a:t>Walkthrough </a:t>
            </a:r>
            <a:r>
              <a:rPr lang="en-US" sz="4000" i="1" dirty="0">
                <a:latin typeface="+mn-lt"/>
              </a:rPr>
              <a:t>– </a:t>
            </a:r>
            <a:r>
              <a:rPr lang="en-US" sz="4000" i="1" dirty="0" smtClean="0">
                <a:latin typeface="+mn-lt"/>
              </a:rPr>
              <a:t>Reports, Haulage</a:t>
            </a:r>
            <a:endParaRPr lang="en-US" sz="4000" i="1" dirty="0">
              <a:latin typeface="+mn-lt"/>
            </a:endParaRPr>
          </a:p>
        </p:txBody>
      </p:sp>
    </p:spTree>
    <p:extLst>
      <p:ext uri="{BB962C8B-B14F-4D97-AF65-F5344CB8AC3E}">
        <p14:creationId xmlns:p14="http://schemas.microsoft.com/office/powerpoint/2010/main" val="2552092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050" y="152400"/>
            <a:ext cx="8795138" cy="1192975"/>
          </a:xfrm>
        </p:spPr>
        <p:txBody>
          <a:bodyPr>
            <a:normAutofit/>
          </a:bodyPr>
          <a:lstStyle/>
          <a:p>
            <a:r>
              <a:rPr lang="en-US" sz="3200" i="1" dirty="0" smtClean="0">
                <a:latin typeface="+mn-lt"/>
              </a:rPr>
              <a:t>Walkthrough – Reports, Haulage</a:t>
            </a:r>
            <a:endParaRPr lang="en-US" sz="3200" i="1" dirty="0">
              <a:latin typeface="+mn-lt"/>
            </a:endParaRPr>
          </a:p>
        </p:txBody>
      </p:sp>
      <p:sp>
        <p:nvSpPr>
          <p:cNvPr id="3" name="Content Placeholder 2"/>
          <p:cNvSpPr>
            <a:spLocks noGrp="1"/>
          </p:cNvSpPr>
          <p:nvPr>
            <p:ph idx="1"/>
          </p:nvPr>
        </p:nvSpPr>
        <p:spPr>
          <a:xfrm>
            <a:off x="304800" y="1752600"/>
            <a:ext cx="8426967" cy="4086561"/>
          </a:xfrm>
        </p:spPr>
        <p:txBody>
          <a:bodyPr>
            <a:normAutofit/>
          </a:bodyPr>
          <a:lstStyle/>
          <a:p>
            <a:pPr marL="57150" indent="0">
              <a:buNone/>
            </a:pPr>
            <a:endParaRPr lang="en-US" dirty="0"/>
          </a:p>
          <a:p>
            <a:pPr marL="514350" indent="-457200"/>
            <a:endParaRPr lang="en-US"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45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32" y="1014984"/>
            <a:ext cx="8631936" cy="4828032"/>
          </a:xfrm>
          <a:prstGeom prst="rect">
            <a:avLst/>
          </a:prstGeom>
        </p:spPr>
      </p:pic>
    </p:spTree>
    <p:extLst>
      <p:ext uri="{BB962C8B-B14F-4D97-AF65-F5344CB8AC3E}">
        <p14:creationId xmlns:p14="http://schemas.microsoft.com/office/powerpoint/2010/main" val="36775256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517" y="1385720"/>
            <a:ext cx="8426967" cy="4086561"/>
          </a:xfrm>
        </p:spPr>
        <p:txBody>
          <a:bodyPr>
            <a:normAutofit/>
          </a:bodyPr>
          <a:lstStyle/>
          <a:p>
            <a:pPr marL="514350" indent="-457200"/>
            <a:r>
              <a:rPr lang="en-US" dirty="0" smtClean="0">
                <a:latin typeface="+mn-lt"/>
              </a:rPr>
              <a:t>Gives a view into the Rule 5 TOL time limits registered at Railinc</a:t>
            </a:r>
          </a:p>
          <a:p>
            <a:pPr marL="514350" indent="-457200"/>
            <a:r>
              <a:rPr lang="en-US" dirty="0" smtClean="0">
                <a:latin typeface="+mn-lt"/>
              </a:rPr>
              <a:t>Must be either listed as Carrier 1 or Carrier 2</a:t>
            </a:r>
          </a:p>
          <a:p>
            <a:pPr marL="514350" indent="-457200"/>
            <a:r>
              <a:rPr lang="en-US" dirty="0" smtClean="0">
                <a:latin typeface="+mn-lt"/>
              </a:rPr>
              <a:t>If Carrier 1 is the switch road then the To limit is used</a:t>
            </a:r>
          </a:p>
          <a:p>
            <a:pPr marL="514350" indent="-457200"/>
            <a:r>
              <a:rPr lang="en-US" dirty="0" smtClean="0">
                <a:latin typeface="+mn-lt"/>
              </a:rPr>
              <a:t>If Carrier 2 is the switch road then the From limit is used</a:t>
            </a:r>
          </a:p>
        </p:txBody>
      </p:sp>
      <p:sp>
        <p:nvSpPr>
          <p:cNvPr id="4" name="Slide Number Placeholder 3"/>
          <p:cNvSpPr>
            <a:spLocks noGrp="1"/>
          </p:cNvSpPr>
          <p:nvPr>
            <p:ph type="sldNum" sz="quarter" idx="12"/>
          </p:nvPr>
        </p:nvSpPr>
        <p:spPr/>
        <p:txBody>
          <a:bodyPr/>
          <a:lstStyle/>
          <a:p>
            <a:fld id="{799CD883-C747-E24C-A571-B44F9B83C299}" type="slidenum">
              <a:rPr lang="en-US" smtClean="0"/>
              <a:pPr/>
              <a:t>46</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mn-lt"/>
              </a:rPr>
              <a:t>Walkthrough </a:t>
            </a:r>
            <a:r>
              <a:rPr lang="en-US" sz="4000" i="1" dirty="0">
                <a:latin typeface="+mn-lt"/>
              </a:rPr>
              <a:t>– </a:t>
            </a:r>
            <a:r>
              <a:rPr lang="en-US" sz="4000" i="1" dirty="0" smtClean="0">
                <a:latin typeface="+mn-lt"/>
              </a:rPr>
              <a:t>Reports, </a:t>
            </a:r>
            <a:r>
              <a:rPr lang="en-US" sz="4000" i="1" dirty="0" err="1" smtClean="0">
                <a:latin typeface="+mn-lt"/>
              </a:rPr>
              <a:t>TOL</a:t>
            </a:r>
            <a:endParaRPr lang="en-US" sz="4000" i="1" dirty="0">
              <a:latin typeface="+mn-lt"/>
            </a:endParaRPr>
          </a:p>
        </p:txBody>
      </p:sp>
    </p:spTree>
    <p:extLst>
      <p:ext uri="{BB962C8B-B14F-4D97-AF65-F5344CB8AC3E}">
        <p14:creationId xmlns:p14="http://schemas.microsoft.com/office/powerpoint/2010/main" val="4429137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95138" cy="1192975"/>
          </a:xfrm>
        </p:spPr>
        <p:txBody>
          <a:bodyPr>
            <a:normAutofit/>
          </a:bodyPr>
          <a:lstStyle/>
          <a:p>
            <a:r>
              <a:rPr lang="en-US" sz="3200" i="1" dirty="0" smtClean="0">
                <a:latin typeface="+mn-lt"/>
              </a:rPr>
              <a:t>Walkthrough – Reports, TOL</a:t>
            </a:r>
            <a:endParaRPr lang="en-US" sz="3200" i="1" dirty="0">
              <a:latin typeface="+mn-lt"/>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032" y="1014984"/>
            <a:ext cx="8631936" cy="4828032"/>
          </a:xfrm>
        </p:spPr>
      </p:pic>
      <p:sp>
        <p:nvSpPr>
          <p:cNvPr id="4" name="Slide Number Placeholder 3"/>
          <p:cNvSpPr>
            <a:spLocks noGrp="1"/>
          </p:cNvSpPr>
          <p:nvPr>
            <p:ph type="sldNum" sz="quarter" idx="12"/>
          </p:nvPr>
        </p:nvSpPr>
        <p:spPr/>
        <p:txBody>
          <a:bodyPr/>
          <a:lstStyle/>
          <a:p>
            <a:fld id="{799CD883-C747-E24C-A571-B44F9B83C299}" type="slidenum">
              <a:rPr lang="en-US" smtClean="0"/>
              <a:pPr/>
              <a:t>47</a:t>
            </a:fld>
            <a:endParaRPr lang="en-US" dirty="0"/>
          </a:p>
        </p:txBody>
      </p:sp>
    </p:spTree>
    <p:extLst>
      <p:ext uri="{BB962C8B-B14F-4D97-AF65-F5344CB8AC3E}">
        <p14:creationId xmlns:p14="http://schemas.microsoft.com/office/powerpoint/2010/main" val="20677289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517" y="1981200"/>
            <a:ext cx="8426967" cy="2895600"/>
          </a:xfrm>
        </p:spPr>
        <p:txBody>
          <a:bodyPr>
            <a:normAutofit/>
          </a:bodyPr>
          <a:lstStyle/>
          <a:p>
            <a:pPr marL="514350" indent="-457200"/>
            <a:r>
              <a:rPr lang="en-US" dirty="0" smtClean="0">
                <a:latin typeface="+mn-lt"/>
              </a:rPr>
              <a:t>Displays all cars that are in DDCT Dismantled status and are still registered in Umler</a:t>
            </a:r>
          </a:p>
          <a:p>
            <a:pPr marL="514350" indent="-457200"/>
            <a:r>
              <a:rPr lang="en-US" dirty="0" smtClean="0">
                <a:latin typeface="+mn-lt"/>
              </a:rPr>
              <a:t>Report shows only cars that the selected Mark owns</a:t>
            </a:r>
          </a:p>
          <a:p>
            <a:pPr marL="514350" indent="-457200"/>
            <a:r>
              <a:rPr lang="en-US" dirty="0" smtClean="0">
                <a:latin typeface="+mn-lt"/>
              </a:rPr>
              <a:t>Report may take some time to perform</a:t>
            </a:r>
          </a:p>
        </p:txBody>
      </p:sp>
      <p:sp>
        <p:nvSpPr>
          <p:cNvPr id="4" name="Slide Number Placeholder 3"/>
          <p:cNvSpPr>
            <a:spLocks noGrp="1"/>
          </p:cNvSpPr>
          <p:nvPr>
            <p:ph type="sldNum" sz="quarter" idx="12"/>
          </p:nvPr>
        </p:nvSpPr>
        <p:spPr/>
        <p:txBody>
          <a:bodyPr/>
          <a:lstStyle/>
          <a:p>
            <a:fld id="{799CD883-C747-E24C-A571-B44F9B83C299}" type="slidenum">
              <a:rPr lang="en-US" smtClean="0"/>
              <a:pPr/>
              <a:t>48</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mn-lt"/>
              </a:rPr>
              <a:t>Walkthrough </a:t>
            </a:r>
            <a:r>
              <a:rPr lang="en-US" sz="4000" i="1" dirty="0">
                <a:latin typeface="+mn-lt"/>
              </a:rPr>
              <a:t>– </a:t>
            </a:r>
            <a:r>
              <a:rPr lang="en-US" sz="4000" i="1" dirty="0" smtClean="0">
                <a:latin typeface="+mn-lt"/>
              </a:rPr>
              <a:t>Reports, </a:t>
            </a:r>
            <a:r>
              <a:rPr lang="en-US" sz="4000" i="1" dirty="0" err="1" smtClean="0">
                <a:latin typeface="+mn-lt"/>
              </a:rPr>
              <a:t>DDCT</a:t>
            </a:r>
            <a:endParaRPr lang="en-US" sz="4000" i="1" dirty="0">
              <a:latin typeface="+mn-lt"/>
            </a:endParaRPr>
          </a:p>
        </p:txBody>
      </p:sp>
    </p:spTree>
    <p:extLst>
      <p:ext uri="{BB962C8B-B14F-4D97-AF65-F5344CB8AC3E}">
        <p14:creationId xmlns:p14="http://schemas.microsoft.com/office/powerpoint/2010/main" val="9375257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95138" cy="1192975"/>
          </a:xfrm>
        </p:spPr>
        <p:txBody>
          <a:bodyPr>
            <a:normAutofit/>
          </a:bodyPr>
          <a:lstStyle/>
          <a:p>
            <a:r>
              <a:rPr lang="en-US" sz="3200" i="1" dirty="0" smtClean="0">
                <a:latin typeface="+mn-lt"/>
              </a:rPr>
              <a:t>Walkthrough – Reports, DDCT</a:t>
            </a:r>
            <a:endParaRPr lang="en-US" sz="3200" i="1" dirty="0">
              <a:latin typeface="+mn-lt"/>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450" y="1014984"/>
            <a:ext cx="8503101" cy="4828032"/>
          </a:xfrm>
        </p:spPr>
      </p:pic>
      <p:sp>
        <p:nvSpPr>
          <p:cNvPr id="4" name="Slide Number Placeholder 3"/>
          <p:cNvSpPr>
            <a:spLocks noGrp="1"/>
          </p:cNvSpPr>
          <p:nvPr>
            <p:ph type="sldNum" sz="quarter" idx="12"/>
          </p:nvPr>
        </p:nvSpPr>
        <p:spPr/>
        <p:txBody>
          <a:bodyPr/>
          <a:lstStyle/>
          <a:p>
            <a:fld id="{799CD883-C747-E24C-A571-B44F9B83C299}" type="slidenum">
              <a:rPr lang="en-US" smtClean="0"/>
              <a:pPr/>
              <a:t>49</a:t>
            </a:fld>
            <a:endParaRPr lang="en-US" dirty="0"/>
          </a:p>
        </p:txBody>
      </p:sp>
    </p:spTree>
    <p:extLst>
      <p:ext uri="{BB962C8B-B14F-4D97-AF65-F5344CB8AC3E}">
        <p14:creationId xmlns:p14="http://schemas.microsoft.com/office/powerpoint/2010/main" val="1550920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9CD883-C747-E24C-A571-B44F9B83C299}" type="slidenum">
              <a:rPr lang="en-US" smtClean="0"/>
              <a:pPr/>
              <a:t>5</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Calibri" panose="020F0502020204030204" pitchFamily="34" charset="0"/>
              </a:rPr>
              <a:t>Review of CASS Features</a:t>
            </a:r>
            <a:r>
              <a:rPr lang="en-US" sz="4000" i="1" dirty="0">
                <a:latin typeface="+mn-lt"/>
              </a:rPr>
              <a:t> </a:t>
            </a:r>
            <a:r>
              <a:rPr lang="en-US" sz="4000" i="1" dirty="0">
                <a:latin typeface="Calibri" panose="020F0502020204030204" pitchFamily="34" charset="0"/>
              </a:rPr>
              <a:t>– Event Search </a:t>
            </a:r>
          </a:p>
        </p:txBody>
      </p:sp>
      <p:sp>
        <p:nvSpPr>
          <p:cNvPr id="6" name="Content Placeholder 2"/>
          <p:cNvSpPr txBox="1">
            <a:spLocks/>
          </p:cNvSpPr>
          <p:nvPr/>
        </p:nvSpPr>
        <p:spPr>
          <a:xfrm>
            <a:off x="358517" y="1676400"/>
            <a:ext cx="8426967" cy="3505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mn-lt"/>
              </a:rPr>
              <a:t>Event Search </a:t>
            </a:r>
          </a:p>
          <a:p>
            <a:pPr lvl="1"/>
            <a:r>
              <a:rPr lang="en-US" dirty="0" smtClean="0">
                <a:latin typeface="+mn-lt"/>
              </a:rPr>
              <a:t>CASS allows for a 90-day date range.</a:t>
            </a:r>
          </a:p>
          <a:p>
            <a:pPr lvl="1"/>
            <a:r>
              <a:rPr lang="en-US" dirty="0" smtClean="0">
                <a:latin typeface="+mn-lt"/>
              </a:rPr>
              <a:t>CASS has access to two years of events from the current day.</a:t>
            </a:r>
          </a:p>
          <a:p>
            <a:pPr lvl="1"/>
            <a:r>
              <a:rPr lang="en-US" dirty="0" smtClean="0">
                <a:latin typeface="+mn-lt"/>
              </a:rPr>
              <a:t>CASS highlights certain scenarios.</a:t>
            </a:r>
          </a:p>
          <a:p>
            <a:pPr lvl="2"/>
            <a:r>
              <a:rPr lang="en-US" dirty="0" smtClean="0">
                <a:latin typeface="+mn-lt"/>
              </a:rPr>
              <a:t>Haulage, Suppression, </a:t>
            </a:r>
            <a:r>
              <a:rPr lang="en-US" dirty="0" err="1" smtClean="0">
                <a:latin typeface="+mn-lt"/>
              </a:rPr>
              <a:t>TOLs</a:t>
            </a:r>
            <a:endParaRPr lang="en-US" dirty="0" smtClean="0">
              <a:latin typeface="+mn-lt"/>
            </a:endParaRPr>
          </a:p>
          <a:p>
            <a:pPr lvl="2"/>
            <a:r>
              <a:rPr lang="en-US" dirty="0" err="1" smtClean="0">
                <a:latin typeface="+mn-lt"/>
              </a:rPr>
              <a:t>LCS</a:t>
            </a:r>
            <a:r>
              <a:rPr lang="en-US" dirty="0" smtClean="0">
                <a:latin typeface="+mn-lt"/>
              </a:rPr>
              <a:t> Interchanges </a:t>
            </a:r>
          </a:p>
          <a:p>
            <a:pPr lvl="1"/>
            <a:endParaRPr lang="en-US" dirty="0">
              <a:latin typeface="+mn-lt"/>
            </a:endParaRPr>
          </a:p>
        </p:txBody>
      </p:sp>
    </p:spTree>
    <p:extLst>
      <p:ext uri="{BB962C8B-B14F-4D97-AF65-F5344CB8AC3E}">
        <p14:creationId xmlns:p14="http://schemas.microsoft.com/office/powerpoint/2010/main" val="23661567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9CD883-C747-E24C-A571-B44F9B83C299}" type="slidenum">
              <a:rPr lang="en-US" smtClean="0"/>
              <a:pPr/>
              <a:t>50</a:t>
            </a:fld>
            <a:endParaRPr lang="en-US" dirty="0"/>
          </a:p>
        </p:txBody>
      </p:sp>
      <p:sp>
        <p:nvSpPr>
          <p:cNvPr id="5" name="Rectangle 4"/>
          <p:cNvSpPr/>
          <p:nvPr/>
        </p:nvSpPr>
        <p:spPr>
          <a:xfrm>
            <a:off x="0" y="1905506"/>
            <a:ext cx="9144000" cy="1077218"/>
          </a:xfrm>
          <a:prstGeom prst="rect">
            <a:avLst/>
          </a:prstGeom>
        </p:spPr>
        <p:txBody>
          <a:bodyPr wrap="square">
            <a:spAutoFit/>
          </a:bodyPr>
          <a:lstStyle/>
          <a:p>
            <a:pPr lvl="1"/>
            <a:r>
              <a:rPr lang="en-US" sz="3200" dirty="0"/>
              <a:t>Contact the </a:t>
            </a:r>
            <a:r>
              <a:rPr lang="en-US" sz="3200" dirty="0" err="1"/>
              <a:t>Railinc</a:t>
            </a:r>
            <a:r>
              <a:rPr lang="en-US" sz="3200" dirty="0"/>
              <a:t> Customer Support Center at </a:t>
            </a:r>
            <a:br>
              <a:rPr lang="en-US" sz="3200" dirty="0"/>
            </a:br>
            <a:r>
              <a:rPr lang="en-US" sz="3200" dirty="0"/>
              <a:t>877-724-5462 (877-</a:t>
            </a:r>
            <a:r>
              <a:rPr lang="en-US" sz="3200" dirty="0" err="1"/>
              <a:t>RAILINC</a:t>
            </a:r>
            <a:r>
              <a:rPr lang="en-US" sz="3200" dirty="0"/>
              <a:t>) or </a:t>
            </a:r>
            <a:r>
              <a:rPr lang="en-US" sz="3200" dirty="0" err="1">
                <a:hlinkClick r:id="rId2"/>
              </a:rPr>
              <a:t>csc@railinc.com</a:t>
            </a:r>
            <a:r>
              <a:rPr lang="en-US" sz="3200" dirty="0"/>
              <a:t>. </a:t>
            </a:r>
          </a:p>
        </p:txBody>
      </p:sp>
      <p:sp>
        <p:nvSpPr>
          <p:cNvPr id="6"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mn-lt"/>
              </a:rPr>
              <a:t>Learn More About CASS</a:t>
            </a:r>
            <a:endParaRPr lang="en-US" sz="4000" i="1" dirty="0">
              <a:latin typeface="+mn-lt"/>
            </a:endParaRPr>
          </a:p>
        </p:txBody>
      </p:sp>
    </p:spTree>
    <p:extLst>
      <p:ext uri="{BB962C8B-B14F-4D97-AF65-F5344CB8AC3E}">
        <p14:creationId xmlns:p14="http://schemas.microsoft.com/office/powerpoint/2010/main" val="33724209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2832513"/>
            <a:ext cx="8375651" cy="1192975"/>
          </a:xfrm>
        </p:spPr>
        <p:txBody>
          <a:bodyPr>
            <a:normAutofit/>
          </a:bodyPr>
          <a:lstStyle/>
          <a:p>
            <a:pPr algn="ctr"/>
            <a:r>
              <a:rPr lang="en-US" b="1" i="1" dirty="0" smtClean="0">
                <a:latin typeface="+mn-lt"/>
              </a:rPr>
              <a:t>Questions?</a:t>
            </a:r>
            <a:endParaRPr lang="en-US" b="1" i="1" dirty="0">
              <a:latin typeface="+mn-lt"/>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latin typeface="+mn-lt"/>
              </a:rPr>
              <a:pPr/>
              <a:t>51</a:t>
            </a:fld>
            <a:endParaRPr lang="en-US" dirty="0">
              <a:latin typeface="+mn-lt"/>
            </a:endParaRPr>
          </a:p>
        </p:txBody>
      </p:sp>
    </p:spTree>
    <p:extLst>
      <p:ext uri="{BB962C8B-B14F-4D97-AF65-F5344CB8AC3E}">
        <p14:creationId xmlns:p14="http://schemas.microsoft.com/office/powerpoint/2010/main" val="256922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9CD883-C747-E24C-A571-B44F9B83C299}" type="slidenum">
              <a:rPr lang="en-US" smtClean="0"/>
              <a:pPr/>
              <a:t>6</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Calibri" panose="020F0502020204030204" pitchFamily="34" charset="0"/>
              </a:rPr>
              <a:t>Review of CASS Features</a:t>
            </a:r>
            <a:r>
              <a:rPr lang="en-US" sz="4000" i="1" dirty="0">
                <a:latin typeface="+mn-lt"/>
              </a:rPr>
              <a:t> </a:t>
            </a:r>
            <a:r>
              <a:rPr lang="en-US" sz="4000" i="1" dirty="0">
                <a:latin typeface="Calibri" panose="020F0502020204030204" pitchFamily="34" charset="0"/>
              </a:rPr>
              <a:t>– </a:t>
            </a:r>
            <a:r>
              <a:rPr lang="en-US" sz="4000" i="1" dirty="0" smtClean="0">
                <a:latin typeface="Calibri" panose="020F0502020204030204" pitchFamily="34" charset="0"/>
              </a:rPr>
              <a:t>LAM Creation</a:t>
            </a:r>
            <a:endParaRPr lang="en-US" sz="4000" i="1" dirty="0">
              <a:latin typeface="Calibri" panose="020F0502020204030204" pitchFamily="34" charset="0"/>
            </a:endParaRPr>
          </a:p>
        </p:txBody>
      </p:sp>
      <p:sp>
        <p:nvSpPr>
          <p:cNvPr id="7" name="Content Placeholder 2"/>
          <p:cNvSpPr>
            <a:spLocks noGrp="1"/>
          </p:cNvSpPr>
          <p:nvPr>
            <p:ph idx="1"/>
          </p:nvPr>
        </p:nvSpPr>
        <p:spPr>
          <a:xfrm>
            <a:off x="304800" y="1371600"/>
            <a:ext cx="8426967" cy="4619961"/>
          </a:xfrm>
        </p:spPr>
        <p:txBody>
          <a:bodyPr>
            <a:normAutofit fontScale="92500"/>
          </a:bodyPr>
          <a:lstStyle/>
          <a:p>
            <a:r>
              <a:rPr lang="en-US" sz="3500" dirty="0" smtClean="0">
                <a:latin typeface="+mn-lt"/>
              </a:rPr>
              <a:t>TRAINII explanation for LAM </a:t>
            </a:r>
          </a:p>
          <a:p>
            <a:pPr lvl="1"/>
            <a:r>
              <a:rPr lang="en-US" sz="3000" dirty="0" smtClean="0">
                <a:latin typeface="+mn-lt"/>
              </a:rPr>
              <a:t>If event reporting has caused car hire responsibility to be assigned to a carrier other than the carrier to whom it belongs, a TRAIN10 or TRAIN31 message with an Action Code of 5 can be used to correct the assignment of car hire responsibility. This Car Hire Liability Acceptance report will result in an LCS gap record from the current responsible road to the road submitting the acceptance interchange event. </a:t>
            </a:r>
          </a:p>
          <a:p>
            <a:endParaRPr lang="en-US" dirty="0" smtClean="0">
              <a:latin typeface="+mn-lt"/>
            </a:endParaRPr>
          </a:p>
          <a:p>
            <a:pPr lvl="1"/>
            <a:endParaRPr lang="en-US" dirty="0">
              <a:latin typeface="+mn-lt"/>
            </a:endParaRPr>
          </a:p>
        </p:txBody>
      </p:sp>
    </p:spTree>
    <p:extLst>
      <p:ext uri="{BB962C8B-B14F-4D97-AF65-F5344CB8AC3E}">
        <p14:creationId xmlns:p14="http://schemas.microsoft.com/office/powerpoint/2010/main" val="1070110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9CD883-C747-E24C-A571-B44F9B83C299}" type="slidenum">
              <a:rPr lang="en-US" smtClean="0"/>
              <a:pPr/>
              <a:t>7</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Calibri" panose="020F0502020204030204" pitchFamily="34" charset="0"/>
              </a:rPr>
              <a:t>Review of CASS Features</a:t>
            </a:r>
            <a:r>
              <a:rPr lang="en-US" sz="4000" i="1" dirty="0">
                <a:latin typeface="+mn-lt"/>
              </a:rPr>
              <a:t> </a:t>
            </a:r>
            <a:r>
              <a:rPr lang="en-US" sz="4000" i="1" dirty="0">
                <a:latin typeface="Calibri" panose="020F0502020204030204" pitchFamily="34" charset="0"/>
              </a:rPr>
              <a:t>– </a:t>
            </a:r>
            <a:r>
              <a:rPr lang="en-US" sz="4000" i="1" dirty="0" smtClean="0">
                <a:latin typeface="Calibri" panose="020F0502020204030204" pitchFamily="34" charset="0"/>
              </a:rPr>
              <a:t>LAM Creation</a:t>
            </a:r>
            <a:endParaRPr lang="en-US" sz="4000" i="1" dirty="0">
              <a:latin typeface="Calibri" panose="020F0502020204030204" pitchFamily="34" charset="0"/>
            </a:endParaRPr>
          </a:p>
        </p:txBody>
      </p:sp>
      <p:sp>
        <p:nvSpPr>
          <p:cNvPr id="6" name="Content Placeholder 2"/>
          <p:cNvSpPr>
            <a:spLocks noGrp="1"/>
          </p:cNvSpPr>
          <p:nvPr>
            <p:ph idx="1"/>
          </p:nvPr>
        </p:nvSpPr>
        <p:spPr>
          <a:xfrm>
            <a:off x="358517" y="1866900"/>
            <a:ext cx="8426967" cy="3124200"/>
          </a:xfrm>
        </p:spPr>
        <p:txBody>
          <a:bodyPr>
            <a:normAutofit/>
          </a:bodyPr>
          <a:lstStyle/>
          <a:p>
            <a:r>
              <a:rPr lang="en-US" dirty="0" smtClean="0">
                <a:latin typeface="+mn-lt"/>
              </a:rPr>
              <a:t>LAMs can be created from the Event Details screen.</a:t>
            </a:r>
          </a:p>
          <a:p>
            <a:r>
              <a:rPr lang="en-US" dirty="0" smtClean="0">
                <a:latin typeface="+mn-lt"/>
              </a:rPr>
              <a:t>LAMs can be created from the </a:t>
            </a:r>
            <a:r>
              <a:rPr lang="en-US" dirty="0">
                <a:latin typeface="+mn-lt"/>
              </a:rPr>
              <a:t>C</a:t>
            </a:r>
            <a:r>
              <a:rPr lang="en-US" dirty="0" smtClean="0">
                <a:latin typeface="+mn-lt"/>
              </a:rPr>
              <a:t>reate Message tab .</a:t>
            </a:r>
          </a:p>
          <a:p>
            <a:r>
              <a:rPr lang="en-US" dirty="0" smtClean="0">
                <a:latin typeface="+mn-lt"/>
              </a:rPr>
              <a:t>CASS also shows a history of </a:t>
            </a:r>
            <a:r>
              <a:rPr lang="en-US" dirty="0" err="1" smtClean="0">
                <a:latin typeface="+mn-lt"/>
              </a:rPr>
              <a:t>LAMs</a:t>
            </a:r>
            <a:r>
              <a:rPr lang="en-US" dirty="0" smtClean="0">
                <a:latin typeface="+mn-lt"/>
              </a:rPr>
              <a:t> created.</a:t>
            </a:r>
          </a:p>
        </p:txBody>
      </p:sp>
    </p:spTree>
    <p:extLst>
      <p:ext uri="{BB962C8B-B14F-4D97-AF65-F5344CB8AC3E}">
        <p14:creationId xmlns:p14="http://schemas.microsoft.com/office/powerpoint/2010/main" val="13842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9CD883-C747-E24C-A571-B44F9B83C299}" type="slidenum">
              <a:rPr lang="en-US" smtClean="0"/>
              <a:pPr/>
              <a:t>8</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Calibri" panose="020F0502020204030204" pitchFamily="34" charset="0"/>
              </a:rPr>
              <a:t>Review of CASS Features</a:t>
            </a:r>
            <a:r>
              <a:rPr lang="en-US" sz="4000" i="1" dirty="0">
                <a:latin typeface="+mn-lt"/>
              </a:rPr>
              <a:t> </a:t>
            </a:r>
            <a:r>
              <a:rPr lang="en-US" sz="4000" i="1" dirty="0">
                <a:latin typeface="Calibri" panose="020F0502020204030204" pitchFamily="34" charset="0"/>
              </a:rPr>
              <a:t>– </a:t>
            </a:r>
            <a:r>
              <a:rPr lang="en-US" sz="4000" i="1" dirty="0" smtClean="0">
                <a:latin typeface="Calibri" panose="020F0502020204030204" pitchFamily="34" charset="0"/>
              </a:rPr>
              <a:t>LAM Creation</a:t>
            </a:r>
            <a:endParaRPr lang="en-US" sz="4000" i="1" dirty="0">
              <a:latin typeface="Calibri" panose="020F0502020204030204" pitchFamily="34" charset="0"/>
            </a:endParaRPr>
          </a:p>
        </p:txBody>
      </p:sp>
      <p:sp>
        <p:nvSpPr>
          <p:cNvPr id="7" name="Content Placeholder 2"/>
          <p:cNvSpPr>
            <a:spLocks noGrp="1"/>
          </p:cNvSpPr>
          <p:nvPr>
            <p:ph idx="1"/>
          </p:nvPr>
        </p:nvSpPr>
        <p:spPr>
          <a:xfrm>
            <a:off x="190500" y="1524001"/>
            <a:ext cx="8763000" cy="3809999"/>
          </a:xfrm>
        </p:spPr>
        <p:txBody>
          <a:bodyPr>
            <a:normAutofit/>
          </a:bodyPr>
          <a:lstStyle/>
          <a:p>
            <a:r>
              <a:rPr lang="en-US" dirty="0">
                <a:latin typeface="+mn-lt"/>
              </a:rPr>
              <a:t>CASS </a:t>
            </a:r>
            <a:r>
              <a:rPr lang="en-US" dirty="0" smtClean="0">
                <a:latin typeface="+mn-lt"/>
              </a:rPr>
              <a:t>validates </a:t>
            </a:r>
            <a:r>
              <a:rPr lang="en-US" dirty="0">
                <a:latin typeface="+mn-lt"/>
              </a:rPr>
              <a:t>LAMs based on the following logic</a:t>
            </a:r>
          </a:p>
          <a:p>
            <a:pPr lvl="1"/>
            <a:r>
              <a:rPr lang="en-US" dirty="0">
                <a:latin typeface="+mn-lt"/>
              </a:rPr>
              <a:t>Event time must be within 120 hours of Current date and time. This </a:t>
            </a:r>
            <a:r>
              <a:rPr lang="en-US" dirty="0" smtClean="0">
                <a:latin typeface="+mn-lt"/>
              </a:rPr>
              <a:t>is based </a:t>
            </a:r>
            <a:r>
              <a:rPr lang="en-US" dirty="0">
                <a:latin typeface="+mn-lt"/>
              </a:rPr>
              <a:t>on Eastern Time Zone.</a:t>
            </a:r>
          </a:p>
          <a:p>
            <a:pPr lvl="2"/>
            <a:r>
              <a:rPr lang="en-US" dirty="0">
                <a:latin typeface="+mn-lt"/>
              </a:rPr>
              <a:t>Messages could be rejected based on early reporting if event time is not entered as Eastern </a:t>
            </a:r>
            <a:r>
              <a:rPr lang="en-US" dirty="0" smtClean="0">
                <a:latin typeface="+mn-lt"/>
              </a:rPr>
              <a:t>Time.</a:t>
            </a:r>
            <a:endParaRPr lang="en-US" dirty="0">
              <a:latin typeface="+mn-lt"/>
            </a:endParaRPr>
          </a:p>
          <a:p>
            <a:pPr lvl="1"/>
            <a:r>
              <a:rPr lang="en-US" dirty="0">
                <a:latin typeface="+mn-lt"/>
              </a:rPr>
              <a:t>Must be a valid interchange point between the “From Road and To Road</a:t>
            </a:r>
            <a:r>
              <a:rPr lang="en-US" dirty="0" smtClean="0">
                <a:latin typeface="+mn-lt"/>
              </a:rPr>
              <a:t>” </a:t>
            </a:r>
            <a:endParaRPr lang="en-US" dirty="0">
              <a:latin typeface="+mn-lt"/>
            </a:endParaRPr>
          </a:p>
          <a:p>
            <a:pPr lvl="1"/>
            <a:r>
              <a:rPr lang="en-US" dirty="0">
                <a:latin typeface="+mn-lt"/>
              </a:rPr>
              <a:t>Cannot be a duplicate message</a:t>
            </a:r>
          </a:p>
          <a:p>
            <a:pPr marL="457200" lvl="1" indent="0">
              <a:buNone/>
            </a:pPr>
            <a:endParaRPr lang="en-US" dirty="0">
              <a:latin typeface="+mn-lt"/>
            </a:endParaRPr>
          </a:p>
        </p:txBody>
      </p:sp>
    </p:spTree>
    <p:extLst>
      <p:ext uri="{BB962C8B-B14F-4D97-AF65-F5344CB8AC3E}">
        <p14:creationId xmlns:p14="http://schemas.microsoft.com/office/powerpoint/2010/main" val="3332670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9CD883-C747-E24C-A571-B44F9B83C299}" type="slidenum">
              <a:rPr lang="en-US" smtClean="0"/>
              <a:pPr/>
              <a:t>9</a:t>
            </a:fld>
            <a:endParaRPr lang="en-US" dirty="0"/>
          </a:p>
        </p:txBody>
      </p:sp>
      <p:sp>
        <p:nvSpPr>
          <p:cNvPr id="5" name="Title 1"/>
          <p:cNvSpPr txBox="1">
            <a:spLocks/>
          </p:cNvSpPr>
          <p:nvPr/>
        </p:nvSpPr>
        <p:spPr>
          <a:xfrm>
            <a:off x="152400" y="598976"/>
            <a:ext cx="8991600" cy="4487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4000" i="1" dirty="0" smtClean="0">
                <a:latin typeface="Calibri" panose="020F0502020204030204" pitchFamily="34" charset="0"/>
              </a:rPr>
              <a:t>Review of CASS Features</a:t>
            </a:r>
            <a:r>
              <a:rPr lang="en-US" sz="4000" i="1" dirty="0">
                <a:latin typeface="+mn-lt"/>
              </a:rPr>
              <a:t> </a:t>
            </a:r>
            <a:r>
              <a:rPr lang="en-US" sz="4000" i="1" dirty="0">
                <a:latin typeface="Calibri" panose="020F0502020204030204" pitchFamily="34" charset="0"/>
              </a:rPr>
              <a:t>– </a:t>
            </a:r>
            <a:r>
              <a:rPr lang="en-US" sz="4000" i="1" dirty="0" err="1" smtClean="0">
                <a:latin typeface="Calibri" panose="020F0502020204030204" pitchFamily="34" charset="0"/>
              </a:rPr>
              <a:t>CHLF</a:t>
            </a:r>
            <a:r>
              <a:rPr lang="en-US" sz="4000" i="1" dirty="0" smtClean="0">
                <a:latin typeface="Calibri" panose="020F0502020204030204" pitchFamily="34" charset="0"/>
              </a:rPr>
              <a:t> Search</a:t>
            </a:r>
            <a:endParaRPr lang="en-US" sz="4000" i="1" dirty="0">
              <a:latin typeface="Calibri" panose="020F0502020204030204" pitchFamily="34" charset="0"/>
            </a:endParaRPr>
          </a:p>
        </p:txBody>
      </p:sp>
      <p:sp>
        <p:nvSpPr>
          <p:cNvPr id="6" name="Content Placeholder 2"/>
          <p:cNvSpPr>
            <a:spLocks noGrp="1"/>
          </p:cNvSpPr>
          <p:nvPr>
            <p:ph idx="1"/>
          </p:nvPr>
        </p:nvSpPr>
        <p:spPr>
          <a:xfrm>
            <a:off x="358517" y="1385720"/>
            <a:ext cx="8426967" cy="4086561"/>
          </a:xfrm>
        </p:spPr>
        <p:txBody>
          <a:bodyPr>
            <a:normAutofit lnSpcReduction="10000"/>
          </a:bodyPr>
          <a:lstStyle/>
          <a:p>
            <a:r>
              <a:rPr lang="en-US" dirty="0" smtClean="0">
                <a:latin typeface="+mn-lt"/>
              </a:rPr>
              <a:t>Search CHLF records by Equipment Initial and Number</a:t>
            </a:r>
          </a:p>
          <a:p>
            <a:r>
              <a:rPr lang="en-US" dirty="0" smtClean="0">
                <a:latin typeface="+mn-lt"/>
              </a:rPr>
              <a:t>For each CHLF cycle the search returns</a:t>
            </a:r>
          </a:p>
          <a:p>
            <a:pPr lvl="1"/>
            <a:r>
              <a:rPr lang="en-US" dirty="0" smtClean="0">
                <a:latin typeface="+mn-lt"/>
              </a:rPr>
              <a:t>Movement events</a:t>
            </a:r>
          </a:p>
          <a:p>
            <a:pPr lvl="1"/>
            <a:r>
              <a:rPr lang="en-US" dirty="0" smtClean="0">
                <a:latin typeface="+mn-lt"/>
              </a:rPr>
              <a:t>Waybill information (Rule 4)</a:t>
            </a:r>
          </a:p>
          <a:p>
            <a:pPr lvl="1"/>
            <a:r>
              <a:rPr lang="en-US" dirty="0" err="1" smtClean="0">
                <a:latin typeface="+mn-lt"/>
              </a:rPr>
              <a:t>Railinc</a:t>
            </a:r>
            <a:r>
              <a:rPr lang="en-US" dirty="0" smtClean="0">
                <a:latin typeface="+mn-lt"/>
              </a:rPr>
              <a:t>-generated miles</a:t>
            </a:r>
          </a:p>
          <a:p>
            <a:r>
              <a:rPr lang="en-US" dirty="0">
                <a:latin typeface="+mn-lt"/>
              </a:rPr>
              <a:t>User must be a CHLF Version Two receiver to have access</a:t>
            </a:r>
          </a:p>
          <a:p>
            <a:endParaRPr lang="en-US" dirty="0">
              <a:latin typeface="+mn-lt"/>
            </a:endParaRPr>
          </a:p>
        </p:txBody>
      </p:sp>
    </p:spTree>
    <p:extLst>
      <p:ext uri="{BB962C8B-B14F-4D97-AF65-F5344CB8AC3E}">
        <p14:creationId xmlns:p14="http://schemas.microsoft.com/office/powerpoint/2010/main" val="95931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17362</TotalTime>
  <Words>1305</Words>
  <Application>Microsoft Office PowerPoint</Application>
  <PresentationFormat>On-screen Show (4:3)</PresentationFormat>
  <Paragraphs>286</Paragraphs>
  <Slides>51</Slides>
  <Notes>45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1_Office Theme</vt:lpstr>
      <vt:lpstr>Car Accounting Self-Service (CASS)</vt:lpstr>
      <vt:lpstr>Today’s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Walkthrough – Home Page </vt:lpstr>
      <vt:lpstr>PowerPoint Presentation</vt:lpstr>
      <vt:lpstr>Walkthrough – Event Search </vt:lpstr>
      <vt:lpstr>Walkthrough – Event Search </vt:lpstr>
      <vt:lpstr>Walkthrough – Event Search Detail </vt:lpstr>
      <vt:lpstr>Walkthrough – Secondary Search</vt:lpstr>
      <vt:lpstr>PowerPoint Presentation</vt:lpstr>
      <vt:lpstr>PowerPoint Presentation</vt:lpstr>
      <vt:lpstr>Walkthrough – Event Search, Haulage </vt:lpstr>
      <vt:lpstr>Walkthrough – Event Detail, Haulage </vt:lpstr>
      <vt:lpstr>Walkthrough – Event Search, Suppression</vt:lpstr>
      <vt:lpstr>Walkthrough – Event Detail, Suppression</vt:lpstr>
      <vt:lpstr>Walkthrough – Event Search, Rule 5</vt:lpstr>
      <vt:lpstr>Walkthrough – Event Detail, Rule 5 </vt:lpstr>
      <vt:lpstr>Walkthrough – Event Search, Rule 15</vt:lpstr>
      <vt:lpstr>Walkthrough – Event Detail, Rule 15 </vt:lpstr>
      <vt:lpstr>Walkthrough – Event Search, Rule 4</vt:lpstr>
      <vt:lpstr>PowerPoint Presentation</vt:lpstr>
      <vt:lpstr>Walkthrough – CHLF Version Two Search </vt:lpstr>
      <vt:lpstr>PowerPoint Presentation</vt:lpstr>
      <vt:lpstr>PowerPoint Presentation</vt:lpstr>
      <vt:lpstr>PowerPoint Presentation</vt:lpstr>
      <vt:lpstr>Walkthrough – LAM Creation from Event Detail Screen </vt:lpstr>
      <vt:lpstr>Walkthrough – LAM Creation </vt:lpstr>
      <vt:lpstr>PowerPoint Presentation</vt:lpstr>
      <vt:lpstr>PowerPoint Presentation</vt:lpstr>
      <vt:lpstr>Walkthrough – LAM History </vt:lpstr>
      <vt:lpstr>PowerPoint Presentation</vt:lpstr>
      <vt:lpstr>PowerPoint Presentation</vt:lpstr>
      <vt:lpstr>PowerPoint Presentation</vt:lpstr>
      <vt:lpstr>Walkthrough – Reports, Haulage</vt:lpstr>
      <vt:lpstr>PowerPoint Presentation</vt:lpstr>
      <vt:lpstr>Walkthrough – Reports, TOL</vt:lpstr>
      <vt:lpstr>PowerPoint Presentation</vt:lpstr>
      <vt:lpstr>Walkthrough – Reports, DDCT</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Gunther, Joanne</dc:creator>
  <cp:lastModifiedBy>Hancock, Kelley-Jo</cp:lastModifiedBy>
  <cp:revision>170</cp:revision>
  <cp:lastPrinted>2012-09-12T18:52:52Z</cp:lastPrinted>
  <dcterms:created xsi:type="dcterms:W3CDTF">2012-02-21T18:19:11Z</dcterms:created>
  <dcterms:modified xsi:type="dcterms:W3CDTF">2014-05-02T21:56:30Z</dcterms:modified>
</cp:coreProperties>
</file>