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 id="2147483818" r:id="rId2"/>
  </p:sldMasterIdLst>
  <p:notesMasterIdLst>
    <p:notesMasterId r:id="rId34"/>
  </p:notesMasterIdLst>
  <p:handoutMasterIdLst>
    <p:handoutMasterId r:id="rId35"/>
  </p:handoutMasterIdLst>
  <p:sldIdLst>
    <p:sldId id="1170" r:id="rId3"/>
    <p:sldId id="1171" r:id="rId4"/>
    <p:sldId id="1251" r:id="rId5"/>
    <p:sldId id="1173" r:id="rId6"/>
    <p:sldId id="1243" r:id="rId7"/>
    <p:sldId id="1177" r:id="rId8"/>
    <p:sldId id="1178" r:id="rId9"/>
    <p:sldId id="1231" r:id="rId10"/>
    <p:sldId id="1205" r:id="rId11"/>
    <p:sldId id="1263" r:id="rId12"/>
    <p:sldId id="1241" r:id="rId13"/>
    <p:sldId id="1258" r:id="rId14"/>
    <p:sldId id="1259" r:id="rId15"/>
    <p:sldId id="1257" r:id="rId16"/>
    <p:sldId id="1264" r:id="rId17"/>
    <p:sldId id="1248" r:id="rId18"/>
    <p:sldId id="1249" r:id="rId19"/>
    <p:sldId id="1250" r:id="rId20"/>
    <p:sldId id="1261" r:id="rId21"/>
    <p:sldId id="1262" r:id="rId22"/>
    <p:sldId id="1188" r:id="rId23"/>
    <p:sldId id="1189" r:id="rId24"/>
    <p:sldId id="1194" r:id="rId25"/>
    <p:sldId id="1196" r:id="rId26"/>
    <p:sldId id="1197" r:id="rId27"/>
    <p:sldId id="1225" r:id="rId28"/>
    <p:sldId id="1203" r:id="rId29"/>
    <p:sldId id="1227" r:id="rId30"/>
    <p:sldId id="1219" r:id="rId31"/>
    <p:sldId id="1220" r:id="rId32"/>
    <p:sldId id="1265" r:id="rId33"/>
  </p:sldIdLst>
  <p:sldSz cx="9144000" cy="6858000" type="screen4x3"/>
  <p:notesSz cx="6954838" cy="9240838"/>
  <p:defaultTextStyle>
    <a:defPPr>
      <a:defRPr lang="en-US"/>
    </a:defPPr>
    <a:lvl1pPr algn="l" rtl="0" fontAlgn="base">
      <a:spcBef>
        <a:spcPct val="0"/>
      </a:spcBef>
      <a:spcAft>
        <a:spcPct val="0"/>
      </a:spcAft>
      <a:defRPr sz="2000" b="1" kern="1200">
        <a:solidFill>
          <a:schemeClr val="tx1"/>
        </a:solidFill>
        <a:latin typeface="Arial" charset="0"/>
        <a:ea typeface="+mn-ea"/>
        <a:cs typeface="Arial" charset="0"/>
      </a:defRPr>
    </a:lvl1pPr>
    <a:lvl2pPr marL="457200" algn="l" rtl="0" fontAlgn="base">
      <a:spcBef>
        <a:spcPct val="0"/>
      </a:spcBef>
      <a:spcAft>
        <a:spcPct val="0"/>
      </a:spcAft>
      <a:defRPr sz="2000" b="1" kern="1200">
        <a:solidFill>
          <a:schemeClr val="tx1"/>
        </a:solidFill>
        <a:latin typeface="Arial" charset="0"/>
        <a:ea typeface="+mn-ea"/>
        <a:cs typeface="Arial" charset="0"/>
      </a:defRPr>
    </a:lvl2pPr>
    <a:lvl3pPr marL="914400" algn="l" rtl="0" fontAlgn="base">
      <a:spcBef>
        <a:spcPct val="0"/>
      </a:spcBef>
      <a:spcAft>
        <a:spcPct val="0"/>
      </a:spcAft>
      <a:defRPr sz="2000" b="1" kern="1200">
        <a:solidFill>
          <a:schemeClr val="tx1"/>
        </a:solidFill>
        <a:latin typeface="Arial" charset="0"/>
        <a:ea typeface="+mn-ea"/>
        <a:cs typeface="Arial" charset="0"/>
      </a:defRPr>
    </a:lvl3pPr>
    <a:lvl4pPr marL="1371600" algn="l" rtl="0" fontAlgn="base">
      <a:spcBef>
        <a:spcPct val="0"/>
      </a:spcBef>
      <a:spcAft>
        <a:spcPct val="0"/>
      </a:spcAft>
      <a:defRPr sz="2000" b="1" kern="1200">
        <a:solidFill>
          <a:schemeClr val="tx1"/>
        </a:solidFill>
        <a:latin typeface="Arial" charset="0"/>
        <a:ea typeface="+mn-ea"/>
        <a:cs typeface="Arial" charset="0"/>
      </a:defRPr>
    </a:lvl4pPr>
    <a:lvl5pPr marL="1828800" algn="l" rtl="0" fontAlgn="base">
      <a:spcBef>
        <a:spcPct val="0"/>
      </a:spcBef>
      <a:spcAft>
        <a:spcPct val="0"/>
      </a:spcAft>
      <a:defRPr sz="2000" b="1" kern="1200">
        <a:solidFill>
          <a:schemeClr val="tx1"/>
        </a:solidFill>
        <a:latin typeface="Arial" charset="0"/>
        <a:ea typeface="+mn-ea"/>
        <a:cs typeface="Arial" charset="0"/>
      </a:defRPr>
    </a:lvl5pPr>
    <a:lvl6pPr marL="2286000" algn="l" defTabSz="914400" rtl="0" eaLnBrk="1" latinLnBrk="0" hangingPunct="1">
      <a:defRPr sz="2000" b="1" kern="1200">
        <a:solidFill>
          <a:schemeClr val="tx1"/>
        </a:solidFill>
        <a:latin typeface="Arial" charset="0"/>
        <a:ea typeface="+mn-ea"/>
        <a:cs typeface="Arial" charset="0"/>
      </a:defRPr>
    </a:lvl6pPr>
    <a:lvl7pPr marL="2743200" algn="l" defTabSz="914400" rtl="0" eaLnBrk="1" latinLnBrk="0" hangingPunct="1">
      <a:defRPr sz="2000" b="1" kern="1200">
        <a:solidFill>
          <a:schemeClr val="tx1"/>
        </a:solidFill>
        <a:latin typeface="Arial" charset="0"/>
        <a:ea typeface="+mn-ea"/>
        <a:cs typeface="Arial" charset="0"/>
      </a:defRPr>
    </a:lvl7pPr>
    <a:lvl8pPr marL="3200400" algn="l" defTabSz="914400" rtl="0" eaLnBrk="1" latinLnBrk="0" hangingPunct="1">
      <a:defRPr sz="2000" b="1" kern="1200">
        <a:solidFill>
          <a:schemeClr val="tx1"/>
        </a:solidFill>
        <a:latin typeface="Arial" charset="0"/>
        <a:ea typeface="+mn-ea"/>
        <a:cs typeface="Arial" charset="0"/>
      </a:defRPr>
    </a:lvl8pPr>
    <a:lvl9pPr marL="3657600" algn="l" defTabSz="914400" rtl="0" eaLnBrk="1" latinLnBrk="0" hangingPunct="1">
      <a:defRPr sz="20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C07"/>
    <a:srgbClr val="000000"/>
    <a:srgbClr val="FFCC00"/>
    <a:srgbClr val="800000"/>
    <a:srgbClr val="A50021"/>
    <a:srgbClr val="CC0000"/>
    <a:srgbClr val="A87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94" autoAdjust="0"/>
    <p:restoredTop sz="92857" autoAdjust="0"/>
  </p:normalViewPr>
  <p:slideViewPr>
    <p:cSldViewPr>
      <p:cViewPr varScale="1">
        <p:scale>
          <a:sx n="105" d="100"/>
          <a:sy n="105" d="100"/>
        </p:scale>
        <p:origin x="11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6"/>
    </p:cViewPr>
  </p:sorterViewPr>
  <p:notesViewPr>
    <p:cSldViewPr>
      <p:cViewPr>
        <p:scale>
          <a:sx n="160" d="100"/>
          <a:sy n="160" d="100"/>
        </p:scale>
        <p:origin x="-648" y="210"/>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dirty="0" smtClean="0">
                <a:latin typeface="Adelle Sans" charset="0"/>
                <a:ea typeface="Adelle Sans" charset="0"/>
                <a:cs typeface="Adelle Sans" charset="0"/>
              </a:rPr>
              <a:t>Watco</a:t>
            </a:r>
            <a:r>
              <a:rPr lang="en-US" sz="1800" b="1" baseline="0" dirty="0" smtClean="0">
                <a:latin typeface="Adelle Sans" charset="0"/>
                <a:ea typeface="Adelle Sans" charset="0"/>
                <a:cs typeface="Adelle Sans" charset="0"/>
              </a:rPr>
              <a:t> 2008-2015</a:t>
            </a:r>
          </a:p>
          <a:p>
            <a:pPr>
              <a:defRPr/>
            </a:pPr>
            <a:r>
              <a:rPr lang="en-US" sz="1800" b="1" baseline="0" dirty="0" smtClean="0">
                <a:latin typeface="Adelle Sans" charset="0"/>
                <a:ea typeface="Adelle Sans" charset="0"/>
                <a:cs typeface="Adelle Sans" charset="0"/>
              </a:rPr>
              <a:t>Human Factor Incident Ratio</a:t>
            </a:r>
          </a:p>
          <a:p>
            <a:pPr>
              <a:defRPr/>
            </a:pPr>
            <a:r>
              <a:rPr lang="en-US" sz="1200" baseline="0" dirty="0" smtClean="0">
                <a:latin typeface="Adelle Sans" charset="0"/>
                <a:ea typeface="Adelle Sans" charset="0"/>
                <a:cs typeface="Adelle Sans" charset="0"/>
              </a:rPr>
              <a:t>(Non-injury incidents only)</a:t>
            </a:r>
            <a:endParaRPr lang="en-US" sz="1200" dirty="0">
              <a:latin typeface="Adelle Sans" charset="0"/>
              <a:ea typeface="Adelle Sans" charset="0"/>
              <a:cs typeface="Adelle Sans"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delle Sans" charset="0"/>
                    <a:ea typeface="Adelle Sans" charset="0"/>
                    <a:cs typeface="Adelle Sans"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General</c:formatCode>
                <c:ptCount val="8"/>
                <c:pt idx="0">
                  <c:v>18.86</c:v>
                </c:pt>
                <c:pt idx="1">
                  <c:v>12.84</c:v>
                </c:pt>
                <c:pt idx="2">
                  <c:v>11.41</c:v>
                </c:pt>
                <c:pt idx="3">
                  <c:v>8.65</c:v>
                </c:pt>
                <c:pt idx="4">
                  <c:v>8.2200000000000006</c:v>
                </c:pt>
                <c:pt idx="5">
                  <c:v>8.6199999999999992</c:v>
                </c:pt>
                <c:pt idx="6">
                  <c:v>6.26</c:v>
                </c:pt>
                <c:pt idx="7">
                  <c:v>5.28</c:v>
                </c:pt>
              </c:numCache>
            </c:numRef>
          </c:val>
        </c:ser>
        <c:dLbls>
          <c:showLegendKey val="0"/>
          <c:showVal val="0"/>
          <c:showCatName val="0"/>
          <c:showSerName val="0"/>
          <c:showPercent val="0"/>
          <c:showBubbleSize val="0"/>
        </c:dLbls>
        <c:gapWidth val="125"/>
        <c:overlap val="-27"/>
        <c:axId val="300678688"/>
        <c:axId val="300680256"/>
      </c:barChart>
      <c:catAx>
        <c:axId val="30067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delle Sans" charset="0"/>
                <a:ea typeface="Adelle Sans" charset="0"/>
                <a:cs typeface="Adelle Sans" charset="0"/>
              </a:defRPr>
            </a:pPr>
            <a:endParaRPr lang="en-US"/>
          </a:p>
        </c:txPr>
        <c:crossAx val="300680256"/>
        <c:crosses val="autoZero"/>
        <c:auto val="1"/>
        <c:lblAlgn val="ctr"/>
        <c:lblOffset val="100"/>
        <c:noMultiLvlLbl val="0"/>
      </c:catAx>
      <c:valAx>
        <c:axId val="300680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b="1" dirty="0" smtClean="0">
                    <a:latin typeface="Adelle Sans" charset="0"/>
                    <a:ea typeface="Adelle Sans" charset="0"/>
                    <a:cs typeface="Adelle Sans" charset="0"/>
                  </a:rPr>
                  <a:t>FH INCIDENT</a:t>
                </a:r>
                <a:r>
                  <a:rPr lang="en-US" sz="1600" b="1" baseline="0" dirty="0" smtClean="0">
                    <a:latin typeface="Adelle Sans" charset="0"/>
                    <a:ea typeface="Adelle Sans" charset="0"/>
                    <a:cs typeface="Adelle Sans" charset="0"/>
                  </a:rPr>
                  <a:t> RATIO</a:t>
                </a:r>
                <a:endParaRPr lang="en-US" sz="1600" b="1" dirty="0">
                  <a:latin typeface="Adelle Sans" charset="0"/>
                  <a:ea typeface="Adelle Sans" charset="0"/>
                  <a:cs typeface="Adelle Sans" charset="0"/>
                </a:endParaRP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delle Sans" charset="0"/>
                <a:ea typeface="Adelle Sans" charset="0"/>
                <a:cs typeface="Adelle Sans" charset="0"/>
              </a:defRPr>
            </a:pPr>
            <a:endParaRPr lang="en-US"/>
          </a:p>
        </c:txPr>
        <c:crossAx val="300678688"/>
        <c:crosses val="autoZero"/>
        <c:crossBetween val="between"/>
      </c:valAx>
      <c:spPr>
        <a:gradFill flip="none" rotWithShape="1">
          <a:gsLst>
            <a:gs pos="0">
              <a:schemeClr val="accent4">
                <a:lumMod val="5000"/>
                <a:lumOff val="95000"/>
                <a:alpha val="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6200000" scaled="1"/>
          <a:tileRect/>
        </a:gra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12819" cy="462358"/>
          </a:xfrm>
          <a:prstGeom prst="rect">
            <a:avLst/>
          </a:prstGeom>
          <a:noFill/>
          <a:ln w="9525">
            <a:noFill/>
            <a:miter lim="800000"/>
            <a:headEnd/>
            <a:tailEnd/>
          </a:ln>
          <a:effectLst/>
        </p:spPr>
        <p:txBody>
          <a:bodyPr vert="horz" wrap="square" lIns="90690" tIns="45345" rIns="90690" bIns="45345" numCol="1" anchor="t" anchorCtr="0" compatLnSpc="1">
            <a:prstTxWarp prst="textNoShape">
              <a:avLst/>
            </a:prstTxWarp>
          </a:bodyPr>
          <a:lstStyle>
            <a:lvl1pPr defTabSz="906515">
              <a:defRPr sz="1200" b="0">
                <a:cs typeface="+mn-cs"/>
              </a:defRPr>
            </a:lvl1pPr>
          </a:lstStyle>
          <a:p>
            <a:pPr>
              <a:defRPr/>
            </a:pPr>
            <a:endParaRPr lang="en-US" dirty="0"/>
          </a:p>
        </p:txBody>
      </p:sp>
      <p:sp>
        <p:nvSpPr>
          <p:cNvPr id="65539" name="Rectangle 3"/>
          <p:cNvSpPr>
            <a:spLocks noGrp="1" noChangeArrowheads="1"/>
          </p:cNvSpPr>
          <p:nvPr>
            <p:ph type="dt" sz="quarter" idx="1"/>
          </p:nvPr>
        </p:nvSpPr>
        <p:spPr bwMode="auto">
          <a:xfrm>
            <a:off x="3940445" y="0"/>
            <a:ext cx="3012819" cy="462358"/>
          </a:xfrm>
          <a:prstGeom prst="rect">
            <a:avLst/>
          </a:prstGeom>
          <a:noFill/>
          <a:ln w="9525">
            <a:noFill/>
            <a:miter lim="800000"/>
            <a:headEnd/>
            <a:tailEnd/>
          </a:ln>
          <a:effectLst/>
        </p:spPr>
        <p:txBody>
          <a:bodyPr vert="horz" wrap="square" lIns="90690" tIns="45345" rIns="90690" bIns="45345" numCol="1" anchor="t" anchorCtr="0" compatLnSpc="1">
            <a:prstTxWarp prst="textNoShape">
              <a:avLst/>
            </a:prstTxWarp>
          </a:bodyPr>
          <a:lstStyle>
            <a:lvl1pPr algn="r" defTabSz="906515">
              <a:defRPr sz="1200" b="0">
                <a:cs typeface="+mn-cs"/>
              </a:defRPr>
            </a:lvl1pPr>
          </a:lstStyle>
          <a:p>
            <a:pPr>
              <a:defRPr/>
            </a:pPr>
            <a:endParaRPr lang="en-US" dirty="0"/>
          </a:p>
        </p:txBody>
      </p:sp>
      <p:sp>
        <p:nvSpPr>
          <p:cNvPr id="65540" name="Rectangle 4"/>
          <p:cNvSpPr>
            <a:spLocks noGrp="1" noChangeArrowheads="1"/>
          </p:cNvSpPr>
          <p:nvPr>
            <p:ph type="ftr" sz="quarter" idx="2"/>
          </p:nvPr>
        </p:nvSpPr>
        <p:spPr bwMode="auto">
          <a:xfrm>
            <a:off x="0" y="8776902"/>
            <a:ext cx="3012819" cy="462358"/>
          </a:xfrm>
          <a:prstGeom prst="rect">
            <a:avLst/>
          </a:prstGeom>
          <a:noFill/>
          <a:ln w="9525">
            <a:noFill/>
            <a:miter lim="800000"/>
            <a:headEnd/>
            <a:tailEnd/>
          </a:ln>
          <a:effectLst/>
        </p:spPr>
        <p:txBody>
          <a:bodyPr vert="horz" wrap="square" lIns="90690" tIns="45345" rIns="90690" bIns="45345" numCol="1" anchor="b" anchorCtr="0" compatLnSpc="1">
            <a:prstTxWarp prst="textNoShape">
              <a:avLst/>
            </a:prstTxWarp>
          </a:bodyPr>
          <a:lstStyle>
            <a:lvl1pPr defTabSz="906515">
              <a:defRPr sz="1200" b="0">
                <a:cs typeface="+mn-cs"/>
              </a:defRPr>
            </a:lvl1pPr>
          </a:lstStyle>
          <a:p>
            <a:pPr>
              <a:defRPr/>
            </a:pPr>
            <a:endParaRPr lang="en-US" dirty="0"/>
          </a:p>
        </p:txBody>
      </p:sp>
      <p:sp>
        <p:nvSpPr>
          <p:cNvPr id="65541" name="Rectangle 5"/>
          <p:cNvSpPr>
            <a:spLocks noGrp="1" noChangeArrowheads="1"/>
          </p:cNvSpPr>
          <p:nvPr>
            <p:ph type="sldNum" sz="quarter" idx="3"/>
          </p:nvPr>
        </p:nvSpPr>
        <p:spPr bwMode="auto">
          <a:xfrm>
            <a:off x="3940445" y="8776902"/>
            <a:ext cx="3012819" cy="462358"/>
          </a:xfrm>
          <a:prstGeom prst="rect">
            <a:avLst/>
          </a:prstGeom>
          <a:noFill/>
          <a:ln w="9525">
            <a:noFill/>
            <a:miter lim="800000"/>
            <a:headEnd/>
            <a:tailEnd/>
          </a:ln>
          <a:effectLst/>
        </p:spPr>
        <p:txBody>
          <a:bodyPr vert="horz" wrap="square" lIns="90690" tIns="45345" rIns="90690" bIns="45345" numCol="1" anchor="b" anchorCtr="0" compatLnSpc="1">
            <a:prstTxWarp prst="textNoShape">
              <a:avLst/>
            </a:prstTxWarp>
          </a:bodyPr>
          <a:lstStyle>
            <a:lvl1pPr algn="r" defTabSz="906515">
              <a:defRPr sz="1200" b="0">
                <a:cs typeface="+mn-cs"/>
              </a:defRPr>
            </a:lvl1pPr>
          </a:lstStyle>
          <a:p>
            <a:pPr>
              <a:defRPr/>
            </a:pPr>
            <a:fld id="{456F9B29-DF0D-4A75-9DEA-962C86D58CC1}" type="slidenum">
              <a:rPr lang="en-US"/>
              <a:pPr>
                <a:defRPr/>
              </a:pPr>
              <a:t>‹#›</a:t>
            </a:fld>
            <a:endParaRPr lang="en-US" dirty="0"/>
          </a:p>
        </p:txBody>
      </p:sp>
    </p:spTree>
    <p:extLst>
      <p:ext uri="{BB962C8B-B14F-4D97-AF65-F5344CB8AC3E}">
        <p14:creationId xmlns:p14="http://schemas.microsoft.com/office/powerpoint/2010/main" val="638433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12819" cy="462358"/>
          </a:xfrm>
          <a:prstGeom prst="rect">
            <a:avLst/>
          </a:prstGeom>
          <a:noFill/>
          <a:ln w="9525">
            <a:noFill/>
            <a:miter lim="800000"/>
            <a:headEnd/>
            <a:tailEnd/>
          </a:ln>
          <a:effectLst/>
        </p:spPr>
        <p:txBody>
          <a:bodyPr vert="horz" wrap="square" lIns="92492" tIns="46247" rIns="92492" bIns="46247" numCol="1" anchor="t" anchorCtr="0" compatLnSpc="1">
            <a:prstTxWarp prst="textNoShape">
              <a:avLst/>
            </a:prstTxWarp>
          </a:bodyPr>
          <a:lstStyle>
            <a:lvl1pPr defTabSz="925433">
              <a:defRPr sz="1200" b="0">
                <a:cs typeface="+mn-cs"/>
              </a:defRPr>
            </a:lvl1pPr>
          </a:lstStyle>
          <a:p>
            <a:pPr>
              <a:defRPr/>
            </a:pPr>
            <a:endParaRPr lang="en-US" dirty="0"/>
          </a:p>
        </p:txBody>
      </p:sp>
      <p:sp>
        <p:nvSpPr>
          <p:cNvPr id="43011" name="Rectangle 3"/>
          <p:cNvSpPr>
            <a:spLocks noGrp="1" noChangeArrowheads="1"/>
          </p:cNvSpPr>
          <p:nvPr>
            <p:ph type="dt" idx="1"/>
          </p:nvPr>
        </p:nvSpPr>
        <p:spPr bwMode="auto">
          <a:xfrm>
            <a:off x="3940445" y="0"/>
            <a:ext cx="3012819" cy="462358"/>
          </a:xfrm>
          <a:prstGeom prst="rect">
            <a:avLst/>
          </a:prstGeom>
          <a:noFill/>
          <a:ln w="9525">
            <a:noFill/>
            <a:miter lim="800000"/>
            <a:headEnd/>
            <a:tailEnd/>
          </a:ln>
          <a:effectLst/>
        </p:spPr>
        <p:txBody>
          <a:bodyPr vert="horz" wrap="square" lIns="92492" tIns="46247" rIns="92492" bIns="46247" numCol="1" anchor="t" anchorCtr="0" compatLnSpc="1">
            <a:prstTxWarp prst="textNoShape">
              <a:avLst/>
            </a:prstTxWarp>
          </a:bodyPr>
          <a:lstStyle>
            <a:lvl1pPr algn="r" defTabSz="925433">
              <a:defRPr sz="1200" b="0">
                <a:cs typeface="+mn-cs"/>
              </a:defRPr>
            </a:lvl1pPr>
          </a:lstStyle>
          <a:p>
            <a:pPr>
              <a:defRPr/>
            </a:pPr>
            <a:endParaRPr lang="en-US" dirty="0"/>
          </a:p>
        </p:txBody>
      </p:sp>
      <p:sp>
        <p:nvSpPr>
          <p:cNvPr id="60420" name="Rectangle 4"/>
          <p:cNvSpPr>
            <a:spLocks noGrp="1" noRot="1" noChangeAspect="1" noChangeArrowheads="1" noTextEdit="1"/>
          </p:cNvSpPr>
          <p:nvPr>
            <p:ph type="sldImg" idx="2"/>
          </p:nvPr>
        </p:nvSpPr>
        <p:spPr bwMode="auto">
          <a:xfrm>
            <a:off x="1169988" y="693738"/>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3" name="Rectangle 5"/>
          <p:cNvSpPr>
            <a:spLocks noGrp="1" noChangeArrowheads="1"/>
          </p:cNvSpPr>
          <p:nvPr>
            <p:ph type="body" sz="quarter" idx="3"/>
          </p:nvPr>
        </p:nvSpPr>
        <p:spPr bwMode="auto">
          <a:xfrm>
            <a:off x="694540" y="4388452"/>
            <a:ext cx="5565760" cy="4158061"/>
          </a:xfrm>
          <a:prstGeom prst="rect">
            <a:avLst/>
          </a:prstGeom>
          <a:noFill/>
          <a:ln w="9525">
            <a:noFill/>
            <a:miter lim="800000"/>
            <a:headEnd/>
            <a:tailEnd/>
          </a:ln>
          <a:effectLst/>
        </p:spPr>
        <p:txBody>
          <a:bodyPr vert="horz" wrap="square" lIns="92492" tIns="46247" rIns="92492" bIns="462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776902"/>
            <a:ext cx="3012819" cy="462358"/>
          </a:xfrm>
          <a:prstGeom prst="rect">
            <a:avLst/>
          </a:prstGeom>
          <a:noFill/>
          <a:ln w="9525">
            <a:noFill/>
            <a:miter lim="800000"/>
            <a:headEnd/>
            <a:tailEnd/>
          </a:ln>
          <a:effectLst/>
        </p:spPr>
        <p:txBody>
          <a:bodyPr vert="horz" wrap="square" lIns="92492" tIns="46247" rIns="92492" bIns="46247" numCol="1" anchor="b" anchorCtr="0" compatLnSpc="1">
            <a:prstTxWarp prst="textNoShape">
              <a:avLst/>
            </a:prstTxWarp>
          </a:bodyPr>
          <a:lstStyle>
            <a:lvl1pPr defTabSz="925433">
              <a:defRPr sz="1200" b="0">
                <a:cs typeface="+mn-cs"/>
              </a:defRPr>
            </a:lvl1pPr>
          </a:lstStyle>
          <a:p>
            <a:pPr>
              <a:defRPr/>
            </a:pPr>
            <a:endParaRPr lang="en-US" dirty="0"/>
          </a:p>
        </p:txBody>
      </p:sp>
      <p:sp>
        <p:nvSpPr>
          <p:cNvPr id="43015" name="Rectangle 7"/>
          <p:cNvSpPr>
            <a:spLocks noGrp="1" noChangeArrowheads="1"/>
          </p:cNvSpPr>
          <p:nvPr>
            <p:ph type="sldNum" sz="quarter" idx="5"/>
          </p:nvPr>
        </p:nvSpPr>
        <p:spPr bwMode="auto">
          <a:xfrm>
            <a:off x="3940445" y="8776902"/>
            <a:ext cx="3012819" cy="462358"/>
          </a:xfrm>
          <a:prstGeom prst="rect">
            <a:avLst/>
          </a:prstGeom>
          <a:noFill/>
          <a:ln w="9525">
            <a:noFill/>
            <a:miter lim="800000"/>
            <a:headEnd/>
            <a:tailEnd/>
          </a:ln>
          <a:effectLst/>
        </p:spPr>
        <p:txBody>
          <a:bodyPr vert="horz" wrap="square" lIns="92492" tIns="46247" rIns="92492" bIns="46247" numCol="1" anchor="b" anchorCtr="0" compatLnSpc="1">
            <a:prstTxWarp prst="textNoShape">
              <a:avLst/>
            </a:prstTxWarp>
          </a:bodyPr>
          <a:lstStyle>
            <a:lvl1pPr algn="r" defTabSz="925433">
              <a:defRPr sz="1200" b="0">
                <a:cs typeface="+mn-cs"/>
              </a:defRPr>
            </a:lvl1pPr>
          </a:lstStyle>
          <a:p>
            <a:pPr>
              <a:defRPr/>
            </a:pPr>
            <a:fld id="{CFE7719B-A9EB-4ECA-8393-8DD574047408}" type="slidenum">
              <a:rPr lang="en-US"/>
              <a:pPr>
                <a:defRPr/>
              </a:pPr>
              <a:t>‹#›</a:t>
            </a:fld>
            <a:endParaRPr lang="en-US" dirty="0"/>
          </a:p>
        </p:txBody>
      </p:sp>
    </p:spTree>
    <p:extLst>
      <p:ext uri="{BB962C8B-B14F-4D97-AF65-F5344CB8AC3E}">
        <p14:creationId xmlns:p14="http://schemas.microsoft.com/office/powerpoint/2010/main" val="3781496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109853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101380" name="Slide Number Placeholder 3"/>
          <p:cNvSpPr>
            <a:spLocks noGrp="1"/>
          </p:cNvSpPr>
          <p:nvPr>
            <p:ph type="sldNum" sz="quarter" idx="5"/>
          </p:nvPr>
        </p:nvSpPr>
        <p:spPr/>
        <p:txBody>
          <a:bodyPr/>
          <a:lstStyle/>
          <a:p>
            <a:pPr>
              <a:defRPr/>
            </a:pPr>
            <a:fld id="{CD625E48-FEF2-4E86-8F13-563F6CD6ED85}" type="slidenum">
              <a:rPr lang="en-US" smtClean="0"/>
              <a:pPr>
                <a:defRPr/>
              </a:pPr>
              <a:t>10</a:t>
            </a:fld>
            <a:endParaRPr lang="en-US" dirty="0" smtClean="0"/>
          </a:p>
        </p:txBody>
      </p:sp>
    </p:spTree>
    <p:extLst>
      <p:ext uri="{BB962C8B-B14F-4D97-AF65-F5344CB8AC3E}">
        <p14:creationId xmlns:p14="http://schemas.microsoft.com/office/powerpoint/2010/main" val="3922375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72708" name="Slide Number Placeholder 3"/>
          <p:cNvSpPr>
            <a:spLocks noGrp="1"/>
          </p:cNvSpPr>
          <p:nvPr>
            <p:ph type="sldNum" sz="quarter" idx="5"/>
          </p:nvPr>
        </p:nvSpPr>
        <p:spPr/>
        <p:txBody>
          <a:bodyPr/>
          <a:lstStyle/>
          <a:p>
            <a:pPr>
              <a:defRPr/>
            </a:pPr>
            <a:fld id="{ADA46EB5-9D9D-46F4-B119-4B1790A8050F}" type="slidenum">
              <a:rPr lang="en-US" smtClean="0"/>
              <a:pPr>
                <a:defRPr/>
              </a:pPr>
              <a:t>11</a:t>
            </a:fld>
            <a:endParaRPr lang="en-US" dirty="0" smtClean="0"/>
          </a:p>
        </p:txBody>
      </p:sp>
    </p:spTree>
    <p:extLst>
      <p:ext uri="{BB962C8B-B14F-4D97-AF65-F5344CB8AC3E}">
        <p14:creationId xmlns:p14="http://schemas.microsoft.com/office/powerpoint/2010/main" val="37482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p>
        </p:txBody>
      </p:sp>
      <p:sp>
        <p:nvSpPr>
          <p:cNvPr id="67588" name="Slide Number Placeholder 3"/>
          <p:cNvSpPr>
            <a:spLocks noGrp="1"/>
          </p:cNvSpPr>
          <p:nvPr>
            <p:ph type="sldNum" sz="quarter" idx="5"/>
          </p:nvPr>
        </p:nvSpPr>
        <p:spPr/>
        <p:txBody>
          <a:bodyPr/>
          <a:lstStyle/>
          <a:p>
            <a:pPr>
              <a:defRPr/>
            </a:pPr>
            <a:fld id="{CA18BB6D-7033-4F22-84DB-5993CB807C32}" type="slidenum">
              <a:rPr lang="en-US" smtClean="0"/>
              <a:pPr>
                <a:defRPr/>
              </a:pPr>
              <a:t>12</a:t>
            </a:fld>
            <a:endParaRPr lang="en-US" dirty="0" smtClean="0"/>
          </a:p>
        </p:txBody>
      </p:sp>
    </p:spTree>
    <p:extLst>
      <p:ext uri="{BB962C8B-B14F-4D97-AF65-F5344CB8AC3E}">
        <p14:creationId xmlns:p14="http://schemas.microsoft.com/office/powerpoint/2010/main" val="1792385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103428" name="Slide Number Placeholder 3"/>
          <p:cNvSpPr>
            <a:spLocks noGrp="1"/>
          </p:cNvSpPr>
          <p:nvPr>
            <p:ph type="sldNum" sz="quarter" idx="5"/>
          </p:nvPr>
        </p:nvSpPr>
        <p:spPr/>
        <p:txBody>
          <a:bodyPr/>
          <a:lstStyle/>
          <a:p>
            <a:pPr>
              <a:defRPr/>
            </a:pPr>
            <a:fld id="{D42A07C5-4CD8-4493-AD20-07E9FA6FC006}" type="slidenum">
              <a:rPr lang="en-US" smtClean="0"/>
              <a:pPr>
                <a:defRPr/>
              </a:pPr>
              <a:t>13</a:t>
            </a:fld>
            <a:endParaRPr lang="en-US" dirty="0" smtClean="0"/>
          </a:p>
        </p:txBody>
      </p:sp>
    </p:spTree>
    <p:extLst>
      <p:ext uri="{BB962C8B-B14F-4D97-AF65-F5344CB8AC3E}">
        <p14:creationId xmlns:p14="http://schemas.microsoft.com/office/powerpoint/2010/main" val="126009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FE7719B-A9EB-4ECA-8393-8DD574047408}" type="slidenum">
              <a:rPr lang="en-US" smtClean="0"/>
              <a:pPr>
                <a:defRPr/>
              </a:pPr>
              <a:t>14</a:t>
            </a:fld>
            <a:endParaRPr lang="en-US" dirty="0"/>
          </a:p>
        </p:txBody>
      </p:sp>
    </p:spTree>
    <p:extLst>
      <p:ext uri="{BB962C8B-B14F-4D97-AF65-F5344CB8AC3E}">
        <p14:creationId xmlns:p14="http://schemas.microsoft.com/office/powerpoint/2010/main" val="959666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103428" name="Slide Number Placeholder 3"/>
          <p:cNvSpPr>
            <a:spLocks noGrp="1"/>
          </p:cNvSpPr>
          <p:nvPr>
            <p:ph type="sldNum" sz="quarter" idx="5"/>
          </p:nvPr>
        </p:nvSpPr>
        <p:spPr/>
        <p:txBody>
          <a:bodyPr/>
          <a:lstStyle/>
          <a:p>
            <a:pPr>
              <a:defRPr/>
            </a:pPr>
            <a:fld id="{D42A07C5-4CD8-4493-AD20-07E9FA6FC006}" type="slidenum">
              <a:rPr lang="en-US" smtClean="0"/>
              <a:pPr>
                <a:defRPr/>
              </a:pPr>
              <a:t>15</a:t>
            </a:fld>
            <a:endParaRPr lang="en-US" dirty="0" smtClean="0"/>
          </a:p>
        </p:txBody>
      </p:sp>
    </p:spTree>
    <p:extLst>
      <p:ext uri="{BB962C8B-B14F-4D97-AF65-F5344CB8AC3E}">
        <p14:creationId xmlns:p14="http://schemas.microsoft.com/office/powerpoint/2010/main" val="3435535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7939BFF-EFB9-4BCA-9AB4-34EBE75BD37A}" type="slidenum">
              <a:rPr lang="en-US" smtClean="0"/>
              <a:t>16</a:t>
            </a:fld>
            <a:endParaRPr lang="en-US" dirty="0"/>
          </a:p>
        </p:txBody>
      </p:sp>
    </p:spTree>
    <p:extLst>
      <p:ext uri="{BB962C8B-B14F-4D97-AF65-F5344CB8AC3E}">
        <p14:creationId xmlns:p14="http://schemas.microsoft.com/office/powerpoint/2010/main" val="1913815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7939BFF-EFB9-4BCA-9AB4-34EBE75BD37A}" type="slidenum">
              <a:rPr lang="en-US" smtClean="0"/>
              <a:t>17</a:t>
            </a:fld>
            <a:endParaRPr lang="en-US" dirty="0"/>
          </a:p>
        </p:txBody>
      </p:sp>
    </p:spTree>
    <p:extLst>
      <p:ext uri="{BB962C8B-B14F-4D97-AF65-F5344CB8AC3E}">
        <p14:creationId xmlns:p14="http://schemas.microsoft.com/office/powerpoint/2010/main" val="1913815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7939BFF-EFB9-4BCA-9AB4-34EBE75BD37A}" type="slidenum">
              <a:rPr lang="en-US" smtClean="0"/>
              <a:t>18</a:t>
            </a:fld>
            <a:endParaRPr lang="en-US" dirty="0"/>
          </a:p>
        </p:txBody>
      </p:sp>
    </p:spTree>
    <p:extLst>
      <p:ext uri="{BB962C8B-B14F-4D97-AF65-F5344CB8AC3E}">
        <p14:creationId xmlns:p14="http://schemas.microsoft.com/office/powerpoint/2010/main" val="1913815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80900" name="Slide Number Placeholder 3"/>
          <p:cNvSpPr>
            <a:spLocks noGrp="1"/>
          </p:cNvSpPr>
          <p:nvPr>
            <p:ph type="sldNum" sz="quarter" idx="5"/>
          </p:nvPr>
        </p:nvSpPr>
        <p:spPr/>
        <p:txBody>
          <a:bodyPr/>
          <a:lstStyle/>
          <a:p>
            <a:pPr>
              <a:defRPr/>
            </a:pPr>
            <a:fld id="{29071D70-441D-4F35-9B54-512D34B0F368}" type="slidenum">
              <a:rPr lang="en-US" smtClean="0"/>
              <a:pPr>
                <a:defRPr/>
              </a:pPr>
              <a:t>19</a:t>
            </a:fld>
            <a:endParaRPr lang="en-US" dirty="0" smtClean="0"/>
          </a:p>
        </p:txBody>
      </p:sp>
    </p:spTree>
    <p:extLst>
      <p:ext uri="{BB962C8B-B14F-4D97-AF65-F5344CB8AC3E}">
        <p14:creationId xmlns:p14="http://schemas.microsoft.com/office/powerpoint/2010/main" val="307171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64516" name="Slide Number Placeholder 3"/>
          <p:cNvSpPr>
            <a:spLocks noGrp="1"/>
          </p:cNvSpPr>
          <p:nvPr>
            <p:ph type="sldNum" sz="quarter" idx="5"/>
          </p:nvPr>
        </p:nvSpPr>
        <p:spPr/>
        <p:txBody>
          <a:bodyPr/>
          <a:lstStyle/>
          <a:p>
            <a:pPr>
              <a:defRPr/>
            </a:pPr>
            <a:fld id="{8ED803FC-198A-4ECA-9426-E65AA5B06191}" type="slidenum">
              <a:rPr lang="en-US" smtClean="0"/>
              <a:pPr>
                <a:defRPr/>
              </a:pPr>
              <a:t>2</a:t>
            </a:fld>
            <a:endParaRPr lang="en-US" dirty="0" smtClean="0"/>
          </a:p>
        </p:txBody>
      </p:sp>
    </p:spTree>
    <p:extLst>
      <p:ext uri="{BB962C8B-B14F-4D97-AF65-F5344CB8AC3E}">
        <p14:creationId xmlns:p14="http://schemas.microsoft.com/office/powerpoint/2010/main" val="1361493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80900" name="Slide Number Placeholder 3"/>
          <p:cNvSpPr>
            <a:spLocks noGrp="1"/>
          </p:cNvSpPr>
          <p:nvPr>
            <p:ph type="sldNum" sz="quarter" idx="5"/>
          </p:nvPr>
        </p:nvSpPr>
        <p:spPr/>
        <p:txBody>
          <a:bodyPr/>
          <a:lstStyle/>
          <a:p>
            <a:pPr>
              <a:defRPr/>
            </a:pPr>
            <a:fld id="{29071D70-441D-4F35-9B54-512D34B0F368}" type="slidenum">
              <a:rPr lang="en-US" smtClean="0"/>
              <a:pPr>
                <a:defRPr/>
              </a:pPr>
              <a:t>20</a:t>
            </a:fld>
            <a:endParaRPr lang="en-US" dirty="0" smtClean="0"/>
          </a:p>
        </p:txBody>
      </p:sp>
    </p:spTree>
    <p:extLst>
      <p:ext uri="{BB962C8B-B14F-4D97-AF65-F5344CB8AC3E}">
        <p14:creationId xmlns:p14="http://schemas.microsoft.com/office/powerpoint/2010/main" val="461866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81924" name="Slide Number Placeholder 3"/>
          <p:cNvSpPr>
            <a:spLocks noGrp="1"/>
          </p:cNvSpPr>
          <p:nvPr>
            <p:ph type="sldNum" sz="quarter" idx="5"/>
          </p:nvPr>
        </p:nvSpPr>
        <p:spPr/>
        <p:txBody>
          <a:bodyPr/>
          <a:lstStyle/>
          <a:p>
            <a:pPr>
              <a:defRPr/>
            </a:pPr>
            <a:fld id="{0D5A198B-58F7-4F4C-9336-DF7B8219E289}" type="slidenum">
              <a:rPr lang="en-US" smtClean="0"/>
              <a:pPr>
                <a:defRPr/>
              </a:pPr>
              <a:t>21</a:t>
            </a:fld>
            <a:endParaRPr lang="en-US" dirty="0" smtClean="0"/>
          </a:p>
        </p:txBody>
      </p:sp>
    </p:spTree>
    <p:extLst>
      <p:ext uri="{BB962C8B-B14F-4D97-AF65-F5344CB8AC3E}">
        <p14:creationId xmlns:p14="http://schemas.microsoft.com/office/powerpoint/2010/main" val="2493178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82948" name="Slide Number Placeholder 3"/>
          <p:cNvSpPr>
            <a:spLocks noGrp="1"/>
          </p:cNvSpPr>
          <p:nvPr>
            <p:ph type="sldNum" sz="quarter" idx="5"/>
          </p:nvPr>
        </p:nvSpPr>
        <p:spPr/>
        <p:txBody>
          <a:bodyPr/>
          <a:lstStyle/>
          <a:p>
            <a:pPr>
              <a:defRPr/>
            </a:pPr>
            <a:fld id="{45EFF8EA-0957-4681-BE6F-39F8CB4C3BFB}" type="slidenum">
              <a:rPr lang="en-US" smtClean="0"/>
              <a:pPr>
                <a:defRPr/>
              </a:pPr>
              <a:t>22</a:t>
            </a:fld>
            <a:endParaRPr lang="en-US" dirty="0" smtClean="0"/>
          </a:p>
        </p:txBody>
      </p:sp>
    </p:spTree>
    <p:extLst>
      <p:ext uri="{BB962C8B-B14F-4D97-AF65-F5344CB8AC3E}">
        <p14:creationId xmlns:p14="http://schemas.microsoft.com/office/powerpoint/2010/main" val="4235482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88068" name="Slide Number Placeholder 3"/>
          <p:cNvSpPr>
            <a:spLocks noGrp="1"/>
          </p:cNvSpPr>
          <p:nvPr>
            <p:ph type="sldNum" sz="quarter" idx="5"/>
          </p:nvPr>
        </p:nvSpPr>
        <p:spPr/>
        <p:txBody>
          <a:bodyPr/>
          <a:lstStyle/>
          <a:p>
            <a:pPr>
              <a:defRPr/>
            </a:pPr>
            <a:fld id="{B198D013-ED77-4836-A2F0-B07AA3DEFD44}" type="slidenum">
              <a:rPr lang="en-US" smtClean="0"/>
              <a:pPr>
                <a:defRPr/>
              </a:pPr>
              <a:t>23</a:t>
            </a:fld>
            <a:endParaRPr lang="en-US" dirty="0" smtClean="0"/>
          </a:p>
        </p:txBody>
      </p:sp>
    </p:spTree>
    <p:extLst>
      <p:ext uri="{BB962C8B-B14F-4D97-AF65-F5344CB8AC3E}">
        <p14:creationId xmlns:p14="http://schemas.microsoft.com/office/powerpoint/2010/main" val="6399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90116" name="Slide Number Placeholder 3"/>
          <p:cNvSpPr>
            <a:spLocks noGrp="1"/>
          </p:cNvSpPr>
          <p:nvPr>
            <p:ph type="sldNum" sz="quarter" idx="5"/>
          </p:nvPr>
        </p:nvSpPr>
        <p:spPr/>
        <p:txBody>
          <a:bodyPr/>
          <a:lstStyle/>
          <a:p>
            <a:pPr>
              <a:defRPr/>
            </a:pPr>
            <a:fld id="{69DB8D01-C816-48CF-B1CD-93C0CC52DACD}" type="slidenum">
              <a:rPr lang="en-US" smtClean="0"/>
              <a:pPr>
                <a:defRPr/>
              </a:pPr>
              <a:t>24</a:t>
            </a:fld>
            <a:endParaRPr lang="en-US" dirty="0" smtClean="0"/>
          </a:p>
        </p:txBody>
      </p:sp>
    </p:spTree>
    <p:extLst>
      <p:ext uri="{BB962C8B-B14F-4D97-AF65-F5344CB8AC3E}">
        <p14:creationId xmlns:p14="http://schemas.microsoft.com/office/powerpoint/2010/main" val="775270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91140" name="Slide Number Placeholder 3"/>
          <p:cNvSpPr>
            <a:spLocks noGrp="1"/>
          </p:cNvSpPr>
          <p:nvPr>
            <p:ph type="sldNum" sz="quarter" idx="5"/>
          </p:nvPr>
        </p:nvSpPr>
        <p:spPr/>
        <p:txBody>
          <a:bodyPr/>
          <a:lstStyle/>
          <a:p>
            <a:pPr>
              <a:defRPr/>
            </a:pPr>
            <a:fld id="{D40B2B01-7410-44BB-B289-E609199CF534}" type="slidenum">
              <a:rPr lang="en-US" smtClean="0"/>
              <a:pPr>
                <a:defRPr/>
              </a:pPr>
              <a:t>25</a:t>
            </a:fld>
            <a:endParaRPr lang="en-US" dirty="0" smtClean="0"/>
          </a:p>
        </p:txBody>
      </p:sp>
    </p:spTree>
    <p:extLst>
      <p:ext uri="{BB962C8B-B14F-4D97-AF65-F5344CB8AC3E}">
        <p14:creationId xmlns:p14="http://schemas.microsoft.com/office/powerpoint/2010/main" val="3587174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97284" name="Slide Number Placeholder 3"/>
          <p:cNvSpPr>
            <a:spLocks noGrp="1"/>
          </p:cNvSpPr>
          <p:nvPr>
            <p:ph type="sldNum" sz="quarter" idx="5"/>
          </p:nvPr>
        </p:nvSpPr>
        <p:spPr/>
        <p:txBody>
          <a:bodyPr/>
          <a:lstStyle/>
          <a:p>
            <a:pPr>
              <a:defRPr/>
            </a:pPr>
            <a:fld id="{614EAD6D-8BE7-4523-9532-993E0D15AB45}" type="slidenum">
              <a:rPr lang="en-US" smtClean="0"/>
              <a:pPr>
                <a:defRPr/>
              </a:pPr>
              <a:t>27</a:t>
            </a:fld>
            <a:endParaRPr lang="en-US" dirty="0" smtClean="0"/>
          </a:p>
        </p:txBody>
      </p:sp>
    </p:spTree>
    <p:extLst>
      <p:ext uri="{BB962C8B-B14F-4D97-AF65-F5344CB8AC3E}">
        <p14:creationId xmlns:p14="http://schemas.microsoft.com/office/powerpoint/2010/main" val="1339125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09" name="Slide Image Placeholder 1"/>
          <p:cNvSpPr>
            <a:spLocks noGrp="1" noRot="1" noChangeAspect="1"/>
          </p:cNvSpPr>
          <p:nvPr>
            <p:ph type="sldImg"/>
          </p:nvPr>
        </p:nvSpPr>
        <p:spPr>
          <a:ln/>
        </p:spPr>
      </p:sp>
      <p:sp>
        <p:nvSpPr>
          <p:cNvPr id="913410" name="Notes Placeholder 2"/>
          <p:cNvSpPr>
            <a:spLocks noGrp="1"/>
          </p:cNvSpPr>
          <p:nvPr>
            <p:ph type="body" idx="1"/>
          </p:nvPr>
        </p:nvSpPr>
        <p:spPr>
          <a:noFill/>
          <a:ln/>
        </p:spPr>
        <p:txBody>
          <a:bodyPr/>
          <a:lstStyle/>
          <a:p>
            <a:endParaRPr lang="en-CA" dirty="0" smtClean="0"/>
          </a:p>
        </p:txBody>
      </p:sp>
      <p:sp>
        <p:nvSpPr>
          <p:cNvPr id="913411" name="Slide Number Placeholder 3"/>
          <p:cNvSpPr>
            <a:spLocks noGrp="1"/>
          </p:cNvSpPr>
          <p:nvPr>
            <p:ph type="sldNum" sz="quarter" idx="5"/>
          </p:nvPr>
        </p:nvSpPr>
        <p:spPr>
          <a:noFill/>
        </p:spPr>
        <p:txBody>
          <a:bodyPr/>
          <a:lstStyle/>
          <a:p>
            <a:fld id="{95CB9586-B2A4-465B-9027-6EA9BC311A03}" type="slidenum">
              <a:rPr lang="en-US" smtClean="0"/>
              <a:pPr/>
              <a:t>28</a:t>
            </a:fld>
            <a:endParaRPr lang="en-US" dirty="0" smtClean="0"/>
          </a:p>
        </p:txBody>
      </p:sp>
    </p:spTree>
    <p:extLst>
      <p:ext uri="{BB962C8B-B14F-4D97-AF65-F5344CB8AC3E}">
        <p14:creationId xmlns:p14="http://schemas.microsoft.com/office/powerpoint/2010/main" val="1408965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113668" name="Slide Number Placeholder 3"/>
          <p:cNvSpPr>
            <a:spLocks noGrp="1"/>
          </p:cNvSpPr>
          <p:nvPr>
            <p:ph type="sldNum" sz="quarter" idx="5"/>
          </p:nvPr>
        </p:nvSpPr>
        <p:spPr/>
        <p:txBody>
          <a:bodyPr/>
          <a:lstStyle/>
          <a:p>
            <a:pPr>
              <a:defRPr/>
            </a:pPr>
            <a:fld id="{4C3E4F20-4C26-4677-9286-E37DD130A705}" type="slidenum">
              <a:rPr lang="en-US" smtClean="0"/>
              <a:pPr>
                <a:defRPr/>
              </a:pPr>
              <a:t>29</a:t>
            </a:fld>
            <a:endParaRPr lang="en-US" dirty="0" smtClean="0"/>
          </a:p>
        </p:txBody>
      </p:sp>
    </p:spTree>
    <p:extLst>
      <p:ext uri="{BB962C8B-B14F-4D97-AF65-F5344CB8AC3E}">
        <p14:creationId xmlns:p14="http://schemas.microsoft.com/office/powerpoint/2010/main" val="400680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114692" name="Slide Number Placeholder 3"/>
          <p:cNvSpPr>
            <a:spLocks noGrp="1"/>
          </p:cNvSpPr>
          <p:nvPr>
            <p:ph type="sldNum" sz="quarter" idx="5"/>
          </p:nvPr>
        </p:nvSpPr>
        <p:spPr/>
        <p:txBody>
          <a:bodyPr/>
          <a:lstStyle/>
          <a:p>
            <a:pPr>
              <a:defRPr/>
            </a:pPr>
            <a:fld id="{D093E1A4-6619-48A4-9C29-9648ED774E04}" type="slidenum">
              <a:rPr lang="en-US" smtClean="0"/>
              <a:pPr>
                <a:defRPr/>
              </a:pPr>
              <a:t>30</a:t>
            </a:fld>
            <a:endParaRPr lang="en-US" dirty="0" smtClean="0"/>
          </a:p>
        </p:txBody>
      </p:sp>
    </p:spTree>
    <p:extLst>
      <p:ext uri="{BB962C8B-B14F-4D97-AF65-F5344CB8AC3E}">
        <p14:creationId xmlns:p14="http://schemas.microsoft.com/office/powerpoint/2010/main" val="273299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23" indent="-227023">
              <a:buAutoNum type="arabicParenR"/>
            </a:pPr>
            <a:r>
              <a:rPr lang="en-US" baseline="0" dirty="0" smtClean="0"/>
              <a:t>Value our Customers- our Customers are what we’re here for, they are purchasing a service from us not a product. We need to provide that service in a safe, accurate and timely manner and THEY are the ones who determine the measurements for meeting those needs. We also need to help them find solutions to their transportation needs that will help build our relationship for the long term. </a:t>
            </a:r>
          </a:p>
          <a:p>
            <a:pPr marL="227023" indent="-227023">
              <a:buAutoNum type="arabicParenR"/>
            </a:pPr>
            <a:r>
              <a:rPr lang="en-US" baseline="0" dirty="0" smtClean="0"/>
              <a:t>Value our People – our people are our most important asset. We need to be sure they have the tools and training to perform their daily tasks safety. Be honest and fair –let them know what expectations are and let them know if they are meeting those expectations. Communication is the key and although the news that’s being communicated isn’t always good team members always need to about things in the business that can affect their future. </a:t>
            </a:r>
          </a:p>
          <a:p>
            <a:pPr marL="227023" indent="-227023">
              <a:buAutoNum type="arabicParenR"/>
            </a:pPr>
            <a:r>
              <a:rPr lang="en-US" baseline="0" dirty="0" smtClean="0"/>
              <a:t>Safely Improve Everyday – each and everyday go out and do your job safely. Each and everyday find a way to perform your job in a better manner then you did the day before. Make decisions everyday that protects everyone in the supply chain. Each day the individual improves is a day the company improves. </a:t>
            </a:r>
            <a:endParaRPr lang="en-US" dirty="0"/>
          </a:p>
        </p:txBody>
      </p:sp>
      <p:sp>
        <p:nvSpPr>
          <p:cNvPr id="4" name="Slide Number Placeholder 3"/>
          <p:cNvSpPr>
            <a:spLocks noGrp="1"/>
          </p:cNvSpPr>
          <p:nvPr>
            <p:ph type="sldNum" sz="quarter" idx="10"/>
          </p:nvPr>
        </p:nvSpPr>
        <p:spPr/>
        <p:txBody>
          <a:bodyPr/>
          <a:lstStyle/>
          <a:p>
            <a:pPr>
              <a:defRPr/>
            </a:pPr>
            <a:fld id="{CFE7719B-A9EB-4ECA-8393-8DD574047408}" type="slidenum">
              <a:rPr lang="en-US" smtClean="0"/>
              <a:pPr>
                <a:defRPr/>
              </a:pPr>
              <a:t>3</a:t>
            </a:fld>
            <a:endParaRPr lang="en-US" dirty="0"/>
          </a:p>
        </p:txBody>
      </p:sp>
    </p:spTree>
    <p:extLst>
      <p:ext uri="{BB962C8B-B14F-4D97-AF65-F5344CB8AC3E}">
        <p14:creationId xmlns:p14="http://schemas.microsoft.com/office/powerpoint/2010/main" val="208616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66564" name="Slide Number Placeholder 3"/>
          <p:cNvSpPr>
            <a:spLocks noGrp="1"/>
          </p:cNvSpPr>
          <p:nvPr>
            <p:ph type="sldNum" sz="quarter" idx="5"/>
          </p:nvPr>
        </p:nvSpPr>
        <p:spPr/>
        <p:txBody>
          <a:bodyPr/>
          <a:lstStyle/>
          <a:p>
            <a:pPr>
              <a:defRPr/>
            </a:pPr>
            <a:fld id="{014DB694-C244-4A0B-A953-F5590C1C2A3F}" type="slidenum">
              <a:rPr lang="en-US" smtClean="0"/>
              <a:pPr>
                <a:defRPr/>
              </a:pPr>
              <a:t>4</a:t>
            </a:fld>
            <a:endParaRPr lang="en-US" dirty="0" smtClean="0"/>
          </a:p>
        </p:txBody>
      </p:sp>
    </p:spTree>
    <p:extLst>
      <p:ext uri="{BB962C8B-B14F-4D97-AF65-F5344CB8AC3E}">
        <p14:creationId xmlns:p14="http://schemas.microsoft.com/office/powerpoint/2010/main" val="408766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67588" name="Slide Number Placeholder 3"/>
          <p:cNvSpPr>
            <a:spLocks noGrp="1"/>
          </p:cNvSpPr>
          <p:nvPr>
            <p:ph type="sldNum" sz="quarter" idx="5"/>
          </p:nvPr>
        </p:nvSpPr>
        <p:spPr/>
        <p:txBody>
          <a:bodyPr/>
          <a:lstStyle/>
          <a:p>
            <a:pPr>
              <a:defRPr/>
            </a:pPr>
            <a:fld id="{CA18BB6D-7033-4F22-84DB-5993CB807C32}" type="slidenum">
              <a:rPr lang="en-US" smtClean="0"/>
              <a:pPr>
                <a:defRPr/>
              </a:pPr>
              <a:t>5</a:t>
            </a:fld>
            <a:endParaRPr lang="en-US" dirty="0" smtClean="0"/>
          </a:p>
        </p:txBody>
      </p:sp>
    </p:spTree>
    <p:extLst>
      <p:ext uri="{BB962C8B-B14F-4D97-AF65-F5344CB8AC3E}">
        <p14:creationId xmlns:p14="http://schemas.microsoft.com/office/powerpoint/2010/main" val="3822936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70660" name="Slide Number Placeholder 3"/>
          <p:cNvSpPr>
            <a:spLocks noGrp="1"/>
          </p:cNvSpPr>
          <p:nvPr>
            <p:ph type="sldNum" sz="quarter" idx="5"/>
          </p:nvPr>
        </p:nvSpPr>
        <p:spPr/>
        <p:txBody>
          <a:bodyPr/>
          <a:lstStyle/>
          <a:p>
            <a:pPr>
              <a:defRPr/>
            </a:pPr>
            <a:fld id="{C1A5B7FC-ACD1-48BF-BC18-DD24D9D7CF86}" type="slidenum">
              <a:rPr lang="en-US" smtClean="0"/>
              <a:pPr>
                <a:defRPr/>
              </a:pPr>
              <a:t>6</a:t>
            </a:fld>
            <a:endParaRPr lang="en-US" dirty="0" smtClean="0"/>
          </a:p>
        </p:txBody>
      </p:sp>
    </p:spTree>
    <p:extLst>
      <p:ext uri="{BB962C8B-B14F-4D97-AF65-F5344CB8AC3E}">
        <p14:creationId xmlns:p14="http://schemas.microsoft.com/office/powerpoint/2010/main" val="2466238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71684" name="Slide Number Placeholder 3"/>
          <p:cNvSpPr>
            <a:spLocks noGrp="1"/>
          </p:cNvSpPr>
          <p:nvPr>
            <p:ph type="sldNum" sz="quarter" idx="5"/>
          </p:nvPr>
        </p:nvSpPr>
        <p:spPr/>
        <p:txBody>
          <a:bodyPr/>
          <a:lstStyle/>
          <a:p>
            <a:pPr>
              <a:defRPr/>
            </a:pPr>
            <a:fld id="{657CF37A-DB70-4459-ADD8-C3B7FBB68838}" type="slidenum">
              <a:rPr lang="en-US" smtClean="0"/>
              <a:pPr>
                <a:defRPr/>
              </a:pPr>
              <a:t>7</a:t>
            </a:fld>
            <a:endParaRPr lang="en-US" dirty="0" smtClean="0"/>
          </a:p>
        </p:txBody>
      </p:sp>
    </p:spTree>
    <p:extLst>
      <p:ext uri="{BB962C8B-B14F-4D97-AF65-F5344CB8AC3E}">
        <p14:creationId xmlns:p14="http://schemas.microsoft.com/office/powerpoint/2010/main" val="2739274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71684" name="Slide Number Placeholder 3"/>
          <p:cNvSpPr>
            <a:spLocks noGrp="1"/>
          </p:cNvSpPr>
          <p:nvPr>
            <p:ph type="sldNum" sz="quarter" idx="5"/>
          </p:nvPr>
        </p:nvSpPr>
        <p:spPr/>
        <p:txBody>
          <a:bodyPr/>
          <a:lstStyle/>
          <a:p>
            <a:pPr>
              <a:defRPr/>
            </a:pPr>
            <a:fld id="{657CF37A-DB70-4459-ADD8-C3B7FBB68838}" type="slidenum">
              <a:rPr lang="en-US" smtClean="0"/>
              <a:pPr>
                <a:defRPr/>
              </a:pPr>
              <a:t>8</a:t>
            </a:fld>
            <a:endParaRPr lang="en-US" dirty="0" smtClean="0"/>
          </a:p>
        </p:txBody>
      </p:sp>
    </p:spTree>
    <p:extLst>
      <p:ext uri="{BB962C8B-B14F-4D97-AF65-F5344CB8AC3E}">
        <p14:creationId xmlns:p14="http://schemas.microsoft.com/office/powerpoint/2010/main" val="3141254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99332" name="Slide Number Placeholder 3"/>
          <p:cNvSpPr>
            <a:spLocks noGrp="1"/>
          </p:cNvSpPr>
          <p:nvPr>
            <p:ph type="sldNum" sz="quarter" idx="5"/>
          </p:nvPr>
        </p:nvSpPr>
        <p:spPr/>
        <p:txBody>
          <a:bodyPr/>
          <a:lstStyle/>
          <a:p>
            <a:pPr>
              <a:defRPr/>
            </a:pPr>
            <a:fld id="{5CD22E63-BABD-48E6-8B7C-099FAE2BAB9A}" type="slidenum">
              <a:rPr lang="en-US" smtClean="0"/>
              <a:pPr>
                <a:defRPr/>
              </a:pPr>
              <a:t>9</a:t>
            </a:fld>
            <a:endParaRPr lang="en-US" dirty="0" smtClean="0"/>
          </a:p>
        </p:txBody>
      </p:sp>
    </p:spTree>
    <p:extLst>
      <p:ext uri="{BB962C8B-B14F-4D97-AF65-F5344CB8AC3E}">
        <p14:creationId xmlns:p14="http://schemas.microsoft.com/office/powerpoint/2010/main" val="8789153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5955"/>
            <a:ext cx="9144000" cy="1170432"/>
          </a:xfrm>
          <a:prstGeom prst="rect">
            <a:avLst/>
          </a:prstGeom>
        </p:spPr>
      </p:pic>
      <p:cxnSp>
        <p:nvCxnSpPr>
          <p:cNvPr id="5" name="Straight Connector 4"/>
          <p:cNvCxnSpPr/>
          <p:nvPr userDrawn="1"/>
        </p:nvCxnSpPr>
        <p:spPr bwMode="auto">
          <a:xfrm>
            <a:off x="0" y="6400800"/>
            <a:ext cx="9144000" cy="0"/>
          </a:xfrm>
          <a:prstGeom prst="line">
            <a:avLst/>
          </a:prstGeom>
          <a:solidFill>
            <a:schemeClr val="accent1"/>
          </a:solidFill>
          <a:ln w="1270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pic>
        <p:nvPicPr>
          <p:cNvPr id="6" name="Picture 5" descr="Customer First1.png"/>
          <p:cNvPicPr>
            <a:picLocks noChangeAspect="1"/>
          </p:cNvPicPr>
          <p:nvPr userDrawn="1"/>
        </p:nvPicPr>
        <p:blipFill>
          <a:blip r:embed="rId3"/>
          <a:srcRect l="-2216" t="6814" r="-1950" b="13118"/>
          <a:stretch>
            <a:fillRect/>
          </a:stretch>
        </p:blipFill>
        <p:spPr>
          <a:xfrm>
            <a:off x="3581400" y="76200"/>
            <a:ext cx="1981200" cy="1981200"/>
          </a:xfrm>
          <a:prstGeom prst="rect">
            <a:avLst/>
          </a:prstGeom>
          <a:effectLst>
            <a:outerShdw blurRad="50800" dist="38100" dir="2700000" algn="tl" rotWithShape="0">
              <a:prstClr val="black">
                <a:alpha val="40000"/>
              </a:prstClr>
            </a:outerShdw>
          </a:effectLst>
        </p:spPr>
      </p:pic>
      <p:sp>
        <p:nvSpPr>
          <p:cNvPr id="81925" name="Rectangle 5"/>
          <p:cNvSpPr>
            <a:spLocks noGrp="1" noChangeArrowheads="1"/>
          </p:cNvSpPr>
          <p:nvPr>
            <p:ph type="subTitle" idx="1"/>
          </p:nvPr>
        </p:nvSpPr>
        <p:spPr>
          <a:xfrm>
            <a:off x="1371600" y="4800600"/>
            <a:ext cx="6400800" cy="1752600"/>
          </a:xfrm>
        </p:spPr>
        <p:txBody>
          <a:bodyPr/>
          <a:lstStyle>
            <a:lvl1pPr marL="0" indent="0" algn="ctr">
              <a:buFont typeface="Wingdings" pitchFamily="2" charset="2"/>
              <a:buNone/>
              <a:defRPr/>
            </a:lvl1pPr>
          </a:lstStyle>
          <a:p>
            <a:r>
              <a:rPr lang="en-US" dirty="0"/>
              <a:t>Click to edit Master subtitle style</a:t>
            </a:r>
          </a:p>
        </p:txBody>
      </p:sp>
      <p:sp>
        <p:nvSpPr>
          <p:cNvPr id="97293" name="Rectangle 13"/>
          <p:cNvSpPr>
            <a:spLocks noGrp="1" noChangeArrowheads="1"/>
          </p:cNvSpPr>
          <p:nvPr>
            <p:ph type="title"/>
          </p:nvPr>
        </p:nvSpPr>
        <p:spPr>
          <a:xfrm>
            <a:off x="685800" y="3352800"/>
            <a:ext cx="7772400" cy="1470025"/>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39941397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4614"/>
            <a:ext cx="8229600" cy="11430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8056F0-FAEE-4CC6-A7C4-D5E516A43820}" type="datetime1">
              <a:rPr lang="en-US" smtClean="0"/>
              <a:t>5/9/2016</a:t>
            </a:fld>
            <a:endParaRPr lang="en-US" dirty="0"/>
          </a:p>
        </p:txBody>
      </p:sp>
      <p:sp>
        <p:nvSpPr>
          <p:cNvPr id="6" name="Footer Placeholder 5"/>
          <p:cNvSpPr>
            <a:spLocks noGrp="1"/>
          </p:cNvSpPr>
          <p:nvPr>
            <p:ph type="ftr" sz="quarter" idx="11"/>
          </p:nvPr>
        </p:nvSpPr>
        <p:spPr/>
        <p:txBody>
          <a:bodyPr/>
          <a:lstStyle/>
          <a:p>
            <a:r>
              <a:rPr lang="en-US" dirty="0" smtClean="0"/>
              <a:t>Confidential Property of Watco Companies LLC</a:t>
            </a:r>
            <a:endParaRPr lang="en-US" dirty="0"/>
          </a:p>
        </p:txBody>
      </p:sp>
      <p:sp>
        <p:nvSpPr>
          <p:cNvPr id="7" name="Slide Number Placeholder 6"/>
          <p:cNvSpPr>
            <a:spLocks noGrp="1"/>
          </p:cNvSpPr>
          <p:nvPr>
            <p:ph type="sldNum" sz="quarter" idx="12"/>
          </p:nvPr>
        </p:nvSpPr>
        <p:spPr/>
        <p:txBody>
          <a:bodyPr/>
          <a:lstStyle/>
          <a:p>
            <a:fld id="{AEAD9A9E-4187-1D4F-A944-20B5BA04AEC9}" type="slidenum">
              <a:rPr lang="en-US" smtClean="0"/>
              <a:t>‹#›</a:t>
            </a:fld>
            <a:endParaRPr lang="en-US" dirty="0"/>
          </a:p>
        </p:txBody>
      </p:sp>
      <p:cxnSp>
        <p:nvCxnSpPr>
          <p:cNvPr id="8" name="Straight Connector 7"/>
          <p:cNvCxnSpPr/>
          <p:nvPr userDrawn="1"/>
        </p:nvCxnSpPr>
        <p:spPr>
          <a:xfrm>
            <a:off x="0" y="1228794"/>
            <a:ext cx="9144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6337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924137-39D4-420A-8858-02B2F3808A8E}" type="datetime1">
              <a:rPr lang="en-US" smtClean="0"/>
              <a:t>5/9/2016</a:t>
            </a:fld>
            <a:endParaRPr lang="en-US" dirty="0"/>
          </a:p>
        </p:txBody>
      </p:sp>
      <p:sp>
        <p:nvSpPr>
          <p:cNvPr id="8" name="Footer Placeholder 7"/>
          <p:cNvSpPr>
            <a:spLocks noGrp="1"/>
          </p:cNvSpPr>
          <p:nvPr>
            <p:ph type="ftr" sz="quarter" idx="11"/>
          </p:nvPr>
        </p:nvSpPr>
        <p:spPr/>
        <p:txBody>
          <a:bodyPr/>
          <a:lstStyle/>
          <a:p>
            <a:r>
              <a:rPr lang="en-US" dirty="0" smtClean="0"/>
              <a:t>Confidential Property of Watco Companies LLC</a:t>
            </a:r>
            <a:endParaRPr lang="en-US" dirty="0"/>
          </a:p>
        </p:txBody>
      </p:sp>
      <p:sp>
        <p:nvSpPr>
          <p:cNvPr id="9" name="Slide Number Placeholder 8"/>
          <p:cNvSpPr>
            <a:spLocks noGrp="1"/>
          </p:cNvSpPr>
          <p:nvPr>
            <p:ph type="sldNum" sz="quarter" idx="12"/>
          </p:nvPr>
        </p:nvSpPr>
        <p:spPr/>
        <p:txBody>
          <a:bodyPr/>
          <a:lstStyle/>
          <a:p>
            <a:fld id="{AEAD9A9E-4187-1D4F-A944-20B5BA04AEC9}" type="slidenum">
              <a:rPr lang="en-US" smtClean="0"/>
              <a:t>‹#›</a:t>
            </a:fld>
            <a:endParaRPr lang="en-US" dirty="0"/>
          </a:p>
        </p:txBody>
      </p:sp>
      <p:cxnSp>
        <p:nvCxnSpPr>
          <p:cNvPr id="10" name="Straight Connector 9"/>
          <p:cNvCxnSpPr/>
          <p:nvPr userDrawn="1"/>
        </p:nvCxnSpPr>
        <p:spPr>
          <a:xfrm>
            <a:off x="0" y="1440829"/>
            <a:ext cx="9144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63178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2B9232-310C-4A31-8392-5A5E4138127C}" type="datetime1">
              <a:rPr lang="en-US" smtClean="0"/>
              <a:t>5/9/2016</a:t>
            </a:fld>
            <a:endParaRPr lang="en-US" dirty="0"/>
          </a:p>
        </p:txBody>
      </p:sp>
      <p:sp>
        <p:nvSpPr>
          <p:cNvPr id="4" name="Footer Placeholder 3"/>
          <p:cNvSpPr>
            <a:spLocks noGrp="1"/>
          </p:cNvSpPr>
          <p:nvPr>
            <p:ph type="ftr" sz="quarter" idx="11"/>
          </p:nvPr>
        </p:nvSpPr>
        <p:spPr/>
        <p:txBody>
          <a:bodyPr/>
          <a:lstStyle/>
          <a:p>
            <a:r>
              <a:rPr lang="en-US" dirty="0" smtClean="0"/>
              <a:t>Confidential Property of Watco Companies LLC</a:t>
            </a:r>
            <a:endParaRPr lang="en-US" dirty="0"/>
          </a:p>
        </p:txBody>
      </p:sp>
      <p:sp>
        <p:nvSpPr>
          <p:cNvPr id="5" name="Slide Number Placeholder 4"/>
          <p:cNvSpPr>
            <a:spLocks noGrp="1"/>
          </p:cNvSpPr>
          <p:nvPr>
            <p:ph type="sldNum" sz="quarter" idx="12"/>
          </p:nvPr>
        </p:nvSpPr>
        <p:spPr/>
        <p:txBody>
          <a:bodyPr/>
          <a:lstStyle/>
          <a:p>
            <a:fld id="{AEAD9A9E-4187-1D4F-A944-20B5BA04AEC9}" type="slidenum">
              <a:rPr lang="en-US" smtClean="0"/>
              <a:t>‹#›</a:t>
            </a:fld>
            <a:endParaRPr lang="en-US" dirty="0"/>
          </a:p>
        </p:txBody>
      </p:sp>
      <p:cxnSp>
        <p:nvCxnSpPr>
          <p:cNvPr id="6" name="Straight Connector 5"/>
          <p:cNvCxnSpPr/>
          <p:nvPr userDrawn="1"/>
        </p:nvCxnSpPr>
        <p:spPr>
          <a:xfrm>
            <a:off x="0" y="1255298"/>
            <a:ext cx="9144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16969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2BF4B-9DB9-44DD-9A65-6A58AB3CB4D3}" type="datetime1">
              <a:rPr lang="en-US" smtClean="0"/>
              <a:t>5/9/2016</a:t>
            </a:fld>
            <a:endParaRPr lang="en-US" dirty="0"/>
          </a:p>
        </p:txBody>
      </p:sp>
      <p:sp>
        <p:nvSpPr>
          <p:cNvPr id="3" name="Footer Placeholder 2"/>
          <p:cNvSpPr>
            <a:spLocks noGrp="1"/>
          </p:cNvSpPr>
          <p:nvPr>
            <p:ph type="ftr" sz="quarter" idx="11"/>
          </p:nvPr>
        </p:nvSpPr>
        <p:spPr/>
        <p:txBody>
          <a:bodyPr/>
          <a:lstStyle/>
          <a:p>
            <a:r>
              <a:rPr lang="en-US" dirty="0" smtClean="0"/>
              <a:t>Confidential Property of Watco Companies LLC</a:t>
            </a:r>
            <a:endParaRPr lang="en-US" dirty="0"/>
          </a:p>
        </p:txBody>
      </p:sp>
      <p:sp>
        <p:nvSpPr>
          <p:cNvPr id="4" name="Slide Number Placeholder 3"/>
          <p:cNvSpPr>
            <a:spLocks noGrp="1"/>
          </p:cNvSpPr>
          <p:nvPr>
            <p:ph type="sldNum" sz="quarter" idx="12"/>
          </p:nvPr>
        </p:nvSpPr>
        <p:spPr/>
        <p:txBody>
          <a:bodyPr/>
          <a:lstStyle/>
          <a:p>
            <a:fld id="{AEAD9A9E-4187-1D4F-A944-20B5BA04AEC9}" type="slidenum">
              <a:rPr lang="en-US" smtClean="0"/>
              <a:t>‹#›</a:t>
            </a:fld>
            <a:endParaRPr lang="en-US" dirty="0"/>
          </a:p>
        </p:txBody>
      </p:sp>
    </p:spTree>
    <p:extLst>
      <p:ext uri="{BB962C8B-B14F-4D97-AF65-F5344CB8AC3E}">
        <p14:creationId xmlns:p14="http://schemas.microsoft.com/office/powerpoint/2010/main" val="1855637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FCE3B-64BC-4066-B669-503314473737}" type="datetime1">
              <a:rPr lang="en-US" smtClean="0"/>
              <a:t>5/9/2016</a:t>
            </a:fld>
            <a:endParaRPr lang="en-US" dirty="0"/>
          </a:p>
        </p:txBody>
      </p:sp>
      <p:sp>
        <p:nvSpPr>
          <p:cNvPr id="6" name="Footer Placeholder 5"/>
          <p:cNvSpPr>
            <a:spLocks noGrp="1"/>
          </p:cNvSpPr>
          <p:nvPr>
            <p:ph type="ftr" sz="quarter" idx="11"/>
          </p:nvPr>
        </p:nvSpPr>
        <p:spPr/>
        <p:txBody>
          <a:bodyPr/>
          <a:lstStyle/>
          <a:p>
            <a:r>
              <a:rPr lang="en-US" dirty="0" smtClean="0"/>
              <a:t>Confidential Property of Watco Companies LLC</a:t>
            </a:r>
            <a:endParaRPr lang="en-US" dirty="0"/>
          </a:p>
        </p:txBody>
      </p:sp>
      <p:sp>
        <p:nvSpPr>
          <p:cNvPr id="7" name="Slide Number Placeholder 6"/>
          <p:cNvSpPr>
            <a:spLocks noGrp="1"/>
          </p:cNvSpPr>
          <p:nvPr>
            <p:ph type="sldNum" sz="quarter" idx="12"/>
          </p:nvPr>
        </p:nvSpPr>
        <p:spPr/>
        <p:txBody>
          <a:bodyPr/>
          <a:lstStyle/>
          <a:p>
            <a:fld id="{AEAD9A9E-4187-1D4F-A944-20B5BA04AEC9}" type="slidenum">
              <a:rPr lang="en-US" smtClean="0"/>
              <a:t>‹#›</a:t>
            </a:fld>
            <a:endParaRPr lang="en-US" dirty="0"/>
          </a:p>
        </p:txBody>
      </p:sp>
    </p:spTree>
    <p:extLst>
      <p:ext uri="{BB962C8B-B14F-4D97-AF65-F5344CB8AC3E}">
        <p14:creationId xmlns:p14="http://schemas.microsoft.com/office/powerpoint/2010/main" val="2449506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51BA0-76AD-4829-BA9B-23BCF1598D94}" type="datetime1">
              <a:rPr lang="en-US" smtClean="0"/>
              <a:t>5/9/2016</a:t>
            </a:fld>
            <a:endParaRPr lang="en-US" dirty="0"/>
          </a:p>
        </p:txBody>
      </p:sp>
      <p:sp>
        <p:nvSpPr>
          <p:cNvPr id="6" name="Footer Placeholder 5"/>
          <p:cNvSpPr>
            <a:spLocks noGrp="1"/>
          </p:cNvSpPr>
          <p:nvPr>
            <p:ph type="ftr" sz="quarter" idx="11"/>
          </p:nvPr>
        </p:nvSpPr>
        <p:spPr/>
        <p:txBody>
          <a:bodyPr/>
          <a:lstStyle/>
          <a:p>
            <a:r>
              <a:rPr lang="en-US" dirty="0" smtClean="0"/>
              <a:t>Confidential Property of Watco Companies LLC</a:t>
            </a:r>
            <a:endParaRPr lang="en-US" dirty="0"/>
          </a:p>
        </p:txBody>
      </p:sp>
      <p:sp>
        <p:nvSpPr>
          <p:cNvPr id="7" name="Slide Number Placeholder 6"/>
          <p:cNvSpPr>
            <a:spLocks noGrp="1"/>
          </p:cNvSpPr>
          <p:nvPr>
            <p:ph type="sldNum" sz="quarter" idx="12"/>
          </p:nvPr>
        </p:nvSpPr>
        <p:spPr/>
        <p:txBody>
          <a:bodyPr/>
          <a:lstStyle/>
          <a:p>
            <a:fld id="{AEAD9A9E-4187-1D4F-A944-20B5BA04AEC9}" type="slidenum">
              <a:rPr lang="en-US" smtClean="0"/>
              <a:t>‹#›</a:t>
            </a:fld>
            <a:endParaRPr lang="en-US" dirty="0"/>
          </a:p>
        </p:txBody>
      </p:sp>
    </p:spTree>
    <p:extLst>
      <p:ext uri="{BB962C8B-B14F-4D97-AF65-F5344CB8AC3E}">
        <p14:creationId xmlns:p14="http://schemas.microsoft.com/office/powerpoint/2010/main" val="2814362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B4843-59F1-49CB-8A4E-500824A68754}" type="datetime1">
              <a:rPr lang="en-US" smtClean="0"/>
              <a:t>5/9/2016</a:t>
            </a:fld>
            <a:endParaRPr lang="en-US" dirty="0"/>
          </a:p>
        </p:txBody>
      </p:sp>
      <p:sp>
        <p:nvSpPr>
          <p:cNvPr id="5" name="Footer Placeholder 4"/>
          <p:cNvSpPr>
            <a:spLocks noGrp="1"/>
          </p:cNvSpPr>
          <p:nvPr>
            <p:ph type="ftr" sz="quarter" idx="11"/>
          </p:nvPr>
        </p:nvSpPr>
        <p:spPr/>
        <p:txBody>
          <a:bodyPr/>
          <a:lstStyle/>
          <a:p>
            <a:r>
              <a:rPr lang="en-US" dirty="0" smtClean="0"/>
              <a:t>Confidential Property of Watco Companies LLC</a:t>
            </a:r>
            <a:endParaRPr lang="en-US" dirty="0"/>
          </a:p>
        </p:txBody>
      </p:sp>
      <p:sp>
        <p:nvSpPr>
          <p:cNvPr id="6" name="Slide Number Placeholder 5"/>
          <p:cNvSpPr>
            <a:spLocks noGrp="1"/>
          </p:cNvSpPr>
          <p:nvPr>
            <p:ph type="sldNum" sz="quarter" idx="12"/>
          </p:nvPr>
        </p:nvSpPr>
        <p:spPr/>
        <p:txBody>
          <a:bodyPr/>
          <a:lstStyle/>
          <a:p>
            <a:fld id="{AEAD9A9E-4187-1D4F-A944-20B5BA04AEC9}" type="slidenum">
              <a:rPr lang="en-US" smtClean="0"/>
              <a:t>‹#›</a:t>
            </a:fld>
            <a:endParaRPr lang="en-US" dirty="0"/>
          </a:p>
        </p:txBody>
      </p:sp>
    </p:spTree>
    <p:extLst>
      <p:ext uri="{BB962C8B-B14F-4D97-AF65-F5344CB8AC3E}">
        <p14:creationId xmlns:p14="http://schemas.microsoft.com/office/powerpoint/2010/main" val="1419004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19F452-B489-4C36-AFB3-1489986180D8}" type="datetime1">
              <a:rPr lang="en-US" smtClean="0"/>
              <a:t>5/9/2016</a:t>
            </a:fld>
            <a:endParaRPr lang="en-US" dirty="0"/>
          </a:p>
        </p:txBody>
      </p:sp>
      <p:sp>
        <p:nvSpPr>
          <p:cNvPr id="5" name="Footer Placeholder 4"/>
          <p:cNvSpPr>
            <a:spLocks noGrp="1"/>
          </p:cNvSpPr>
          <p:nvPr>
            <p:ph type="ftr" sz="quarter" idx="11"/>
          </p:nvPr>
        </p:nvSpPr>
        <p:spPr/>
        <p:txBody>
          <a:bodyPr/>
          <a:lstStyle/>
          <a:p>
            <a:r>
              <a:rPr lang="en-US" dirty="0" smtClean="0"/>
              <a:t>Confidential Property of Watco Companies LLC</a:t>
            </a:r>
            <a:endParaRPr lang="en-US" dirty="0"/>
          </a:p>
        </p:txBody>
      </p:sp>
      <p:sp>
        <p:nvSpPr>
          <p:cNvPr id="6" name="Slide Number Placeholder 5"/>
          <p:cNvSpPr>
            <a:spLocks noGrp="1"/>
          </p:cNvSpPr>
          <p:nvPr>
            <p:ph type="sldNum" sz="quarter" idx="12"/>
          </p:nvPr>
        </p:nvSpPr>
        <p:spPr/>
        <p:txBody>
          <a:bodyPr/>
          <a:lstStyle/>
          <a:p>
            <a:fld id="{AEAD9A9E-4187-1D4F-A944-20B5BA04AEC9}" type="slidenum">
              <a:rPr lang="en-US" smtClean="0"/>
              <a:t>‹#›</a:t>
            </a:fld>
            <a:endParaRPr lang="en-US" dirty="0"/>
          </a:p>
        </p:txBody>
      </p:sp>
    </p:spTree>
    <p:extLst>
      <p:ext uri="{BB962C8B-B14F-4D97-AF65-F5344CB8AC3E}">
        <p14:creationId xmlns:p14="http://schemas.microsoft.com/office/powerpoint/2010/main" val="65947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22"/>
          <p:cNvSpPr txBox="1">
            <a:spLocks noGrp="1"/>
          </p:cNvSpPr>
          <p:nvPr userDrawn="1"/>
        </p:nvSpPr>
        <p:spPr bwMode="auto">
          <a:xfrm>
            <a:off x="0" y="6492875"/>
            <a:ext cx="3810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r" eaLnBrk="1" hangingPunct="1">
              <a:defRPr/>
            </a:pPr>
            <a:fld id="{1473B070-F5DA-4C7A-8DEF-029492E5676F}" type="slidenum">
              <a:rPr lang="en-US" sz="1200" smtClean="0">
                <a:solidFill>
                  <a:srgbClr val="898989"/>
                </a:solidFill>
              </a:rPr>
              <a:pPr algn="r" eaLnBrk="1" hangingPunct="1">
                <a:defRPr/>
              </a:pPr>
              <a:t>‹#›</a:t>
            </a:fld>
            <a:endParaRPr lang="en-US" sz="1200" dirty="0" smtClean="0">
              <a:solidFill>
                <a:srgbClr val="898989"/>
              </a:solidFill>
            </a:endParaRPr>
          </a:p>
        </p:txBody>
      </p:sp>
      <p:cxnSp>
        <p:nvCxnSpPr>
          <p:cNvPr id="5" name="Straight Connector 4"/>
          <p:cNvCxnSpPr/>
          <p:nvPr userDrawn="1"/>
        </p:nvCxnSpPr>
        <p:spPr bwMode="auto">
          <a:xfrm>
            <a:off x="0" y="838200"/>
            <a:ext cx="9144000" cy="0"/>
          </a:xfrm>
          <a:prstGeom prst="line">
            <a:avLst/>
          </a:prstGeom>
          <a:solidFill>
            <a:schemeClr val="accent1"/>
          </a:solidFill>
          <a:ln w="1238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3" name="Rectangle 13"/>
          <p:cNvSpPr>
            <a:spLocks noGrp="1" noChangeArrowheads="1"/>
          </p:cNvSpPr>
          <p:nvPr>
            <p:ph type="title"/>
          </p:nvPr>
        </p:nvSpPr>
        <p:spPr bwMode="auto">
          <a:xfrm>
            <a:off x="0" y="0"/>
            <a:ext cx="9144000" cy="762000"/>
          </a:xfrm>
          <a:prstGeom prst="rect">
            <a:avLst/>
          </a:prstGeom>
          <a:noFill/>
          <a:ln w="9525">
            <a:noFill/>
            <a:miter lim="800000"/>
            <a:headEnd/>
            <a:tailEnd/>
          </a:ln>
          <a:effectLst/>
        </p:spPr>
        <p:txBody>
          <a:bodyPr/>
          <a:lstStyle/>
          <a:p>
            <a:pPr lvl="0"/>
            <a:r>
              <a:rPr lang="en-US" dirty="0" smtClean="0"/>
              <a:t>Click to edit Master title style</a:t>
            </a:r>
          </a:p>
        </p:txBody>
      </p:sp>
    </p:spTree>
    <p:extLst>
      <p:ext uri="{BB962C8B-B14F-4D97-AF65-F5344CB8AC3E}">
        <p14:creationId xmlns:p14="http://schemas.microsoft.com/office/powerpoint/2010/main" val="2751497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a:latin typeface="Times New Roman" pitchFamily="18"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2438400"/>
            <a:ext cx="4038600" cy="3962400"/>
          </a:xfrm>
        </p:spPr>
        <p:txBody>
          <a:bodyPr/>
          <a:lstStyle>
            <a:lvl1pPr>
              <a:defRPr>
                <a:latin typeface="Times New Roman" pitchFamily="18" charset="0"/>
              </a:defRPr>
            </a:lvl1pPr>
            <a:lvl2pPr>
              <a:defRPr>
                <a:latin typeface="Times New Roman" pitchFamily="18" charset="0"/>
              </a:defRPr>
            </a:lvl2pPr>
            <a:lvl3pPr>
              <a:defRPr>
                <a:latin typeface="Times New Roman" pitchFamily="18" charset="0"/>
              </a:defRPr>
            </a:lvl3pPr>
            <a:lvl4pPr>
              <a:defRPr>
                <a:latin typeface="Times New Roman" pitchFamily="18" charset="0"/>
              </a:defRPr>
            </a:lvl4pPr>
            <a:lvl5pPr>
              <a:defRPr>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4038600" cy="3962400"/>
          </a:xfrm>
        </p:spPr>
        <p:txBody>
          <a:bodyPr/>
          <a:lstStyle>
            <a:lvl1pPr>
              <a:defRPr>
                <a:latin typeface="Times New Roman" pitchFamily="18" charset="0"/>
              </a:defRPr>
            </a:lvl1pPr>
            <a:lvl2pPr>
              <a:defRPr>
                <a:latin typeface="Times New Roman" pitchFamily="18" charset="0"/>
              </a:defRPr>
            </a:lvl2pPr>
            <a:lvl3pPr>
              <a:defRPr>
                <a:latin typeface="Times New Roman" pitchFamily="18" charset="0"/>
              </a:defRPr>
            </a:lvl3pPr>
            <a:lvl4pPr>
              <a:defRPr>
                <a:latin typeface="Times New Roman" pitchFamily="18" charset="0"/>
              </a:defRPr>
            </a:lvl4pPr>
            <a:lvl5pPr>
              <a:defRPr>
                <a:latin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050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22"/>
          <p:cNvSpPr txBox="1">
            <a:spLocks noGrp="1"/>
          </p:cNvSpPr>
          <p:nvPr userDrawn="1"/>
        </p:nvSpPr>
        <p:spPr bwMode="auto">
          <a:xfrm>
            <a:off x="0" y="6492875"/>
            <a:ext cx="3810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r" eaLnBrk="1" hangingPunct="1">
              <a:defRPr/>
            </a:pPr>
            <a:fld id="{2B561CCC-A075-4C28-918D-9239F9703054}" type="slidenum">
              <a:rPr lang="en-US" sz="1200" smtClean="0">
                <a:solidFill>
                  <a:srgbClr val="898989"/>
                </a:solidFill>
              </a:rPr>
              <a:pPr algn="r" eaLnBrk="1" hangingPunct="1">
                <a:defRPr/>
              </a:pPr>
              <a:t>‹#›</a:t>
            </a:fld>
            <a:endParaRPr lang="en-US" sz="1200" dirty="0" smtClean="0">
              <a:solidFill>
                <a:srgbClr val="898989"/>
              </a:solidFill>
            </a:endParaRPr>
          </a:p>
        </p:txBody>
      </p:sp>
      <p:sp>
        <p:nvSpPr>
          <p:cNvPr id="3" name="Content Placeholder 2"/>
          <p:cNvSpPr>
            <a:spLocks noGrp="1"/>
          </p:cNvSpPr>
          <p:nvPr>
            <p:ph idx="1"/>
          </p:nvPr>
        </p:nvSpPr>
        <p:spPr>
          <a:xfrm>
            <a:off x="457200" y="1295400"/>
            <a:ext cx="82296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title"/>
          </p:nvPr>
        </p:nvSpPr>
        <p:spPr bwMode="auto">
          <a:xfrm>
            <a:off x="0" y="0"/>
            <a:ext cx="9144000" cy="762000"/>
          </a:xfrm>
          <a:prstGeom prst="rect">
            <a:avLst/>
          </a:prstGeom>
          <a:noFill/>
          <a:ln w="9525">
            <a:noFill/>
            <a:miter lim="800000"/>
            <a:headEnd/>
            <a:tailEnd/>
          </a:ln>
          <a:effectLst/>
        </p:spPr>
        <p:txBody>
          <a:bodyPr/>
          <a:lstStyle/>
          <a:p>
            <a:pPr lvl="0"/>
            <a:r>
              <a:rPr lang="en-US" dirty="0" smtClean="0"/>
              <a:t>Click to edit Master title style</a:t>
            </a:r>
          </a:p>
        </p:txBody>
      </p:sp>
    </p:spTree>
    <p:extLst>
      <p:ext uri="{BB962C8B-B14F-4D97-AF65-F5344CB8AC3E}">
        <p14:creationId xmlns:p14="http://schemas.microsoft.com/office/powerpoint/2010/main" val="2965055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Slide Number Placeholder 22"/>
          <p:cNvSpPr txBox="1">
            <a:spLocks noGrp="1"/>
          </p:cNvSpPr>
          <p:nvPr userDrawn="1"/>
        </p:nvSpPr>
        <p:spPr bwMode="auto">
          <a:xfrm>
            <a:off x="0" y="6492875"/>
            <a:ext cx="3810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r" eaLnBrk="1" hangingPunct="1">
              <a:defRPr/>
            </a:pPr>
            <a:fld id="{1473B070-F5DA-4C7A-8DEF-029492E5676F}" type="slidenum">
              <a:rPr lang="en-US" sz="1200" smtClean="0">
                <a:solidFill>
                  <a:srgbClr val="898989"/>
                </a:solidFill>
              </a:rPr>
              <a:pPr algn="r" eaLnBrk="1" hangingPunct="1">
                <a:defRPr/>
              </a:pPr>
              <a:t>‹#›</a:t>
            </a:fld>
            <a:endParaRPr lang="en-US" sz="1200" dirty="0" smtClean="0">
              <a:solidFill>
                <a:srgbClr val="898989"/>
              </a:solidFill>
            </a:endParaRPr>
          </a:p>
        </p:txBody>
      </p:sp>
      <p:cxnSp>
        <p:nvCxnSpPr>
          <p:cNvPr id="5" name="Straight Connector 4"/>
          <p:cNvCxnSpPr/>
          <p:nvPr userDrawn="1"/>
        </p:nvCxnSpPr>
        <p:spPr bwMode="auto">
          <a:xfrm>
            <a:off x="0" y="838200"/>
            <a:ext cx="9144000" cy="0"/>
          </a:xfrm>
          <a:prstGeom prst="line">
            <a:avLst/>
          </a:prstGeom>
          <a:solidFill>
            <a:schemeClr val="accent1"/>
          </a:solidFill>
          <a:ln w="1238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3" name="Rectangle 13"/>
          <p:cNvSpPr>
            <a:spLocks noGrp="1" noChangeArrowheads="1"/>
          </p:cNvSpPr>
          <p:nvPr>
            <p:ph type="title"/>
          </p:nvPr>
        </p:nvSpPr>
        <p:spPr bwMode="auto">
          <a:xfrm>
            <a:off x="0" y="0"/>
            <a:ext cx="9144000" cy="762000"/>
          </a:xfrm>
          <a:prstGeom prst="rect">
            <a:avLst/>
          </a:prstGeom>
          <a:noFill/>
          <a:ln w="9525">
            <a:noFill/>
            <a:miter lim="800000"/>
            <a:headEnd/>
            <a:tailEnd/>
          </a:ln>
          <a:effectLst/>
        </p:spPr>
        <p:txBody>
          <a:bodyPr/>
          <a:lstStyle/>
          <a:p>
            <a:pPr lvl="0"/>
            <a:r>
              <a:rPr lang="en-US" dirty="0" smtClean="0"/>
              <a:t>Click to edit Master title style</a:t>
            </a:r>
          </a:p>
        </p:txBody>
      </p:sp>
    </p:spTree>
    <p:extLst>
      <p:ext uri="{BB962C8B-B14F-4D97-AF65-F5344CB8AC3E}">
        <p14:creationId xmlns:p14="http://schemas.microsoft.com/office/powerpoint/2010/main" val="275149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22"/>
          <p:cNvSpPr txBox="1">
            <a:spLocks noGrp="1"/>
          </p:cNvSpPr>
          <p:nvPr userDrawn="1"/>
        </p:nvSpPr>
        <p:spPr bwMode="auto">
          <a:xfrm>
            <a:off x="0" y="6492875"/>
            <a:ext cx="3810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r" eaLnBrk="1" hangingPunct="1">
              <a:defRPr/>
            </a:pPr>
            <a:fld id="{F1F0A920-CA4E-40EA-AABC-34936870F7EB}" type="slidenum">
              <a:rPr lang="en-US" sz="1200" smtClean="0">
                <a:solidFill>
                  <a:srgbClr val="898989"/>
                </a:solidFill>
              </a:rPr>
              <a:pPr algn="r" eaLnBrk="1" hangingPunct="1">
                <a:defRPr/>
              </a:pPr>
              <a:t>‹#›</a:t>
            </a:fld>
            <a:endParaRPr lang="en-US" sz="1200" dirty="0" smtClean="0">
              <a:solidFill>
                <a:srgbClr val="898989"/>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428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22"/>
          <p:cNvSpPr txBox="1">
            <a:spLocks noGrp="1"/>
          </p:cNvSpPr>
          <p:nvPr userDrawn="1"/>
        </p:nvSpPr>
        <p:spPr bwMode="auto">
          <a:xfrm>
            <a:off x="0" y="6492875"/>
            <a:ext cx="3810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r" eaLnBrk="1" hangingPunct="1">
              <a:defRPr/>
            </a:pPr>
            <a:fld id="{1473B070-F5DA-4C7A-8DEF-029492E5676F}" type="slidenum">
              <a:rPr lang="en-US" sz="1200" smtClean="0">
                <a:solidFill>
                  <a:srgbClr val="898989"/>
                </a:solidFill>
              </a:rPr>
              <a:pPr algn="r" eaLnBrk="1" hangingPunct="1">
                <a:defRPr/>
              </a:pPr>
              <a:t>‹#›</a:t>
            </a:fld>
            <a:endParaRPr lang="en-US" sz="1200" dirty="0" smtClean="0">
              <a:solidFill>
                <a:srgbClr val="898989"/>
              </a:solidFill>
            </a:endParaRPr>
          </a:p>
        </p:txBody>
      </p:sp>
      <p:cxnSp>
        <p:nvCxnSpPr>
          <p:cNvPr id="5" name="Straight Connector 4"/>
          <p:cNvCxnSpPr/>
          <p:nvPr userDrawn="1"/>
        </p:nvCxnSpPr>
        <p:spPr bwMode="auto">
          <a:xfrm>
            <a:off x="0" y="838200"/>
            <a:ext cx="9144000" cy="0"/>
          </a:xfrm>
          <a:prstGeom prst="line">
            <a:avLst/>
          </a:prstGeom>
          <a:solidFill>
            <a:schemeClr val="accent1"/>
          </a:solidFill>
          <a:ln w="1238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3" name="Rectangle 13"/>
          <p:cNvSpPr>
            <a:spLocks noGrp="1" noChangeArrowheads="1"/>
          </p:cNvSpPr>
          <p:nvPr>
            <p:ph type="title"/>
          </p:nvPr>
        </p:nvSpPr>
        <p:spPr bwMode="auto">
          <a:xfrm>
            <a:off x="0" y="0"/>
            <a:ext cx="9144000" cy="762000"/>
          </a:xfrm>
          <a:prstGeom prst="rect">
            <a:avLst/>
          </a:prstGeom>
          <a:noFill/>
          <a:ln w="9525">
            <a:noFill/>
            <a:miter lim="800000"/>
            <a:headEnd/>
            <a:tailEnd/>
          </a:ln>
          <a:effectLst/>
        </p:spPr>
        <p:txBody>
          <a:bodyPr/>
          <a:lstStyle/>
          <a:p>
            <a:pPr lvl="0"/>
            <a:r>
              <a:rPr lang="en-US" dirty="0" smtClean="0"/>
              <a:t>Click to edit Master title style</a:t>
            </a:r>
          </a:p>
        </p:txBody>
      </p:sp>
    </p:spTree>
    <p:extLst>
      <p:ext uri="{BB962C8B-B14F-4D97-AF65-F5344CB8AC3E}">
        <p14:creationId xmlns:p14="http://schemas.microsoft.com/office/powerpoint/2010/main" val="275149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31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Slide Number Placeholder 22"/>
          <p:cNvSpPr txBox="1">
            <a:spLocks noGrp="1"/>
          </p:cNvSpPr>
          <p:nvPr userDrawn="1"/>
        </p:nvSpPr>
        <p:spPr bwMode="auto">
          <a:xfrm>
            <a:off x="0" y="6492875"/>
            <a:ext cx="3810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r" eaLnBrk="1" hangingPunct="1">
              <a:defRPr/>
            </a:pPr>
            <a:fld id="{1473B070-F5DA-4C7A-8DEF-029492E5676F}" type="slidenum">
              <a:rPr lang="en-US" sz="1200" smtClean="0">
                <a:solidFill>
                  <a:srgbClr val="898989"/>
                </a:solidFill>
              </a:rPr>
              <a:pPr algn="r" eaLnBrk="1" hangingPunct="1">
                <a:defRPr/>
              </a:pPr>
              <a:t>‹#›</a:t>
            </a:fld>
            <a:endParaRPr lang="en-US" sz="1200" dirty="0" smtClean="0">
              <a:solidFill>
                <a:srgbClr val="898989"/>
              </a:solidFill>
            </a:endParaRPr>
          </a:p>
        </p:txBody>
      </p:sp>
      <p:cxnSp>
        <p:nvCxnSpPr>
          <p:cNvPr id="5" name="Straight Connector 4"/>
          <p:cNvCxnSpPr/>
          <p:nvPr userDrawn="1"/>
        </p:nvCxnSpPr>
        <p:spPr bwMode="auto">
          <a:xfrm>
            <a:off x="0" y="838200"/>
            <a:ext cx="9144000" cy="0"/>
          </a:xfrm>
          <a:prstGeom prst="line">
            <a:avLst/>
          </a:prstGeom>
          <a:solidFill>
            <a:schemeClr val="accent1"/>
          </a:solidFill>
          <a:ln w="1238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3" name="Rectangle 13"/>
          <p:cNvSpPr>
            <a:spLocks noGrp="1" noChangeArrowheads="1"/>
          </p:cNvSpPr>
          <p:nvPr>
            <p:ph type="title"/>
          </p:nvPr>
        </p:nvSpPr>
        <p:spPr bwMode="auto">
          <a:xfrm>
            <a:off x="0" y="0"/>
            <a:ext cx="9144000" cy="762000"/>
          </a:xfrm>
          <a:prstGeom prst="rect">
            <a:avLst/>
          </a:prstGeom>
          <a:noFill/>
          <a:ln w="9525">
            <a:noFill/>
            <a:miter lim="800000"/>
            <a:headEnd/>
            <a:tailEnd/>
          </a:ln>
          <a:effectLst/>
        </p:spPr>
        <p:txBody>
          <a:bodyPr/>
          <a:lstStyle/>
          <a:p>
            <a:pPr lvl="0"/>
            <a:r>
              <a:rPr lang="en-US" dirty="0" smtClean="0"/>
              <a:t>Click to edit Master title style</a:t>
            </a:r>
          </a:p>
        </p:txBody>
      </p:sp>
    </p:spTree>
    <p:extLst>
      <p:ext uri="{BB962C8B-B14F-4D97-AF65-F5344CB8AC3E}">
        <p14:creationId xmlns:p14="http://schemas.microsoft.com/office/powerpoint/2010/main" val="2751497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503F84-0D6C-4194-B91C-C05E69E19A12}" type="datetime1">
              <a:rPr lang="en-US" smtClean="0"/>
              <a:t>5/9/2016</a:t>
            </a:fld>
            <a:endParaRPr lang="en-US" dirty="0"/>
          </a:p>
        </p:txBody>
      </p:sp>
      <p:sp>
        <p:nvSpPr>
          <p:cNvPr id="5" name="Footer Placeholder 4"/>
          <p:cNvSpPr>
            <a:spLocks noGrp="1"/>
          </p:cNvSpPr>
          <p:nvPr>
            <p:ph type="ftr" sz="quarter" idx="11"/>
          </p:nvPr>
        </p:nvSpPr>
        <p:spPr/>
        <p:txBody>
          <a:bodyPr/>
          <a:lstStyle/>
          <a:p>
            <a:r>
              <a:rPr lang="en-US" dirty="0" smtClean="0"/>
              <a:t>Confidential Property of Watco Companies LLC</a:t>
            </a:r>
            <a:endParaRPr lang="en-US" dirty="0"/>
          </a:p>
        </p:txBody>
      </p:sp>
      <p:sp>
        <p:nvSpPr>
          <p:cNvPr id="6" name="Slide Number Placeholder 5"/>
          <p:cNvSpPr>
            <a:spLocks noGrp="1"/>
          </p:cNvSpPr>
          <p:nvPr>
            <p:ph type="sldNum" sz="quarter" idx="12"/>
          </p:nvPr>
        </p:nvSpPr>
        <p:spPr/>
        <p:txBody>
          <a:bodyPr/>
          <a:lstStyle/>
          <a:p>
            <a:fld id="{AEAD9A9E-4187-1D4F-A944-20B5BA04AEC9}" type="slidenum">
              <a:rPr lang="en-US" smtClean="0"/>
              <a:t>‹#›</a:t>
            </a:fld>
            <a:endParaRPr lang="en-US" dirty="0"/>
          </a:p>
        </p:txBody>
      </p:sp>
    </p:spTree>
    <p:extLst>
      <p:ext uri="{BB962C8B-B14F-4D97-AF65-F5344CB8AC3E}">
        <p14:creationId xmlns:p14="http://schemas.microsoft.com/office/powerpoint/2010/main" val="127343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0C4198-DFEA-4C40-8F60-9173F9C91A88}" type="datetime1">
              <a:rPr lang="en-US" smtClean="0"/>
              <a:t>5/9/2016</a:t>
            </a:fld>
            <a:endParaRPr lang="en-US" dirty="0"/>
          </a:p>
        </p:txBody>
      </p:sp>
      <p:sp>
        <p:nvSpPr>
          <p:cNvPr id="8" name="Footer Placeholder 7"/>
          <p:cNvSpPr>
            <a:spLocks noGrp="1"/>
          </p:cNvSpPr>
          <p:nvPr>
            <p:ph type="ftr" sz="quarter" idx="11"/>
          </p:nvPr>
        </p:nvSpPr>
        <p:spPr/>
        <p:txBody>
          <a:bodyPr/>
          <a:lstStyle/>
          <a:p>
            <a:r>
              <a:rPr lang="en-US" dirty="0" smtClean="0"/>
              <a:t>Confidential Property of Watco Companies LLC</a:t>
            </a:r>
            <a:endParaRPr lang="en-US" dirty="0"/>
          </a:p>
        </p:txBody>
      </p:sp>
      <p:sp>
        <p:nvSpPr>
          <p:cNvPr id="9" name="Slide Number Placeholder 8"/>
          <p:cNvSpPr>
            <a:spLocks noGrp="1"/>
          </p:cNvSpPr>
          <p:nvPr>
            <p:ph type="sldNum" sz="quarter" idx="12"/>
          </p:nvPr>
        </p:nvSpPr>
        <p:spPr>
          <a:xfrm>
            <a:off x="6925434" y="6376636"/>
            <a:ext cx="2133600" cy="365125"/>
          </a:xfrm>
        </p:spPr>
        <p:txBody>
          <a:bodyPr/>
          <a:lstStyle/>
          <a:p>
            <a:fld id="{AEAD9A9E-4187-1D4F-A944-20B5BA04AEC9}" type="slidenum">
              <a:rPr lang="en-US" smtClean="0"/>
              <a:t>‹#›</a:t>
            </a:fld>
            <a:endParaRPr lang="en-US" dirty="0"/>
          </a:p>
        </p:txBody>
      </p:sp>
      <p:cxnSp>
        <p:nvCxnSpPr>
          <p:cNvPr id="5" name="Straight Connector 4"/>
          <p:cNvCxnSpPr/>
          <p:nvPr userDrawn="1"/>
        </p:nvCxnSpPr>
        <p:spPr>
          <a:xfrm>
            <a:off x="0" y="1295055"/>
            <a:ext cx="9144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8915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B3081-79C8-4D77-975A-10D7A6EFF264}" type="datetime1">
              <a:rPr lang="en-US" smtClean="0"/>
              <a:t>5/9/2016</a:t>
            </a:fld>
            <a:endParaRPr lang="en-US" dirty="0"/>
          </a:p>
        </p:txBody>
      </p:sp>
      <p:sp>
        <p:nvSpPr>
          <p:cNvPr id="5" name="Footer Placeholder 4"/>
          <p:cNvSpPr>
            <a:spLocks noGrp="1"/>
          </p:cNvSpPr>
          <p:nvPr>
            <p:ph type="ftr" sz="quarter" idx="11"/>
          </p:nvPr>
        </p:nvSpPr>
        <p:spPr/>
        <p:txBody>
          <a:bodyPr/>
          <a:lstStyle/>
          <a:p>
            <a:r>
              <a:rPr lang="en-US" dirty="0" smtClean="0"/>
              <a:t>Confidential Property of Watco Companies LLC</a:t>
            </a:r>
            <a:endParaRPr lang="en-US" dirty="0"/>
          </a:p>
        </p:txBody>
      </p:sp>
      <p:sp>
        <p:nvSpPr>
          <p:cNvPr id="6" name="Slide Number Placeholder 5"/>
          <p:cNvSpPr>
            <a:spLocks noGrp="1"/>
          </p:cNvSpPr>
          <p:nvPr>
            <p:ph type="sldNum" sz="quarter" idx="12"/>
          </p:nvPr>
        </p:nvSpPr>
        <p:spPr/>
        <p:txBody>
          <a:bodyPr/>
          <a:lstStyle/>
          <a:p>
            <a:fld id="{AEAD9A9E-4187-1D4F-A944-20B5BA04AEC9}" type="slidenum">
              <a:rPr lang="en-US" smtClean="0"/>
              <a:t>‹#›</a:t>
            </a:fld>
            <a:endParaRPr lang="en-US" dirty="0"/>
          </a:p>
        </p:txBody>
      </p:sp>
    </p:spTree>
    <p:extLst>
      <p:ext uri="{BB962C8B-B14F-4D97-AF65-F5344CB8AC3E}">
        <p14:creationId xmlns:p14="http://schemas.microsoft.com/office/powerpoint/2010/main" val="309639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6.png"/><Relationship Id="rId2" Type="http://schemas.openxmlformats.org/officeDocument/2006/relationships/slideLayout" Target="../slideLayouts/slideLayout8.xml"/><Relationship Id="rId16" Type="http://schemas.openxmlformats.org/officeDocument/2006/relationships/image" Target="../media/image5.emf"/><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userDrawn="1"/>
        </p:nvSpPr>
        <p:spPr bwMode="auto">
          <a:xfrm>
            <a:off x="0" y="0"/>
            <a:ext cx="9144000" cy="762000"/>
          </a:xfrm>
          <a:prstGeom prst="rect">
            <a:avLst/>
          </a:prstGeom>
          <a:gradFill rotWithShape="1">
            <a:gsLst>
              <a:gs pos="0">
                <a:srgbClr val="9C8800"/>
              </a:gs>
              <a:gs pos="50000">
                <a:srgbClr val="E1C400"/>
              </a:gs>
              <a:gs pos="100000">
                <a:srgbClr val="FFEA00"/>
              </a:gs>
            </a:gsLst>
            <a:lin ang="5400000" scaled="1"/>
          </a:gra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p>
            <a:endParaRPr lang="en-US" dirty="0"/>
          </a:p>
        </p:txBody>
      </p:sp>
      <p:sp>
        <p:nvSpPr>
          <p:cNvPr id="1027" name="Rectangle 5"/>
          <p:cNvSpPr>
            <a:spLocks noGrp="1" noChangeArrowheads="1"/>
          </p:cNvSpPr>
          <p:nvPr>
            <p:ph type="body" idx="1"/>
          </p:nvPr>
        </p:nvSpPr>
        <p:spPr bwMode="auto">
          <a:xfrm>
            <a:off x="457200" y="1371600"/>
            <a:ext cx="82296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13"/>
          <p:cNvSpPr>
            <a:spLocks noGrp="1" noChangeArrowheads="1"/>
          </p:cNvSpPr>
          <p:nvPr>
            <p:ph type="title"/>
          </p:nvPr>
        </p:nvSpPr>
        <p:spPr bwMode="auto">
          <a:xfrm>
            <a:off x="0" y="0"/>
            <a:ext cx="9144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Slide Number Placeholder 22"/>
          <p:cNvSpPr txBox="1">
            <a:spLocks noGrp="1"/>
          </p:cNvSpPr>
          <p:nvPr userDrawn="1"/>
        </p:nvSpPr>
        <p:spPr bwMode="auto">
          <a:xfrm>
            <a:off x="0" y="6492875"/>
            <a:ext cx="3810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r" eaLnBrk="1" hangingPunct="1">
              <a:defRPr/>
            </a:pPr>
            <a:fld id="{10B5D7CC-DD9E-49CF-91D5-DA68972A7E6D}" type="slidenum">
              <a:rPr lang="en-US" sz="1200" smtClean="0">
                <a:solidFill>
                  <a:srgbClr val="898989"/>
                </a:solidFill>
              </a:rPr>
              <a:pPr algn="r" eaLnBrk="1" hangingPunct="1">
                <a:defRPr/>
              </a:pPr>
              <a:t>‹#›</a:t>
            </a:fld>
            <a:endParaRPr lang="en-US" sz="1200" dirty="0" smtClean="0">
              <a:solidFill>
                <a:srgbClr val="898989"/>
              </a:solidFill>
            </a:endParaRPr>
          </a:p>
        </p:txBody>
      </p:sp>
      <p:cxnSp>
        <p:nvCxnSpPr>
          <p:cNvPr id="12" name="Straight Connector 11"/>
          <p:cNvCxnSpPr/>
          <p:nvPr userDrawn="1"/>
        </p:nvCxnSpPr>
        <p:spPr bwMode="auto">
          <a:xfrm>
            <a:off x="0" y="6400800"/>
            <a:ext cx="9144000" cy="0"/>
          </a:xfrm>
          <a:prstGeom prst="line">
            <a:avLst/>
          </a:prstGeom>
          <a:solidFill>
            <a:schemeClr val="accent1"/>
          </a:solidFill>
          <a:ln w="1270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8" name="Straight Connector 7"/>
          <p:cNvCxnSpPr/>
          <p:nvPr userDrawn="1"/>
        </p:nvCxnSpPr>
        <p:spPr bwMode="auto">
          <a:xfrm>
            <a:off x="0" y="762000"/>
            <a:ext cx="9144000" cy="0"/>
          </a:xfrm>
          <a:prstGeom prst="line">
            <a:avLst/>
          </a:prstGeom>
          <a:solidFill>
            <a:schemeClr val="accent1"/>
          </a:solidFill>
          <a:ln w="1238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pic>
        <p:nvPicPr>
          <p:cNvPr id="9" name="Picture 8" descr="Customer First1.png"/>
          <p:cNvPicPr>
            <a:picLocks noChangeAspect="1"/>
          </p:cNvPicPr>
          <p:nvPr userDrawn="1"/>
        </p:nvPicPr>
        <p:blipFill>
          <a:blip r:embed="rId8"/>
          <a:srcRect t="6814" b="11414"/>
          <a:stretch>
            <a:fillRect/>
          </a:stretch>
        </p:blipFill>
        <p:spPr>
          <a:xfrm>
            <a:off x="8305800" y="6096000"/>
            <a:ext cx="715963" cy="762000"/>
          </a:xfrm>
          <a:prstGeom prst="rect">
            <a:avLst/>
          </a:prstGeom>
          <a:effectLst>
            <a:outerShdw blurRad="50800" dist="38100" dir="2700000" algn="tl"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2" r:id="rId5"/>
    <p:sldLayoutId id="2147483832" r:id="rId6"/>
  </p:sldLayoutIdLst>
  <p:hf hdr="0" ftr="0" dt="0"/>
  <p:txStyles>
    <p:titleStyle>
      <a:lvl1pPr algn="ctr" rtl="0" eaLnBrk="0" fontAlgn="base" hangingPunct="0">
        <a:spcBef>
          <a:spcPct val="0"/>
        </a:spcBef>
        <a:spcAft>
          <a:spcPct val="0"/>
        </a:spcAft>
        <a:defRPr sz="3600" b="1">
          <a:solidFill>
            <a:schemeClr val="tx2"/>
          </a:solidFill>
          <a:latin typeface="Franklin Gothic Demi" pitchFamily="34" charset="0"/>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C0C0C0"/>
            </a:outerShdw>
          </a:effectLst>
          <a:latin typeface="Franklin Gothic Demi" pitchFamily="34" charset="0"/>
        </a:defRPr>
      </a:lvl2pPr>
      <a:lvl3pPr algn="ctr" rtl="0" eaLnBrk="0" fontAlgn="base" hangingPunct="0">
        <a:spcBef>
          <a:spcPct val="0"/>
        </a:spcBef>
        <a:spcAft>
          <a:spcPct val="0"/>
        </a:spcAft>
        <a:defRPr sz="3600">
          <a:solidFill>
            <a:schemeClr val="tx2"/>
          </a:solidFill>
          <a:effectLst>
            <a:outerShdw blurRad="38100" dist="38100" dir="2700000" algn="tl">
              <a:srgbClr val="C0C0C0"/>
            </a:outerShdw>
          </a:effectLst>
          <a:latin typeface="Franklin Gothic Demi" pitchFamily="34" charset="0"/>
        </a:defRPr>
      </a:lvl3pPr>
      <a:lvl4pPr algn="ctr" rtl="0" eaLnBrk="0" fontAlgn="base" hangingPunct="0">
        <a:spcBef>
          <a:spcPct val="0"/>
        </a:spcBef>
        <a:spcAft>
          <a:spcPct val="0"/>
        </a:spcAft>
        <a:defRPr sz="3600">
          <a:solidFill>
            <a:schemeClr val="tx2"/>
          </a:solidFill>
          <a:effectLst>
            <a:outerShdw blurRad="38100" dist="38100" dir="2700000" algn="tl">
              <a:srgbClr val="C0C0C0"/>
            </a:outerShdw>
          </a:effectLst>
          <a:latin typeface="Franklin Gothic Demi" pitchFamily="34" charset="0"/>
        </a:defRPr>
      </a:lvl4pPr>
      <a:lvl5pPr algn="ctr" rtl="0" eaLnBrk="0" fontAlgn="base" hangingPunct="0">
        <a:spcBef>
          <a:spcPct val="0"/>
        </a:spcBef>
        <a:spcAft>
          <a:spcPct val="0"/>
        </a:spcAft>
        <a:defRPr sz="3600">
          <a:solidFill>
            <a:schemeClr val="tx2"/>
          </a:solidFill>
          <a:effectLst>
            <a:outerShdw blurRad="38100" dist="38100" dir="2700000" algn="tl">
              <a:srgbClr val="C0C0C0"/>
            </a:outerShdw>
          </a:effectLst>
          <a:latin typeface="Franklin Gothic Demi"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rgbClr val="FFCC00"/>
        </a:buClr>
        <a:buFont typeface="Wingdings" pitchFamily="2" charset="2"/>
        <a:buBlip>
          <a:blip r:embed="rId9"/>
        </a:buBlip>
        <a:defRPr sz="2600">
          <a:solidFill>
            <a:schemeClr val="tx1"/>
          </a:solidFill>
          <a:latin typeface="Franklin Gothic Book"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Franklin Gothic Book" pitchFamily="34" charset="0"/>
        </a:defRPr>
      </a:lvl2pPr>
      <a:lvl3pPr marL="1143000" indent="-228600" algn="l" rtl="0" eaLnBrk="0" fontAlgn="base" hangingPunct="0">
        <a:spcBef>
          <a:spcPct val="20000"/>
        </a:spcBef>
        <a:spcAft>
          <a:spcPct val="0"/>
        </a:spcAft>
        <a:buClr>
          <a:srgbClr val="FFCC00"/>
        </a:buClr>
        <a:buChar char="•"/>
        <a:defRPr sz="2400">
          <a:solidFill>
            <a:schemeClr val="tx1"/>
          </a:solidFill>
          <a:latin typeface="Franklin Gothic Book" pitchFamily="34" charset="0"/>
        </a:defRPr>
      </a:lvl3pPr>
      <a:lvl4pPr marL="1600200" indent="-228600" algn="l" rtl="0" eaLnBrk="0" fontAlgn="base" hangingPunct="0">
        <a:spcBef>
          <a:spcPct val="20000"/>
        </a:spcBef>
        <a:spcAft>
          <a:spcPct val="0"/>
        </a:spcAft>
        <a:buClr>
          <a:schemeClr val="tx1"/>
        </a:buClr>
        <a:buChar char="•"/>
        <a:defRPr sz="2000">
          <a:solidFill>
            <a:schemeClr val="tx1"/>
          </a:solidFill>
          <a:latin typeface="Franklin Gothic Book"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Franklin Gothic Book"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5A288-AB61-466F-9B7A-C854EDC22625}" type="datetime1">
              <a:rPr lang="en-US" smtClean="0"/>
              <a:t>5/9/2016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Confidential Property of Watco Companies LLC</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D9A9E-4187-1D4F-A944-20B5BA04AEC9}" type="slidenum">
              <a:rPr lang="en-US" smtClean="0"/>
              <a:t>‹#›</a:t>
            </a:fld>
            <a:endParaRPr lang="en-US" dirty="0"/>
          </a:p>
        </p:txBody>
      </p:sp>
      <p:pic>
        <p:nvPicPr>
          <p:cNvPr id="7" name="Picture 6"/>
          <p:cNvPicPr>
            <a:picLocks noChangeAspect="1"/>
          </p:cNvPicPr>
          <p:nvPr userDrawn="1"/>
        </p:nvPicPr>
        <p:blipFill>
          <a:blip r:embed="rId16"/>
          <a:stretch>
            <a:fillRect/>
          </a:stretch>
        </p:blipFill>
        <p:spPr>
          <a:xfrm>
            <a:off x="-1" y="6101092"/>
            <a:ext cx="9144001" cy="756908"/>
          </a:xfrm>
          <a:prstGeom prst="rect">
            <a:avLst/>
          </a:prstGeom>
        </p:spPr>
      </p:pic>
      <p:pic>
        <p:nvPicPr>
          <p:cNvPr id="8" name="Picture 7" descr="watco logo ppt-01.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450060" y="5374804"/>
            <a:ext cx="1457011" cy="1457011"/>
          </a:xfrm>
          <a:prstGeom prst="rect">
            <a:avLst/>
          </a:prstGeom>
          <a:effectLst>
            <a:outerShdw blurRad="50800" dist="38100" dir="5640000" algn="tl" rotWithShape="0">
              <a:srgbClr val="000000">
                <a:alpha val="43000"/>
              </a:srgbClr>
            </a:outerShdw>
          </a:effectLst>
        </p:spPr>
      </p:pic>
      <p:pic>
        <p:nvPicPr>
          <p:cNvPr id="9" name="Picture 8"/>
          <p:cNvPicPr>
            <a:picLocks noChangeAspect="1"/>
          </p:cNvPicPr>
          <p:nvPr userDrawn="1"/>
        </p:nvPicPr>
        <p:blipFill>
          <a:blip r:embed="rId16"/>
          <a:stretch>
            <a:fillRect/>
          </a:stretch>
        </p:blipFill>
        <p:spPr>
          <a:xfrm>
            <a:off x="-1" y="0"/>
            <a:ext cx="9144001" cy="235664"/>
          </a:xfrm>
          <a:prstGeom prst="rect">
            <a:avLst/>
          </a:prstGeom>
        </p:spPr>
      </p:pic>
    </p:spTree>
    <p:extLst>
      <p:ext uri="{BB962C8B-B14F-4D97-AF65-F5344CB8AC3E}">
        <p14:creationId xmlns:p14="http://schemas.microsoft.com/office/powerpoint/2010/main" val="66151218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3" r:id="rId14"/>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29.jpe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mailto:tkadau@watcocompanie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0" y="4800600"/>
            <a:ext cx="9144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nchor="b"/>
          <a:lstStyle/>
          <a:p>
            <a:pPr algn="ctr" eaLnBrk="0" hangingPunct="0"/>
            <a:r>
              <a:rPr lang="en-US" sz="4400" dirty="0"/>
              <a:t>Association of Car Accounting </a:t>
            </a:r>
            <a:r>
              <a:rPr lang="en-US" sz="4400" dirty="0" smtClean="0"/>
              <a:t>&amp; Car </a:t>
            </a:r>
            <a:r>
              <a:rPr lang="en-US" sz="4400" dirty="0"/>
              <a:t>Service </a:t>
            </a:r>
            <a:r>
              <a:rPr lang="en-US" sz="4400" dirty="0" smtClean="0"/>
              <a:t>Officers</a:t>
            </a:r>
          </a:p>
          <a:p>
            <a:pPr algn="ctr" eaLnBrk="0" hangingPunct="0"/>
            <a:endParaRPr lang="en-US" sz="4400" dirty="0"/>
          </a:p>
          <a:p>
            <a:pPr algn="ctr" eaLnBrk="0" hangingPunct="0"/>
            <a:r>
              <a:rPr lang="en-US" dirty="0" smtClean="0"/>
              <a:t>May </a:t>
            </a:r>
            <a:r>
              <a:rPr lang="en-US" dirty="0"/>
              <a:t>12, 2016</a:t>
            </a:r>
          </a:p>
          <a:p>
            <a:pPr algn="ctr" eaLnBrk="0" hangingPunct="0"/>
            <a:r>
              <a:rPr lang="en-US" dirty="0"/>
              <a:t>Coeur d’Alene, ID</a:t>
            </a:r>
          </a:p>
          <a:p>
            <a:pPr algn="ctr" eaLnBrk="0" hangingPunct="0"/>
            <a:endParaRPr lang="en-US" sz="1800" dirty="0">
              <a:solidFill>
                <a:schemeClr val="tx2"/>
              </a:solidFill>
              <a:latin typeface="Franklin Gothic Dem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idx="1"/>
          </p:nvPr>
        </p:nvSpPr>
        <p:spPr>
          <a:xfrm>
            <a:off x="457200" y="990600"/>
            <a:ext cx="8534400" cy="5105400"/>
          </a:xfrm>
        </p:spPr>
        <p:txBody>
          <a:bodyPr/>
          <a:lstStyle/>
          <a:p>
            <a:pPr eaLnBrk="1" hangingPunct="1">
              <a:lnSpc>
                <a:spcPct val="90000"/>
              </a:lnSpc>
            </a:pPr>
            <a:r>
              <a:rPr lang="en-US" sz="2100" b="1" dirty="0" smtClean="0"/>
              <a:t>Railcar Repair</a:t>
            </a:r>
          </a:p>
          <a:p>
            <a:pPr lvl="1" eaLnBrk="1" hangingPunct="1">
              <a:lnSpc>
                <a:spcPct val="90000"/>
              </a:lnSpc>
            </a:pPr>
            <a:r>
              <a:rPr lang="en-US" sz="2100" dirty="0" smtClean="0"/>
              <a:t>Fifteen locations throughout the United States</a:t>
            </a:r>
          </a:p>
          <a:p>
            <a:pPr lvl="1" eaLnBrk="1" hangingPunct="1">
              <a:lnSpc>
                <a:spcPct val="90000"/>
              </a:lnSpc>
            </a:pPr>
            <a:r>
              <a:rPr lang="en-US" sz="2100" dirty="0" smtClean="0"/>
              <a:t>May 2007 - Acquired Millennium Rail, a fully-integrated provider of repair and maintenance services such as fleet management, general repair and maintenance, specialty freight car manufacturing and program work</a:t>
            </a:r>
          </a:p>
          <a:p>
            <a:pPr lvl="1" eaLnBrk="1" hangingPunct="1">
              <a:lnSpc>
                <a:spcPct val="90000"/>
              </a:lnSpc>
            </a:pPr>
            <a:r>
              <a:rPr lang="en-US" sz="2100" dirty="0" smtClean="0"/>
              <a:t>June 2008 – Acquired Fitzgerald Railcar Services, Inc., a comprehensive railcar repair and maintenance company, expanding services to Georgia and Nebraska</a:t>
            </a:r>
          </a:p>
          <a:p>
            <a:pPr eaLnBrk="1" hangingPunct="1">
              <a:lnSpc>
                <a:spcPct val="90000"/>
              </a:lnSpc>
            </a:pPr>
            <a:r>
              <a:rPr lang="en-US" sz="2100" b="1" dirty="0" smtClean="0"/>
              <a:t>Railroad Repair Services</a:t>
            </a:r>
          </a:p>
          <a:p>
            <a:pPr lvl="1" eaLnBrk="1" hangingPunct="1">
              <a:lnSpc>
                <a:spcPct val="90000"/>
              </a:lnSpc>
            </a:pPr>
            <a:r>
              <a:rPr lang="en-US" sz="2100" dirty="0" smtClean="0"/>
              <a:t>Twenty-three railroad located repair locations</a:t>
            </a:r>
          </a:p>
          <a:p>
            <a:pPr lvl="1" eaLnBrk="1" hangingPunct="1">
              <a:lnSpc>
                <a:spcPct val="90000"/>
              </a:lnSpc>
            </a:pPr>
            <a:r>
              <a:rPr lang="en-US" sz="2100" dirty="0" smtClean="0"/>
              <a:t>Contract and emergency repairs including, coal fleets, preparation and cleaning of boxcars and refrigerated cars</a:t>
            </a:r>
          </a:p>
          <a:p>
            <a:pPr eaLnBrk="1" hangingPunct="1">
              <a:lnSpc>
                <a:spcPct val="90000"/>
              </a:lnSpc>
            </a:pPr>
            <a:r>
              <a:rPr lang="en-US" sz="2100" b="1" dirty="0" smtClean="0"/>
              <a:t>Locomotive Repair</a:t>
            </a:r>
          </a:p>
          <a:p>
            <a:pPr lvl="1" eaLnBrk="1" hangingPunct="1">
              <a:lnSpc>
                <a:spcPct val="90000"/>
              </a:lnSpc>
            </a:pPr>
            <a:r>
              <a:rPr lang="en-US" sz="2100" dirty="0" smtClean="0"/>
              <a:t>Eight locations available to meet Watco and Customer needs</a:t>
            </a:r>
          </a:p>
        </p:txBody>
      </p:sp>
      <p:sp>
        <p:nvSpPr>
          <p:cNvPr id="45058" name="Rectangle 2"/>
          <p:cNvSpPr>
            <a:spLocks noGrp="1" noChangeArrowheads="1"/>
          </p:cNvSpPr>
          <p:nvPr>
            <p:ph type="title"/>
          </p:nvPr>
        </p:nvSpPr>
        <p:spPr>
          <a:xfrm>
            <a:off x="0" y="0"/>
            <a:ext cx="9144000" cy="685800"/>
          </a:xfrm>
          <a:ln/>
        </p:spPr>
        <p:txBody>
          <a:bodyPr lIns="92075" tIns="46038" rIns="92075" bIns="46038"/>
          <a:lstStyle/>
          <a:p>
            <a:pPr eaLnBrk="1" hangingPunct="1"/>
            <a:r>
              <a:rPr lang="en-US" dirty="0"/>
              <a:t>Mechanical</a:t>
            </a:r>
            <a:r>
              <a:rPr lang="en-US" dirty="0" smtClean="0"/>
              <a:t> Services  </a:t>
            </a:r>
          </a:p>
        </p:txBody>
      </p:sp>
      <p:sp>
        <p:nvSpPr>
          <p:cNvPr id="45059" name="Rectangle 3"/>
          <p:cNvSpPr>
            <a:spLocks noChangeArrowheads="1"/>
          </p:cNvSpPr>
          <p:nvPr/>
        </p:nvSpPr>
        <p:spPr bwMode="auto">
          <a:xfrm>
            <a:off x="685800" y="914400"/>
            <a:ext cx="78486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lnSpc>
                <a:spcPct val="90000"/>
              </a:lnSpc>
              <a:spcBef>
                <a:spcPct val="20000"/>
              </a:spcBef>
              <a:buClr>
                <a:schemeClr val="tx2"/>
              </a:buClr>
              <a:buSzPct val="75000"/>
              <a:buFont typeface="Wingdings" pitchFamily="2" charset="2"/>
              <a:buNone/>
            </a:pPr>
            <a:endParaRPr lang="en-US" sz="2400" b="0" dirty="0">
              <a:latin typeface="Times New Roman" pitchFamily="18" charset="0"/>
            </a:endParaRPr>
          </a:p>
          <a:p>
            <a:pPr marL="342900" indent="-342900">
              <a:spcBef>
                <a:spcPct val="50000"/>
              </a:spcBef>
            </a:pPr>
            <a:endParaRPr lang="en-US" b="0" dirty="0">
              <a:latin typeface="Times New Roman" pitchFamily="18" charset="0"/>
            </a:endParaRPr>
          </a:p>
        </p:txBody>
      </p:sp>
    </p:spTree>
    <p:extLst>
      <p:ext uri="{BB962C8B-B14F-4D97-AF65-F5344CB8AC3E}">
        <p14:creationId xmlns:p14="http://schemas.microsoft.com/office/powerpoint/2010/main" val="1442241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4" name="Text Box 10"/>
          <p:cNvSpPr txBox="1">
            <a:spLocks noChangeArrowheads="1"/>
          </p:cNvSpPr>
          <p:nvPr/>
        </p:nvSpPr>
        <p:spPr bwMode="auto">
          <a:xfrm>
            <a:off x="0" y="76200"/>
            <a:ext cx="9144000" cy="762000"/>
          </a:xfrm>
          <a:prstGeom prst="rect">
            <a:avLst/>
          </a:prstGeom>
          <a:noFill/>
          <a:ln w="28575" algn="in">
            <a:noFill/>
            <a:miter lim="800000"/>
            <a:headEnd/>
            <a:tailEnd/>
          </a:ln>
          <a:effectLst/>
        </p:spPr>
        <p:txBody>
          <a:bodyPr lIns="36576" tIns="36576" rIns="36576" bIns="36576"/>
          <a:lstStyle/>
          <a:p>
            <a:pPr algn="ctr">
              <a:defRPr/>
            </a:pPr>
            <a:r>
              <a:rPr lang="en-US" sz="3600" kern="0" dirty="0">
                <a:solidFill>
                  <a:schemeClr val="tx2"/>
                </a:solidFill>
                <a:latin typeface="Franklin Gothic Demi" pitchFamily="34" charset="0"/>
                <a:ea typeface="+mj-ea"/>
                <a:cs typeface="+mj-cs"/>
              </a:rPr>
              <a:t>Watco Mechanical Services </a:t>
            </a:r>
          </a:p>
        </p:txBody>
      </p:sp>
      <p:sp>
        <p:nvSpPr>
          <p:cNvPr id="11" name="Text Box 7"/>
          <p:cNvSpPr txBox="1">
            <a:spLocks noChangeArrowheads="1"/>
          </p:cNvSpPr>
          <p:nvPr/>
        </p:nvSpPr>
        <p:spPr bwMode="auto">
          <a:xfrm>
            <a:off x="1119187" y="838200"/>
            <a:ext cx="7010400" cy="914400"/>
          </a:xfrm>
          <a:prstGeom prst="rect">
            <a:avLst/>
          </a:prstGeom>
          <a:noFill/>
          <a:ln w="9525" algn="in">
            <a:noFill/>
            <a:miter lim="800000"/>
            <a:headEnd/>
            <a:tailEnd/>
          </a:ln>
          <a:effectLst/>
        </p:spPr>
        <p:txBody>
          <a:bodyPr lIns="36576" tIns="36576" rIns="36576" bIns="36576"/>
          <a:lstStyle/>
          <a:p>
            <a:pPr algn="ctr">
              <a:tabLst>
                <a:tab pos="1485900" algn="l"/>
              </a:tabLst>
              <a:defRPr/>
            </a:pPr>
            <a:r>
              <a:rPr lang="en-US" sz="1500" b="0" dirty="0" smtClean="0">
                <a:latin typeface="Franklin Gothic Book" panose="020B0503020102020204" pitchFamily="34" charset="0"/>
              </a:rPr>
              <a:t>On June 4, 2014, Watco Companies and The Greenbrier Companies announced </a:t>
            </a:r>
            <a:r>
              <a:rPr lang="en-US" sz="1500" b="0" dirty="0">
                <a:latin typeface="Franklin Gothic Book" panose="020B0503020102020204" pitchFamily="34" charset="0"/>
              </a:rPr>
              <a:t>a </a:t>
            </a:r>
            <a:r>
              <a:rPr lang="en-US" sz="1500" b="0" dirty="0" smtClean="0">
                <a:latin typeface="Franklin Gothic Book" panose="020B0503020102020204" pitchFamily="34" charset="0"/>
              </a:rPr>
              <a:t>50/50 joint venture forming new </a:t>
            </a:r>
            <a:r>
              <a:rPr lang="en-US" sz="1500" b="0" dirty="0">
                <a:latin typeface="Franklin Gothic Book" panose="020B0503020102020204" pitchFamily="34" charset="0"/>
              </a:rPr>
              <a:t>company </a:t>
            </a:r>
            <a:r>
              <a:rPr lang="en-US" sz="1500" b="0" dirty="0" smtClean="0">
                <a:latin typeface="Franklin Gothic Book" panose="020B0503020102020204" pitchFamily="34" charset="0"/>
              </a:rPr>
              <a:t>creating </a:t>
            </a:r>
            <a:r>
              <a:rPr lang="en-US" sz="1500" b="0" dirty="0">
                <a:latin typeface="Franklin Gothic Book" panose="020B0503020102020204" pitchFamily="34" charset="0"/>
              </a:rPr>
              <a:t>world-class network of railcar repair shops. </a:t>
            </a:r>
            <a:r>
              <a:rPr lang="en-US" sz="1500" b="0" dirty="0" smtClean="0">
                <a:latin typeface="Franklin Gothic Book" panose="020B0503020102020204" pitchFamily="34" charset="0"/>
              </a:rPr>
              <a:t>GBW </a:t>
            </a:r>
            <a:r>
              <a:rPr lang="en-US" sz="1500" b="0" dirty="0">
                <a:latin typeface="Franklin Gothic Book" panose="020B0503020102020204" pitchFamily="34" charset="0"/>
              </a:rPr>
              <a:t>Railcar Services, LLC (</a:t>
            </a:r>
            <a:r>
              <a:rPr lang="en-US" sz="1500" b="0" dirty="0" smtClean="0">
                <a:latin typeface="Franklin Gothic Book" panose="020B0503020102020204" pitchFamily="34" charset="0"/>
              </a:rPr>
              <a:t>GBW) created a diverse network of 33 facilities located across North America</a:t>
            </a:r>
            <a:endParaRPr lang="en-US" sz="1500" b="0" dirty="0">
              <a:latin typeface="Franklin Gothic Book" panose="020B0503020102020204" pitchFamily="34" charset="0"/>
              <a:cs typeface="+mn-cs"/>
            </a:endParaRP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879600"/>
            <a:ext cx="6553200" cy="436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524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7"/>
          <p:cNvSpPr>
            <a:spLocks noChangeArrowheads="1"/>
          </p:cNvSpPr>
          <p:nvPr/>
        </p:nvSpPr>
        <p:spPr bwMode="auto">
          <a:xfrm>
            <a:off x="4648200" y="1447800"/>
            <a:ext cx="24384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buBlip>
                <a:blip r:embed="rId3"/>
              </a:buBlip>
              <a:defRPr/>
            </a:pPr>
            <a:r>
              <a:rPr lang="en-US" sz="1100" b="0" dirty="0" smtClean="0">
                <a:latin typeface="Franklin Gothic Book" pitchFamily="34" charset="0"/>
              </a:rPr>
              <a:t>Colorado – Tampa</a:t>
            </a:r>
          </a:p>
          <a:p>
            <a:pPr marL="342900" indent="-342900">
              <a:spcBef>
                <a:spcPct val="20000"/>
              </a:spcBef>
              <a:buClr>
                <a:srgbClr val="FFCC00"/>
              </a:buClr>
              <a:buBlip>
                <a:blip r:embed="rId3"/>
              </a:buBlip>
              <a:defRPr/>
            </a:pPr>
            <a:r>
              <a:rPr lang="en-US" sz="1100" b="0" dirty="0" smtClean="0">
                <a:latin typeface="Franklin Gothic Book" pitchFamily="34" charset="0"/>
              </a:rPr>
              <a:t>Illinois – Triumph</a:t>
            </a:r>
          </a:p>
          <a:p>
            <a:pPr marL="342900" indent="-342900">
              <a:spcBef>
                <a:spcPct val="20000"/>
              </a:spcBef>
              <a:buClr>
                <a:srgbClr val="FFCC00"/>
              </a:buClr>
              <a:buBlip>
                <a:blip r:embed="rId3"/>
              </a:buBlip>
              <a:defRPr/>
            </a:pPr>
            <a:r>
              <a:rPr lang="en-US" sz="1100" b="0" dirty="0" smtClean="0">
                <a:latin typeface="Franklin Gothic Book" pitchFamily="34" charset="0"/>
              </a:rPr>
              <a:t>Kentucky </a:t>
            </a:r>
          </a:p>
          <a:p>
            <a:pPr marL="742950" lvl="1" indent="-285750" eaLnBrk="0" hangingPunct="0">
              <a:spcBef>
                <a:spcPct val="20000"/>
              </a:spcBef>
              <a:buClr>
                <a:srgbClr val="C00000"/>
              </a:buClr>
              <a:buFont typeface="Wingdings" pitchFamily="2" charset="2"/>
              <a:buChar char="§"/>
              <a:defRPr/>
            </a:pPr>
            <a:r>
              <a:rPr lang="en-US" sz="1000" b="0" dirty="0">
                <a:latin typeface="Franklin Gothic Book" pitchFamily="34" charset="0"/>
              </a:rPr>
              <a:t>Ghent</a:t>
            </a:r>
          </a:p>
          <a:p>
            <a:pPr marL="742950" lvl="1" indent="-285750" eaLnBrk="0" hangingPunct="0">
              <a:spcBef>
                <a:spcPct val="20000"/>
              </a:spcBef>
              <a:buClr>
                <a:srgbClr val="C00000"/>
              </a:buClr>
              <a:buFont typeface="Wingdings" pitchFamily="2" charset="2"/>
              <a:buChar char="§"/>
              <a:defRPr/>
            </a:pPr>
            <a:r>
              <a:rPr lang="en-US" sz="1000" b="0" dirty="0">
                <a:latin typeface="Franklin Gothic Book" pitchFamily="34" charset="0"/>
              </a:rPr>
              <a:t>Louisville</a:t>
            </a:r>
          </a:p>
          <a:p>
            <a:pPr marL="342900" indent="-342900">
              <a:spcBef>
                <a:spcPct val="20000"/>
              </a:spcBef>
              <a:buClr>
                <a:srgbClr val="FFCC00"/>
              </a:buClr>
              <a:buBlip>
                <a:blip r:embed="rId3"/>
              </a:buBlip>
              <a:defRPr/>
            </a:pPr>
            <a:r>
              <a:rPr lang="en-US" sz="1100" b="0" dirty="0" smtClean="0">
                <a:latin typeface="Franklin Gothic Book" pitchFamily="34" charset="0"/>
              </a:rPr>
              <a:t>New Mexico - Loving</a:t>
            </a:r>
          </a:p>
          <a:p>
            <a:pPr marL="342900" indent="-342900">
              <a:spcBef>
                <a:spcPct val="20000"/>
              </a:spcBef>
              <a:buClr>
                <a:srgbClr val="FFCC00"/>
              </a:buClr>
              <a:buBlip>
                <a:blip r:embed="rId3"/>
              </a:buBlip>
              <a:defRPr/>
            </a:pPr>
            <a:r>
              <a:rPr lang="en-US" sz="1100" b="0" dirty="0" smtClean="0">
                <a:latin typeface="Franklin Gothic Book" pitchFamily="34" charset="0"/>
              </a:rPr>
              <a:t>New Jersey</a:t>
            </a:r>
          </a:p>
          <a:p>
            <a:pPr marL="742950" lvl="1" indent="-285750" eaLnBrk="0" hangingPunct="0">
              <a:spcBef>
                <a:spcPct val="20000"/>
              </a:spcBef>
              <a:buClr>
                <a:srgbClr val="C00000"/>
              </a:buClr>
              <a:buFont typeface="Wingdings" pitchFamily="2" charset="2"/>
              <a:buChar char="§"/>
              <a:defRPr/>
            </a:pPr>
            <a:r>
              <a:rPr lang="en-US" sz="1000" b="0" dirty="0">
                <a:latin typeface="Franklin Gothic Book" pitchFamily="34" charset="0"/>
              </a:rPr>
              <a:t>Bayway</a:t>
            </a:r>
          </a:p>
          <a:p>
            <a:pPr marL="742950" lvl="1" indent="-285750" eaLnBrk="0" hangingPunct="0">
              <a:spcBef>
                <a:spcPct val="20000"/>
              </a:spcBef>
              <a:buClr>
                <a:srgbClr val="C00000"/>
              </a:buClr>
              <a:buFont typeface="Wingdings" pitchFamily="2" charset="2"/>
              <a:buChar char="§"/>
              <a:defRPr/>
            </a:pPr>
            <a:r>
              <a:rPr lang="en-US" sz="1000" b="0" dirty="0">
                <a:latin typeface="Franklin Gothic Book" pitchFamily="34" charset="0"/>
              </a:rPr>
              <a:t>Linden</a:t>
            </a:r>
          </a:p>
          <a:p>
            <a:pPr marL="342900" indent="-342900">
              <a:spcBef>
                <a:spcPct val="20000"/>
              </a:spcBef>
              <a:buClr>
                <a:srgbClr val="FFCC00"/>
              </a:buClr>
              <a:buBlip>
                <a:blip r:embed="rId3"/>
              </a:buBlip>
              <a:defRPr/>
            </a:pPr>
            <a:r>
              <a:rPr lang="en-US" sz="1100" b="0" dirty="0" smtClean="0">
                <a:latin typeface="Franklin Gothic Book" pitchFamily="34" charset="0"/>
              </a:rPr>
              <a:t>New York</a:t>
            </a:r>
          </a:p>
          <a:p>
            <a:pPr marL="742950" lvl="1" indent="-285750" eaLnBrk="0" hangingPunct="0">
              <a:spcBef>
                <a:spcPct val="20000"/>
              </a:spcBef>
              <a:buClr>
                <a:srgbClr val="C00000"/>
              </a:buClr>
              <a:buFont typeface="Wingdings" pitchFamily="2" charset="2"/>
              <a:buChar char="§"/>
              <a:defRPr/>
            </a:pPr>
            <a:r>
              <a:rPr lang="en-US" sz="1000" b="0" dirty="0">
                <a:latin typeface="Franklin Gothic Book" pitchFamily="34" charset="0"/>
              </a:rPr>
              <a:t>Bronx</a:t>
            </a:r>
          </a:p>
          <a:p>
            <a:pPr marL="742950" lvl="1" indent="-285750" eaLnBrk="0" hangingPunct="0">
              <a:spcBef>
                <a:spcPct val="20000"/>
              </a:spcBef>
              <a:buClr>
                <a:srgbClr val="C00000"/>
              </a:buClr>
              <a:buFont typeface="Wingdings" pitchFamily="2" charset="2"/>
              <a:buChar char="§"/>
              <a:defRPr/>
            </a:pPr>
            <a:r>
              <a:rPr lang="en-US" sz="1000" b="0" dirty="0">
                <a:latin typeface="Franklin Gothic Book" pitchFamily="34" charset="0"/>
              </a:rPr>
              <a:t>Brooklyn</a:t>
            </a:r>
          </a:p>
          <a:p>
            <a:pPr marL="742950" lvl="1" indent="-285750" eaLnBrk="0" hangingPunct="0">
              <a:spcBef>
                <a:spcPct val="20000"/>
              </a:spcBef>
              <a:buClr>
                <a:srgbClr val="C00000"/>
              </a:buClr>
              <a:buFont typeface="Wingdings" pitchFamily="2" charset="2"/>
              <a:buChar char="§"/>
              <a:defRPr/>
            </a:pPr>
            <a:r>
              <a:rPr lang="en-US" sz="1000" b="0" dirty="0" smtClean="0">
                <a:latin typeface="Franklin Gothic Book" pitchFamily="34" charset="0"/>
              </a:rPr>
              <a:t>Queen</a:t>
            </a:r>
            <a:r>
              <a:rPr lang="en-US" sz="1000" dirty="0" smtClean="0">
                <a:latin typeface="Franklin Gothic Book" pitchFamily="34" charset="0"/>
              </a:rPr>
              <a:t>s</a:t>
            </a:r>
            <a:endParaRPr lang="en-US" sz="1000" dirty="0">
              <a:latin typeface="Franklin Gothic Book" pitchFamily="34" charset="0"/>
            </a:endParaRPr>
          </a:p>
        </p:txBody>
      </p:sp>
      <p:sp>
        <p:nvSpPr>
          <p:cNvPr id="10247" name="Rectangle 6"/>
          <p:cNvSpPr>
            <a:spLocks noGrp="1" noChangeArrowheads="1"/>
          </p:cNvSpPr>
          <p:nvPr>
            <p:ph idx="1"/>
          </p:nvPr>
        </p:nvSpPr>
        <p:spPr>
          <a:xfrm>
            <a:off x="152400" y="1447800"/>
            <a:ext cx="2168154" cy="6629400"/>
          </a:xfrm>
        </p:spPr>
        <p:txBody>
          <a:bodyPr/>
          <a:lstStyle/>
          <a:p>
            <a:r>
              <a:rPr lang="en-US" sz="1100" dirty="0" smtClean="0"/>
              <a:t>Alabama - Port Birmingham</a:t>
            </a:r>
            <a:endParaRPr lang="en-US" sz="1100" dirty="0"/>
          </a:p>
          <a:p>
            <a:r>
              <a:rPr lang="en-US" sz="1100" dirty="0" smtClean="0"/>
              <a:t>Arkansas - Pine Bluff</a:t>
            </a:r>
            <a:endParaRPr lang="en-US" sz="1100" dirty="0"/>
          </a:p>
          <a:p>
            <a:r>
              <a:rPr lang="en-US" sz="1100" dirty="0" smtClean="0"/>
              <a:t>Arizona - Phoenix</a:t>
            </a:r>
            <a:endParaRPr lang="en-US" sz="1100" dirty="0"/>
          </a:p>
          <a:p>
            <a:r>
              <a:rPr lang="en-US" sz="1100" dirty="0" smtClean="0"/>
              <a:t>California</a:t>
            </a:r>
          </a:p>
          <a:p>
            <a:pPr lvl="1">
              <a:buClr>
                <a:srgbClr val="C00000"/>
              </a:buClr>
            </a:pPr>
            <a:r>
              <a:rPr lang="en-US" sz="1000" dirty="0"/>
              <a:t>Stockton – Fertilizer</a:t>
            </a:r>
          </a:p>
          <a:p>
            <a:pPr lvl="1">
              <a:buClr>
                <a:srgbClr val="C00000"/>
              </a:buClr>
            </a:pPr>
            <a:r>
              <a:rPr lang="en-US" sz="1000" dirty="0"/>
              <a:t>Stockton – Food Grade</a:t>
            </a:r>
          </a:p>
          <a:p>
            <a:pPr>
              <a:defRPr/>
            </a:pPr>
            <a:r>
              <a:rPr lang="en-US" sz="1100" dirty="0" smtClean="0"/>
              <a:t>Illinois</a:t>
            </a:r>
            <a:endParaRPr lang="en-US" sz="1100" dirty="0"/>
          </a:p>
          <a:p>
            <a:pPr lvl="1">
              <a:buClr>
                <a:srgbClr val="C00000"/>
              </a:buClr>
              <a:defRPr/>
            </a:pPr>
            <a:r>
              <a:rPr lang="en-US" sz="1000" dirty="0"/>
              <a:t>Chicago Heights</a:t>
            </a:r>
          </a:p>
          <a:p>
            <a:pPr lvl="1">
              <a:buClr>
                <a:srgbClr val="C00000"/>
              </a:buClr>
              <a:defRPr/>
            </a:pPr>
            <a:r>
              <a:rPr lang="en-US" sz="1000" dirty="0"/>
              <a:t>Rockford</a:t>
            </a:r>
          </a:p>
          <a:p>
            <a:pPr lvl="1">
              <a:buClr>
                <a:srgbClr val="C00000"/>
              </a:buClr>
              <a:defRPr/>
            </a:pPr>
            <a:r>
              <a:rPr lang="en-US" sz="1000" dirty="0"/>
              <a:t>Triumph</a:t>
            </a:r>
          </a:p>
          <a:p>
            <a:r>
              <a:rPr lang="en-US" sz="1100" dirty="0" smtClean="0"/>
              <a:t>Indiana</a:t>
            </a:r>
          </a:p>
          <a:p>
            <a:pPr lvl="1">
              <a:buClr>
                <a:srgbClr val="C00000"/>
              </a:buClr>
            </a:pPr>
            <a:r>
              <a:rPr lang="en-US" sz="1000" dirty="0"/>
              <a:t>Hammond</a:t>
            </a:r>
          </a:p>
          <a:p>
            <a:pPr lvl="1">
              <a:buClr>
                <a:srgbClr val="C00000"/>
              </a:buClr>
            </a:pPr>
            <a:r>
              <a:rPr lang="en-US" sz="1000" dirty="0"/>
              <a:t>Jeffersonville</a:t>
            </a:r>
          </a:p>
          <a:p>
            <a:r>
              <a:rPr lang="en-US" sz="1100" dirty="0" smtClean="0"/>
              <a:t>Louisiana – Baton Rouge</a:t>
            </a:r>
            <a:endParaRPr lang="en-US" sz="1100" dirty="0"/>
          </a:p>
          <a:p>
            <a:r>
              <a:rPr lang="en-US" sz="1100" dirty="0" smtClean="0"/>
              <a:t>Kansas – Pittsburg</a:t>
            </a:r>
            <a:endParaRPr lang="en-US" sz="1100" dirty="0"/>
          </a:p>
          <a:p>
            <a:r>
              <a:rPr lang="en-US" sz="1100" dirty="0" smtClean="0"/>
              <a:t>Michigan - Willis</a:t>
            </a:r>
            <a:endParaRPr lang="en-US" sz="1100" dirty="0"/>
          </a:p>
          <a:p>
            <a:r>
              <a:rPr lang="en-US" sz="1100" dirty="0" smtClean="0"/>
              <a:t>Mississippi – Vicksburg</a:t>
            </a:r>
          </a:p>
          <a:p>
            <a:r>
              <a:rPr lang="en-US" sz="1100" dirty="0" smtClean="0"/>
              <a:t>Missouri – St. Louis</a:t>
            </a:r>
            <a:endParaRPr lang="en-US" sz="1100" dirty="0"/>
          </a:p>
          <a:p>
            <a:r>
              <a:rPr lang="en-US" sz="1100" dirty="0" smtClean="0"/>
              <a:t>Nebraska – Omaha</a:t>
            </a:r>
          </a:p>
          <a:p>
            <a:r>
              <a:rPr lang="en-US" sz="1100" dirty="0" smtClean="0"/>
              <a:t>North Dakota – Dore</a:t>
            </a:r>
          </a:p>
          <a:p>
            <a:r>
              <a:rPr lang="en-US" sz="1100" dirty="0" smtClean="0"/>
              <a:t>Ohio – </a:t>
            </a:r>
          </a:p>
          <a:p>
            <a:pPr lvl="1">
              <a:buClr>
                <a:srgbClr val="C00000"/>
              </a:buClr>
            </a:pPr>
            <a:r>
              <a:rPr lang="en-US" sz="1000" dirty="0"/>
              <a:t>Cincinnati</a:t>
            </a:r>
          </a:p>
          <a:p>
            <a:pPr lvl="1">
              <a:buClr>
                <a:srgbClr val="C00000"/>
              </a:buClr>
            </a:pPr>
            <a:r>
              <a:rPr lang="en-US" sz="1000" dirty="0"/>
              <a:t>Columbus</a:t>
            </a:r>
          </a:p>
          <a:p>
            <a:pPr lvl="1">
              <a:buClr>
                <a:srgbClr val="C00000"/>
              </a:buClr>
            </a:pPr>
            <a:r>
              <a:rPr lang="en-US" sz="1000" dirty="0"/>
              <a:t>Euclid</a:t>
            </a:r>
          </a:p>
        </p:txBody>
      </p:sp>
      <p:sp>
        <p:nvSpPr>
          <p:cNvPr id="10245" name="Rectangle 2"/>
          <p:cNvSpPr>
            <a:spLocks noGrp="1" noChangeArrowheads="1"/>
          </p:cNvSpPr>
          <p:nvPr>
            <p:ph type="title"/>
          </p:nvPr>
        </p:nvSpPr>
        <p:spPr>
          <a:xfrm>
            <a:off x="0" y="0"/>
            <a:ext cx="9144000" cy="762000"/>
          </a:xfrm>
          <a:ln/>
        </p:spPr>
        <p:txBody>
          <a:bodyPr/>
          <a:lstStyle/>
          <a:p>
            <a:pPr eaLnBrk="1" hangingPunct="1"/>
            <a:r>
              <a:rPr lang="en-US" dirty="0" smtClean="0"/>
              <a:t>Watco Terminal &amp; Port Services</a:t>
            </a:r>
            <a:endParaRPr lang="en-US" dirty="0"/>
          </a:p>
        </p:txBody>
      </p:sp>
      <p:sp>
        <p:nvSpPr>
          <p:cNvPr id="2" name="TextBox 1"/>
          <p:cNvSpPr txBox="1"/>
          <p:nvPr/>
        </p:nvSpPr>
        <p:spPr>
          <a:xfrm>
            <a:off x="7630160" y="5090160"/>
            <a:ext cx="184666" cy="400110"/>
          </a:xfrm>
          <a:prstGeom prst="rect">
            <a:avLst/>
          </a:prstGeom>
          <a:noFill/>
        </p:spPr>
        <p:txBody>
          <a:bodyPr wrap="none" rtlCol="0">
            <a:spAutoFit/>
          </a:bodyPr>
          <a:lstStyle/>
          <a:p>
            <a:endParaRPr lang="en-US" dirty="0"/>
          </a:p>
        </p:txBody>
      </p:sp>
      <p:pic>
        <p:nvPicPr>
          <p:cNvPr id="9" name="Picture 4"/>
          <p:cNvPicPr>
            <a:picLocks noChangeAspect="1" noChangeArrowheads="1"/>
          </p:cNvPicPr>
          <p:nvPr/>
        </p:nvPicPr>
        <p:blipFill>
          <a:blip r:embed="rId4" cstate="print"/>
          <a:srcRect/>
          <a:stretch>
            <a:fillRect/>
          </a:stretch>
        </p:blipFill>
        <p:spPr bwMode="auto">
          <a:xfrm>
            <a:off x="2320554" y="4297000"/>
            <a:ext cx="3927846" cy="2027600"/>
          </a:xfrm>
          <a:prstGeom prst="rect">
            <a:avLst/>
          </a:prstGeom>
          <a:noFill/>
          <a:ln w="9525">
            <a:noFill/>
            <a:miter lim="800000"/>
            <a:headEnd/>
            <a:tailEnd/>
          </a:ln>
          <a:effectLst/>
        </p:spPr>
      </p:pic>
      <p:sp>
        <p:nvSpPr>
          <p:cNvPr id="11" name="Rectangle 6"/>
          <p:cNvSpPr txBox="1">
            <a:spLocks noChangeArrowheads="1"/>
          </p:cNvSpPr>
          <p:nvPr/>
        </p:nvSpPr>
        <p:spPr bwMode="auto">
          <a:xfrm>
            <a:off x="2438400" y="1447800"/>
            <a:ext cx="20574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CC00"/>
              </a:buClr>
              <a:buFont typeface="Wingdings" pitchFamily="2" charset="2"/>
              <a:buBlip>
                <a:blip r:embed="rId3"/>
              </a:buBlip>
              <a:defRPr sz="2600">
                <a:solidFill>
                  <a:schemeClr val="tx1"/>
                </a:solidFill>
                <a:latin typeface="Franklin Gothic Book"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Franklin Gothic Book" pitchFamily="34" charset="0"/>
              </a:defRPr>
            </a:lvl2pPr>
            <a:lvl3pPr marL="1143000" indent="-228600" algn="l" rtl="0" eaLnBrk="0" fontAlgn="base" hangingPunct="0">
              <a:spcBef>
                <a:spcPct val="20000"/>
              </a:spcBef>
              <a:spcAft>
                <a:spcPct val="0"/>
              </a:spcAft>
              <a:buClr>
                <a:srgbClr val="FFCC00"/>
              </a:buClr>
              <a:buChar char="•"/>
              <a:defRPr sz="2400">
                <a:solidFill>
                  <a:schemeClr val="tx1"/>
                </a:solidFill>
                <a:latin typeface="Franklin Gothic Book" pitchFamily="34" charset="0"/>
              </a:defRPr>
            </a:lvl3pPr>
            <a:lvl4pPr marL="1600200" indent="-228600" algn="l" rtl="0" eaLnBrk="0" fontAlgn="base" hangingPunct="0">
              <a:spcBef>
                <a:spcPct val="20000"/>
              </a:spcBef>
              <a:spcAft>
                <a:spcPct val="0"/>
              </a:spcAft>
              <a:buClr>
                <a:schemeClr val="tx1"/>
              </a:buClr>
              <a:buChar char="•"/>
              <a:defRPr sz="2000">
                <a:solidFill>
                  <a:schemeClr val="tx1"/>
                </a:solidFill>
                <a:latin typeface="Franklin Gothic Book"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Franklin Gothic Book" pitchFamily="34" charset="0"/>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a:defRPr/>
            </a:pPr>
            <a:r>
              <a:rPr lang="en-US" sz="1100" b="0" dirty="0"/>
              <a:t>Oklahoma</a:t>
            </a:r>
          </a:p>
          <a:p>
            <a:pPr lvl="1">
              <a:buClr>
                <a:srgbClr val="800000"/>
              </a:buClr>
              <a:buFont typeface="Arial" charset="0"/>
              <a:buChar char="•"/>
              <a:defRPr/>
            </a:pPr>
            <a:r>
              <a:rPr lang="en-US" sz="1100" b="0" dirty="0"/>
              <a:t>Oklahoma </a:t>
            </a:r>
            <a:r>
              <a:rPr lang="en-US" sz="1100" b="0" dirty="0" smtClean="0"/>
              <a:t>City</a:t>
            </a:r>
          </a:p>
          <a:p>
            <a:pPr lvl="1">
              <a:buClr>
                <a:srgbClr val="800000"/>
              </a:buClr>
              <a:buFont typeface="Arial" charset="0"/>
              <a:buChar char="•"/>
              <a:defRPr/>
            </a:pPr>
            <a:r>
              <a:rPr lang="en-US" sz="1100" b="0" dirty="0" smtClean="0"/>
              <a:t>Stroud</a:t>
            </a:r>
            <a:endParaRPr lang="en-US" sz="1100" b="0" dirty="0"/>
          </a:p>
          <a:p>
            <a:pPr>
              <a:defRPr/>
            </a:pPr>
            <a:r>
              <a:rPr lang="en-US" sz="1100" b="0" kern="0" dirty="0" smtClean="0"/>
              <a:t>Pennsylvania</a:t>
            </a:r>
          </a:p>
          <a:p>
            <a:pPr lvl="1">
              <a:buClr>
                <a:srgbClr val="C00000"/>
              </a:buClr>
              <a:defRPr/>
            </a:pPr>
            <a:r>
              <a:rPr lang="en-US" sz="1000" b="0" dirty="0"/>
              <a:t>Avondale</a:t>
            </a:r>
          </a:p>
          <a:p>
            <a:pPr lvl="1">
              <a:buClr>
                <a:srgbClr val="C00000"/>
              </a:buClr>
              <a:defRPr/>
            </a:pPr>
            <a:r>
              <a:rPr lang="en-US" sz="1000" b="0" dirty="0"/>
              <a:t>Dravosburg</a:t>
            </a:r>
          </a:p>
          <a:p>
            <a:pPr lvl="1">
              <a:buClr>
                <a:srgbClr val="C00000"/>
              </a:buClr>
              <a:defRPr/>
            </a:pPr>
            <a:r>
              <a:rPr lang="en-US" sz="1000" b="0" dirty="0"/>
              <a:t>Industry</a:t>
            </a:r>
          </a:p>
          <a:p>
            <a:r>
              <a:rPr lang="en-US" sz="1100" b="0" kern="0" dirty="0" smtClean="0"/>
              <a:t>Texas </a:t>
            </a:r>
            <a:endParaRPr lang="en-US" sz="1100" b="0" kern="0" dirty="0"/>
          </a:p>
          <a:p>
            <a:pPr lvl="1">
              <a:buClr>
                <a:srgbClr val="C00000"/>
              </a:buClr>
            </a:pPr>
            <a:r>
              <a:rPr lang="en-US" sz="1000" b="0" dirty="0"/>
              <a:t>Houston</a:t>
            </a:r>
          </a:p>
          <a:p>
            <a:pPr lvl="1">
              <a:buClr>
                <a:srgbClr val="C00000"/>
              </a:buClr>
            </a:pPr>
            <a:r>
              <a:rPr lang="en-US" sz="1000" b="0" dirty="0"/>
              <a:t>Pecos</a:t>
            </a:r>
          </a:p>
          <a:p>
            <a:r>
              <a:rPr lang="en-US" sz="1100" b="0" kern="0" dirty="0" smtClean="0"/>
              <a:t>Virginia – Roanoke</a:t>
            </a:r>
          </a:p>
          <a:p>
            <a:r>
              <a:rPr lang="en-US" sz="1100" b="0" kern="0" dirty="0" smtClean="0"/>
              <a:t>Wisconsin - Oshkosh</a:t>
            </a:r>
          </a:p>
          <a:p>
            <a:pPr marL="0" indent="0" eaLnBrk="1" hangingPunct="1">
              <a:buFont typeface="Wingdings" pitchFamily="2" charset="2"/>
              <a:buNone/>
            </a:pPr>
            <a:endParaRPr lang="en-US" sz="1200" b="0" kern="0" dirty="0" smtClean="0"/>
          </a:p>
        </p:txBody>
      </p:sp>
      <p:cxnSp>
        <p:nvCxnSpPr>
          <p:cNvPr id="5" name="Straight Connector 4"/>
          <p:cNvCxnSpPr/>
          <p:nvPr/>
        </p:nvCxnSpPr>
        <p:spPr bwMode="auto">
          <a:xfrm>
            <a:off x="4572000" y="990600"/>
            <a:ext cx="0" cy="274320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0" name="Rectangle 7"/>
          <p:cNvSpPr>
            <a:spLocks noChangeArrowheads="1"/>
          </p:cNvSpPr>
          <p:nvPr/>
        </p:nvSpPr>
        <p:spPr bwMode="auto">
          <a:xfrm>
            <a:off x="6705600" y="1447800"/>
            <a:ext cx="24384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buBlip>
                <a:blip r:embed="rId3"/>
              </a:buBlip>
              <a:defRPr/>
            </a:pPr>
            <a:r>
              <a:rPr lang="en-US" sz="1100" b="0" dirty="0" smtClean="0">
                <a:latin typeface="Franklin Gothic Book" pitchFamily="34" charset="0"/>
              </a:rPr>
              <a:t>North Dakota</a:t>
            </a:r>
          </a:p>
          <a:p>
            <a:pPr marL="742950" lvl="1" indent="-285750" eaLnBrk="0" hangingPunct="0">
              <a:spcBef>
                <a:spcPct val="20000"/>
              </a:spcBef>
              <a:buClr>
                <a:srgbClr val="C00000"/>
              </a:buClr>
              <a:buFont typeface="Wingdings" pitchFamily="2" charset="2"/>
              <a:buChar char="§"/>
              <a:defRPr/>
            </a:pPr>
            <a:r>
              <a:rPr lang="en-US" sz="1000" b="0" dirty="0">
                <a:latin typeface="Franklin Gothic Book" pitchFamily="34" charset="0"/>
              </a:rPr>
              <a:t>Fryburg</a:t>
            </a:r>
          </a:p>
          <a:p>
            <a:pPr marL="742950" lvl="1" indent="-285750" eaLnBrk="0" hangingPunct="0">
              <a:spcBef>
                <a:spcPct val="20000"/>
              </a:spcBef>
              <a:buClr>
                <a:srgbClr val="C00000"/>
              </a:buClr>
              <a:buFont typeface="Wingdings" pitchFamily="2" charset="2"/>
              <a:buChar char="§"/>
              <a:defRPr/>
            </a:pPr>
            <a:r>
              <a:rPr lang="en-US" sz="1000" b="0" dirty="0">
                <a:latin typeface="Franklin Gothic Book" pitchFamily="34" charset="0"/>
              </a:rPr>
              <a:t>Stanley</a:t>
            </a:r>
          </a:p>
          <a:p>
            <a:pPr marL="742950" lvl="1" indent="-285750" eaLnBrk="0" hangingPunct="0">
              <a:spcBef>
                <a:spcPct val="20000"/>
              </a:spcBef>
              <a:buClr>
                <a:srgbClr val="C00000"/>
              </a:buClr>
              <a:buFont typeface="Wingdings" pitchFamily="2" charset="2"/>
              <a:buChar char="§"/>
              <a:defRPr/>
            </a:pPr>
            <a:r>
              <a:rPr lang="en-US" sz="1000" b="0" dirty="0">
                <a:latin typeface="Franklin Gothic Book" pitchFamily="34" charset="0"/>
              </a:rPr>
              <a:t>Tioga</a:t>
            </a:r>
          </a:p>
          <a:p>
            <a:pPr marL="342900" indent="-342900">
              <a:spcBef>
                <a:spcPct val="20000"/>
              </a:spcBef>
              <a:buClr>
                <a:srgbClr val="FFCC00"/>
              </a:buClr>
              <a:buBlip>
                <a:blip r:embed="rId3"/>
              </a:buBlip>
              <a:defRPr/>
            </a:pPr>
            <a:r>
              <a:rPr lang="en-US" sz="1100" b="0" dirty="0" smtClean="0">
                <a:latin typeface="Franklin Gothic Book" pitchFamily="34" charset="0"/>
              </a:rPr>
              <a:t>Pennsylvania - Philadelphia</a:t>
            </a:r>
          </a:p>
          <a:p>
            <a:pPr marL="342900" indent="-342900">
              <a:spcBef>
                <a:spcPct val="20000"/>
              </a:spcBef>
              <a:buClr>
                <a:srgbClr val="FFCC00"/>
              </a:buClr>
              <a:buBlip>
                <a:blip r:embed="rId3"/>
              </a:buBlip>
              <a:defRPr/>
            </a:pPr>
            <a:r>
              <a:rPr lang="en-US" sz="1100" b="0" dirty="0" smtClean="0">
                <a:latin typeface="Franklin Gothic Book" pitchFamily="34" charset="0"/>
              </a:rPr>
              <a:t>Tennessee – New Johnsonville</a:t>
            </a:r>
          </a:p>
          <a:p>
            <a:pPr marL="342900" indent="-342900">
              <a:spcBef>
                <a:spcPct val="20000"/>
              </a:spcBef>
              <a:buClr>
                <a:srgbClr val="FFCC00"/>
              </a:buClr>
              <a:buBlip>
                <a:blip r:embed="rId3"/>
              </a:buBlip>
              <a:defRPr/>
            </a:pPr>
            <a:r>
              <a:rPr lang="en-US" sz="1100" b="0" dirty="0" smtClean="0">
                <a:latin typeface="Franklin Gothic Book" pitchFamily="34" charset="0"/>
              </a:rPr>
              <a:t>Texas</a:t>
            </a:r>
          </a:p>
          <a:p>
            <a:pPr marL="742950" lvl="1" indent="-285750" eaLnBrk="0" hangingPunct="0">
              <a:spcBef>
                <a:spcPct val="20000"/>
              </a:spcBef>
              <a:buClr>
                <a:srgbClr val="C00000"/>
              </a:buClr>
              <a:buFont typeface="Wingdings" pitchFamily="2" charset="2"/>
              <a:buChar char="§"/>
              <a:defRPr/>
            </a:pPr>
            <a:r>
              <a:rPr lang="en-US" sz="1000" b="0" dirty="0">
                <a:latin typeface="Franklin Gothic Book" pitchFamily="34" charset="0"/>
              </a:rPr>
              <a:t>Houston</a:t>
            </a:r>
          </a:p>
          <a:p>
            <a:pPr marL="742950" lvl="1" indent="-285750" eaLnBrk="0" hangingPunct="0">
              <a:spcBef>
                <a:spcPct val="20000"/>
              </a:spcBef>
              <a:buClr>
                <a:srgbClr val="C00000"/>
              </a:buClr>
              <a:buFont typeface="Wingdings" pitchFamily="2" charset="2"/>
              <a:buChar char="§"/>
              <a:defRPr/>
            </a:pPr>
            <a:r>
              <a:rPr lang="en-US" sz="1000" b="0" dirty="0">
                <a:latin typeface="Franklin Gothic Book" pitchFamily="34" charset="0"/>
              </a:rPr>
              <a:t>Port Arthur</a:t>
            </a:r>
          </a:p>
          <a:p>
            <a:pPr marL="742950" lvl="1" indent="-285750" eaLnBrk="0" hangingPunct="0">
              <a:spcBef>
                <a:spcPct val="20000"/>
              </a:spcBef>
              <a:buClr>
                <a:srgbClr val="C00000"/>
              </a:buClr>
              <a:buFont typeface="Wingdings" pitchFamily="2" charset="2"/>
              <a:buChar char="§"/>
              <a:defRPr/>
            </a:pPr>
            <a:r>
              <a:rPr lang="en-US" sz="1000" b="0" dirty="0">
                <a:latin typeface="Franklin Gothic Book" pitchFamily="34" charset="0"/>
              </a:rPr>
              <a:t>Refugio</a:t>
            </a:r>
          </a:p>
          <a:p>
            <a:pPr marL="342900" indent="-342900">
              <a:spcBef>
                <a:spcPct val="20000"/>
              </a:spcBef>
              <a:buClr>
                <a:srgbClr val="FFCC00"/>
              </a:buClr>
              <a:buBlip>
                <a:blip r:embed="rId3"/>
              </a:buBlip>
              <a:defRPr/>
            </a:pPr>
            <a:r>
              <a:rPr lang="en-US" sz="1100" b="0" dirty="0">
                <a:latin typeface="Franklin Gothic Book" pitchFamily="34" charset="0"/>
              </a:rPr>
              <a:t>Utah - Wellington</a:t>
            </a:r>
          </a:p>
          <a:p>
            <a:pPr marL="342900" indent="-342900">
              <a:spcBef>
                <a:spcPct val="20000"/>
              </a:spcBef>
              <a:buClr>
                <a:srgbClr val="FFCC00"/>
              </a:buClr>
              <a:buBlip>
                <a:blip r:embed="rId3"/>
              </a:buBlip>
              <a:defRPr/>
            </a:pPr>
            <a:r>
              <a:rPr lang="en-US" sz="1100" b="0" dirty="0" smtClean="0">
                <a:latin typeface="Franklin Gothic Book" pitchFamily="34" charset="0"/>
              </a:rPr>
              <a:t>Virginia – Waverly</a:t>
            </a:r>
          </a:p>
          <a:p>
            <a:pPr marL="342900" indent="-342900">
              <a:spcBef>
                <a:spcPct val="20000"/>
              </a:spcBef>
              <a:buClr>
                <a:srgbClr val="FFCC00"/>
              </a:buClr>
              <a:buBlip>
                <a:blip r:embed="rId3"/>
              </a:buBlip>
              <a:defRPr/>
            </a:pPr>
            <a:r>
              <a:rPr lang="en-US" sz="1100" b="0" dirty="0" smtClean="0">
                <a:latin typeface="Franklin Gothic Book" pitchFamily="34" charset="0"/>
              </a:rPr>
              <a:t>Washington - Ferndale</a:t>
            </a:r>
          </a:p>
          <a:p>
            <a:pPr marL="342900" indent="-342900">
              <a:spcBef>
                <a:spcPct val="20000"/>
              </a:spcBef>
              <a:buClr>
                <a:srgbClr val="FFCC00"/>
              </a:buClr>
              <a:buBlip>
                <a:blip r:embed="rId3"/>
              </a:buBlip>
              <a:defRPr/>
            </a:pPr>
            <a:r>
              <a:rPr lang="en-US" sz="1100" b="0" dirty="0" smtClean="0">
                <a:latin typeface="Franklin Gothic Book" pitchFamily="34" charset="0"/>
              </a:rPr>
              <a:t>West Virginia - </a:t>
            </a:r>
            <a:r>
              <a:rPr lang="en-US" sz="1000" b="0" dirty="0" smtClean="0">
                <a:latin typeface="Franklin Gothic Book" pitchFamily="34" charset="0"/>
              </a:rPr>
              <a:t>Brooklyn </a:t>
            </a:r>
            <a:r>
              <a:rPr lang="en-US" sz="1000" b="0" dirty="0">
                <a:latin typeface="Franklin Gothic Book" pitchFamily="34" charset="0"/>
              </a:rPr>
              <a:t>Junction  </a:t>
            </a:r>
          </a:p>
        </p:txBody>
      </p:sp>
      <p:sp>
        <p:nvSpPr>
          <p:cNvPr id="3" name="TextBox 2"/>
          <p:cNvSpPr txBox="1"/>
          <p:nvPr/>
        </p:nvSpPr>
        <p:spPr>
          <a:xfrm>
            <a:off x="860056" y="930170"/>
            <a:ext cx="2586221" cy="400110"/>
          </a:xfrm>
          <a:prstGeom prst="rect">
            <a:avLst/>
          </a:prstGeom>
          <a:noFill/>
        </p:spPr>
        <p:txBody>
          <a:bodyPr wrap="none" rtlCol="0">
            <a:spAutoFit/>
          </a:bodyPr>
          <a:lstStyle/>
          <a:p>
            <a:r>
              <a:rPr lang="en-US" dirty="0" smtClean="0"/>
              <a:t>Merchant Terminals</a:t>
            </a:r>
            <a:endParaRPr lang="en-US" dirty="0"/>
          </a:p>
        </p:txBody>
      </p:sp>
      <p:sp>
        <p:nvSpPr>
          <p:cNvPr id="12" name="TextBox 11"/>
          <p:cNvSpPr txBox="1"/>
          <p:nvPr/>
        </p:nvSpPr>
        <p:spPr>
          <a:xfrm>
            <a:off x="5523467" y="930170"/>
            <a:ext cx="2501262" cy="400110"/>
          </a:xfrm>
          <a:prstGeom prst="rect">
            <a:avLst/>
          </a:prstGeom>
          <a:noFill/>
        </p:spPr>
        <p:txBody>
          <a:bodyPr wrap="none" rtlCol="0">
            <a:spAutoFit/>
          </a:bodyPr>
          <a:lstStyle/>
          <a:p>
            <a:r>
              <a:rPr lang="en-US" dirty="0" smtClean="0"/>
              <a:t>Contract Terminals</a:t>
            </a:r>
            <a:endParaRPr lang="en-US" dirty="0"/>
          </a:p>
        </p:txBody>
      </p:sp>
    </p:spTree>
    <p:extLst>
      <p:ext uri="{BB962C8B-B14F-4D97-AF65-F5344CB8AC3E}">
        <p14:creationId xmlns:p14="http://schemas.microsoft.com/office/powerpoint/2010/main" val="422524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228600" y="914400"/>
            <a:ext cx="8686800" cy="5181600"/>
          </a:xfrm>
        </p:spPr>
        <p:txBody>
          <a:bodyPr/>
          <a:lstStyle/>
          <a:p>
            <a:pPr eaLnBrk="1" hangingPunct="1"/>
            <a:r>
              <a:rPr lang="en-US" sz="2400" b="1" dirty="0" smtClean="0"/>
              <a:t>Multi-modal Transload Service Provider of Rail, Barge, &amp; Truck</a:t>
            </a:r>
            <a:endParaRPr lang="en-US" sz="1800" dirty="0" smtClean="0"/>
          </a:p>
          <a:p>
            <a:pPr lvl="1" eaLnBrk="1" hangingPunct="1">
              <a:spcBef>
                <a:spcPct val="10000"/>
              </a:spcBef>
            </a:pPr>
            <a:endParaRPr lang="en-US" sz="2000" dirty="0" smtClean="0"/>
          </a:p>
          <a:p>
            <a:pPr lvl="1" eaLnBrk="1" hangingPunct="1">
              <a:spcBef>
                <a:spcPct val="10000"/>
              </a:spcBef>
            </a:pPr>
            <a:r>
              <a:rPr lang="en-US" sz="2000" dirty="0" smtClean="0"/>
              <a:t>Customized service offerings to meet your needs:</a:t>
            </a:r>
          </a:p>
          <a:p>
            <a:pPr lvl="1" eaLnBrk="1" hangingPunct="1">
              <a:spcBef>
                <a:spcPct val="10000"/>
              </a:spcBef>
            </a:pPr>
            <a:r>
              <a:rPr lang="en-US" sz="2000" dirty="0" smtClean="0"/>
              <a:t>Speed to market</a:t>
            </a:r>
          </a:p>
          <a:p>
            <a:pPr lvl="1" eaLnBrk="1" hangingPunct="1">
              <a:spcBef>
                <a:spcPct val="10000"/>
              </a:spcBef>
            </a:pPr>
            <a:r>
              <a:rPr lang="en-US" sz="2000" dirty="0" smtClean="0"/>
              <a:t>Railcar, barge, and truck material handling</a:t>
            </a:r>
          </a:p>
          <a:p>
            <a:pPr lvl="2" eaLnBrk="1" hangingPunct="1">
              <a:spcBef>
                <a:spcPct val="10000"/>
              </a:spcBef>
            </a:pPr>
            <a:r>
              <a:rPr lang="en-US" sz="2000" dirty="0" smtClean="0"/>
              <a:t>Liquids, bulk, or dimensional shipments</a:t>
            </a:r>
          </a:p>
          <a:p>
            <a:pPr lvl="1" eaLnBrk="1" hangingPunct="1">
              <a:spcBef>
                <a:spcPct val="10000"/>
              </a:spcBef>
            </a:pPr>
            <a:r>
              <a:rPr lang="en-US" sz="2000" dirty="0" smtClean="0"/>
              <a:t>Contract Terminal operations management</a:t>
            </a:r>
          </a:p>
          <a:p>
            <a:pPr lvl="1" eaLnBrk="1" hangingPunct="1">
              <a:spcBef>
                <a:spcPct val="10000"/>
              </a:spcBef>
            </a:pPr>
            <a:r>
              <a:rPr lang="en-US" sz="2000" dirty="0" smtClean="0"/>
              <a:t>Terminal Storage Solutions</a:t>
            </a:r>
          </a:p>
          <a:p>
            <a:pPr lvl="2" eaLnBrk="1" hangingPunct="1">
              <a:spcBef>
                <a:spcPct val="10000"/>
              </a:spcBef>
            </a:pPr>
            <a:r>
              <a:rPr lang="en-US" sz="2000" dirty="0" smtClean="0"/>
              <a:t>Warehouse</a:t>
            </a:r>
          </a:p>
          <a:p>
            <a:pPr lvl="2" eaLnBrk="1" hangingPunct="1">
              <a:spcBef>
                <a:spcPct val="10000"/>
              </a:spcBef>
            </a:pPr>
            <a:r>
              <a:rPr lang="en-US" sz="2000" dirty="0" smtClean="0"/>
              <a:t>Silo Storage</a:t>
            </a:r>
          </a:p>
          <a:p>
            <a:pPr lvl="2" eaLnBrk="1" hangingPunct="1">
              <a:spcBef>
                <a:spcPct val="10000"/>
              </a:spcBef>
            </a:pPr>
            <a:r>
              <a:rPr lang="en-US" sz="2000" dirty="0" smtClean="0"/>
              <a:t>Tank Storage</a:t>
            </a:r>
          </a:p>
          <a:p>
            <a:pPr lvl="2" eaLnBrk="1" hangingPunct="1">
              <a:spcBef>
                <a:spcPct val="10000"/>
              </a:spcBef>
            </a:pPr>
            <a:r>
              <a:rPr lang="en-US" sz="2000" dirty="0" smtClean="0"/>
              <a:t>Flat Storage</a:t>
            </a:r>
          </a:p>
          <a:p>
            <a:pPr lvl="1" eaLnBrk="1" hangingPunct="1">
              <a:spcBef>
                <a:spcPct val="10000"/>
              </a:spcBef>
            </a:pPr>
            <a:r>
              <a:rPr lang="en-US" sz="2000" dirty="0" smtClean="0"/>
              <a:t>Inventory Management</a:t>
            </a:r>
          </a:p>
          <a:p>
            <a:pPr lvl="1" eaLnBrk="1" hangingPunct="1">
              <a:spcBef>
                <a:spcPct val="10000"/>
              </a:spcBef>
            </a:pPr>
            <a:r>
              <a:rPr lang="en-US" sz="2000" dirty="0" smtClean="0"/>
              <a:t>Shifting &amp; Fleeting</a:t>
            </a:r>
          </a:p>
          <a:p>
            <a:pPr lvl="1" eaLnBrk="1" hangingPunct="1">
              <a:spcBef>
                <a:spcPct val="10000"/>
              </a:spcBef>
            </a:pPr>
            <a:endParaRPr lang="en-US" sz="2000" dirty="0" smtClean="0"/>
          </a:p>
          <a:p>
            <a:pPr marL="457200" lvl="1" indent="0" eaLnBrk="1" hangingPunct="1">
              <a:spcBef>
                <a:spcPct val="10000"/>
              </a:spcBef>
              <a:buNone/>
            </a:pPr>
            <a:endParaRPr lang="en-US" sz="2000" dirty="0" smtClean="0"/>
          </a:p>
        </p:txBody>
      </p:sp>
      <p:sp>
        <p:nvSpPr>
          <p:cNvPr id="47107" name="Rectangle 10"/>
          <p:cNvSpPr>
            <a:spLocks noGrp="1" noChangeArrowheads="1"/>
          </p:cNvSpPr>
          <p:nvPr>
            <p:ph type="title"/>
          </p:nvPr>
        </p:nvSpPr>
        <p:spPr>
          <a:xfrm>
            <a:off x="0" y="0"/>
            <a:ext cx="9144000" cy="685800"/>
          </a:xfrm>
          <a:ln/>
        </p:spPr>
        <p:txBody>
          <a:bodyPr lIns="92075" tIns="46038" rIns="92075" bIns="46038"/>
          <a:lstStyle/>
          <a:p>
            <a:pPr eaLnBrk="1" hangingPunct="1"/>
            <a:r>
              <a:rPr lang="en-US" dirty="0" smtClean="0"/>
              <a:t>Terminal &amp; Port Services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209800"/>
            <a:ext cx="2328745" cy="3657600"/>
          </a:xfrm>
          <a:prstGeom prst="rect">
            <a:avLst/>
          </a:prstGeom>
        </p:spPr>
      </p:pic>
      <p:pic>
        <p:nvPicPr>
          <p:cNvPr id="1026" name="Picture 2"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733800"/>
            <a:ext cx="2743199" cy="17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662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Commodities Transloaded</a:t>
            </a:r>
            <a:endParaRPr lang="en-US" dirty="0"/>
          </a:p>
        </p:txBody>
      </p:sp>
      <p:pic>
        <p:nvPicPr>
          <p:cNvPr id="58370" name="Picture 2" descr="\\watcostl\home\dpenner\My Documents\My Pictures\Hardwood, Texas-First EOG Train Loaded.jpg"/>
          <p:cNvPicPr>
            <a:picLocks noChangeAspect="1" noChangeArrowheads="1"/>
          </p:cNvPicPr>
          <p:nvPr/>
        </p:nvPicPr>
        <p:blipFill>
          <a:blip r:embed="rId3" cstate="print"/>
          <a:srcRect/>
          <a:stretch>
            <a:fillRect/>
          </a:stretch>
        </p:blipFill>
        <p:spPr bwMode="auto">
          <a:xfrm>
            <a:off x="203200" y="1261750"/>
            <a:ext cx="2844800" cy="2133600"/>
          </a:xfrm>
          <a:prstGeom prst="rect">
            <a:avLst/>
          </a:prstGeom>
          <a:noFill/>
        </p:spPr>
      </p:pic>
      <p:pic>
        <p:nvPicPr>
          <p:cNvPr id="58372" name="Picture 4" descr="\\watcostl\home\dpenner\My Documents\My Pictures\Glendale Big Pipe2.jpg"/>
          <p:cNvPicPr>
            <a:picLocks noChangeAspect="1" noChangeArrowheads="1"/>
          </p:cNvPicPr>
          <p:nvPr/>
        </p:nvPicPr>
        <p:blipFill>
          <a:blip r:embed="rId4" cstate="print"/>
          <a:srcRect r="18605" b="16667"/>
          <a:stretch>
            <a:fillRect/>
          </a:stretch>
        </p:blipFill>
        <p:spPr bwMode="auto">
          <a:xfrm>
            <a:off x="3276600" y="1219200"/>
            <a:ext cx="2778642" cy="2176150"/>
          </a:xfrm>
          <a:prstGeom prst="rect">
            <a:avLst/>
          </a:prstGeom>
          <a:noFill/>
        </p:spPr>
      </p:pic>
      <p:sp>
        <p:nvSpPr>
          <p:cNvPr id="9" name="TextBox 8"/>
          <p:cNvSpPr txBox="1"/>
          <p:nvPr/>
        </p:nvSpPr>
        <p:spPr>
          <a:xfrm>
            <a:off x="121920" y="838200"/>
            <a:ext cx="2819400" cy="369332"/>
          </a:xfrm>
          <a:prstGeom prst="rect">
            <a:avLst/>
          </a:prstGeom>
          <a:noFill/>
        </p:spPr>
        <p:txBody>
          <a:bodyPr wrap="square" rtlCol="0">
            <a:spAutoFit/>
          </a:bodyPr>
          <a:lstStyle/>
          <a:p>
            <a:r>
              <a:rPr lang="en-US" sz="1800" dirty="0" smtClean="0"/>
              <a:t>Liquids Transloading</a:t>
            </a:r>
            <a:endParaRPr lang="en-US" sz="1800" dirty="0"/>
          </a:p>
        </p:txBody>
      </p:sp>
      <p:sp>
        <p:nvSpPr>
          <p:cNvPr id="10" name="TextBox 9"/>
          <p:cNvSpPr txBox="1"/>
          <p:nvPr/>
        </p:nvSpPr>
        <p:spPr>
          <a:xfrm>
            <a:off x="3180080" y="838200"/>
            <a:ext cx="3048000" cy="369332"/>
          </a:xfrm>
          <a:prstGeom prst="rect">
            <a:avLst/>
          </a:prstGeom>
          <a:noFill/>
        </p:spPr>
        <p:txBody>
          <a:bodyPr wrap="square" rtlCol="0">
            <a:spAutoFit/>
          </a:bodyPr>
          <a:lstStyle/>
          <a:p>
            <a:r>
              <a:rPr lang="en-US" sz="1800" dirty="0" smtClean="0"/>
              <a:t>Oversize Transloading</a:t>
            </a:r>
            <a:endParaRPr lang="en-US" sz="1800" dirty="0"/>
          </a:p>
        </p:txBody>
      </p:sp>
      <p:sp>
        <p:nvSpPr>
          <p:cNvPr id="11" name="TextBox 10"/>
          <p:cNvSpPr txBox="1"/>
          <p:nvPr/>
        </p:nvSpPr>
        <p:spPr>
          <a:xfrm>
            <a:off x="6131560" y="838200"/>
            <a:ext cx="2743200" cy="369332"/>
          </a:xfrm>
          <a:prstGeom prst="rect">
            <a:avLst/>
          </a:prstGeom>
          <a:noFill/>
        </p:spPr>
        <p:txBody>
          <a:bodyPr wrap="square" rtlCol="0">
            <a:spAutoFit/>
          </a:bodyPr>
          <a:lstStyle/>
          <a:p>
            <a:r>
              <a:rPr lang="en-US" sz="1800" dirty="0" smtClean="0"/>
              <a:t>Steel Transloading</a:t>
            </a:r>
            <a:endParaRPr lang="en-US" sz="1800" dirty="0"/>
          </a:p>
        </p:txBody>
      </p:sp>
      <p:sp>
        <p:nvSpPr>
          <p:cNvPr id="13" name="TextBox 12"/>
          <p:cNvSpPr txBox="1"/>
          <p:nvPr/>
        </p:nvSpPr>
        <p:spPr>
          <a:xfrm>
            <a:off x="161195" y="3581400"/>
            <a:ext cx="3029045" cy="369332"/>
          </a:xfrm>
          <a:prstGeom prst="rect">
            <a:avLst/>
          </a:prstGeom>
          <a:noFill/>
        </p:spPr>
        <p:txBody>
          <a:bodyPr wrap="square" rtlCol="0">
            <a:spAutoFit/>
          </a:bodyPr>
          <a:lstStyle/>
          <a:p>
            <a:r>
              <a:rPr lang="en-US" sz="1800" dirty="0" smtClean="0"/>
              <a:t>Lumber </a:t>
            </a:r>
            <a:r>
              <a:rPr lang="en-US" sz="1800" dirty="0"/>
              <a:t>T</a:t>
            </a:r>
            <a:r>
              <a:rPr lang="en-US" sz="1800" dirty="0" smtClean="0"/>
              <a:t>ransloading</a:t>
            </a:r>
            <a:endParaRPr lang="en-US" sz="1800" dirty="0"/>
          </a:p>
        </p:txBody>
      </p:sp>
      <p:sp>
        <p:nvSpPr>
          <p:cNvPr id="17" name="TextBox 16"/>
          <p:cNvSpPr txBox="1"/>
          <p:nvPr/>
        </p:nvSpPr>
        <p:spPr>
          <a:xfrm>
            <a:off x="3242184" y="3581400"/>
            <a:ext cx="3429000" cy="369332"/>
          </a:xfrm>
          <a:prstGeom prst="rect">
            <a:avLst/>
          </a:prstGeom>
          <a:noFill/>
        </p:spPr>
        <p:txBody>
          <a:bodyPr wrap="square" rtlCol="0">
            <a:spAutoFit/>
          </a:bodyPr>
          <a:lstStyle/>
          <a:p>
            <a:r>
              <a:rPr lang="en-US" sz="1800" dirty="0" smtClean="0"/>
              <a:t>Hazardous Transloading</a:t>
            </a:r>
            <a:endParaRPr lang="en-US" sz="1800" dirty="0"/>
          </a:p>
        </p:txBody>
      </p:sp>
      <p:pic>
        <p:nvPicPr>
          <p:cNvPr id="58381" name="Picture 13" descr="\\watcostl\home\dpenner\My Documents\My Pictures\Pea Transloading.jpg"/>
          <p:cNvPicPr>
            <a:picLocks noChangeAspect="1" noChangeArrowheads="1"/>
          </p:cNvPicPr>
          <p:nvPr/>
        </p:nvPicPr>
        <p:blipFill>
          <a:blip r:embed="rId5" cstate="print"/>
          <a:srcRect l="12500" r="5469" b="18750"/>
          <a:stretch>
            <a:fillRect/>
          </a:stretch>
        </p:blipFill>
        <p:spPr bwMode="auto">
          <a:xfrm>
            <a:off x="6248400" y="4010265"/>
            <a:ext cx="2642744" cy="2010037"/>
          </a:xfrm>
          <a:prstGeom prst="rect">
            <a:avLst/>
          </a:prstGeom>
          <a:noFill/>
        </p:spPr>
      </p:pic>
      <p:sp>
        <p:nvSpPr>
          <p:cNvPr id="19" name="TextBox 18"/>
          <p:cNvSpPr txBox="1"/>
          <p:nvPr/>
        </p:nvSpPr>
        <p:spPr>
          <a:xfrm>
            <a:off x="6151880" y="3581400"/>
            <a:ext cx="2743200" cy="369332"/>
          </a:xfrm>
          <a:prstGeom prst="rect">
            <a:avLst/>
          </a:prstGeom>
          <a:noFill/>
        </p:spPr>
        <p:txBody>
          <a:bodyPr wrap="square" rtlCol="0">
            <a:spAutoFit/>
          </a:bodyPr>
          <a:lstStyle/>
          <a:p>
            <a:r>
              <a:rPr lang="en-US" sz="1800" dirty="0" smtClean="0"/>
              <a:t>Bulk Transloading</a:t>
            </a:r>
            <a:endParaRPr lang="en-US" sz="1800"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2829" y="4007087"/>
            <a:ext cx="2646184" cy="2013215"/>
          </a:xfrm>
          <a:prstGeom prst="rect">
            <a:avLst/>
          </a:prstGeom>
        </p:spPr>
      </p:pic>
      <p:pic>
        <p:nvPicPr>
          <p:cNvPr id="5122" name="Picture 2" descr="https://lh5.googleusercontent.com/-MpTg3jZ1V6A/Vd0QIPsOzOI/AAAAAAAAADA/wLVosrCDp34/w1811-h1358-n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4007088"/>
            <a:ext cx="2819400" cy="201321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lh3.googleusercontent.com/-qCesW9nSJwU/VejRVJuAfiI/AAAAAAAAAGk/Lg4pQGsrRb4/w2258-h1110-n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999" t="13968" r="29430"/>
          <a:stretch/>
        </p:blipFill>
        <p:spPr bwMode="auto">
          <a:xfrm>
            <a:off x="6248400" y="1261750"/>
            <a:ext cx="2642744"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613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228600" y="1066800"/>
            <a:ext cx="8686800" cy="5105400"/>
          </a:xfrm>
        </p:spPr>
        <p:txBody>
          <a:bodyPr/>
          <a:lstStyle/>
          <a:p>
            <a:pPr marL="0" indent="0" eaLnBrk="1" hangingPunct="1">
              <a:buNone/>
            </a:pPr>
            <a:r>
              <a:rPr lang="en-US" sz="1800" b="1" dirty="0" smtClean="0"/>
              <a:t>The Project Management Team assists will all new business constructions and complete builds from designing to the completion of projects. This service is proved for all Watco entities. </a:t>
            </a:r>
          </a:p>
          <a:p>
            <a:pPr marL="0" indent="0" eaLnBrk="1" hangingPunct="1">
              <a:buNone/>
            </a:pPr>
            <a:endParaRPr lang="en-US" sz="1800" b="1" dirty="0" smtClean="0"/>
          </a:p>
          <a:p>
            <a:pPr eaLnBrk="1" hangingPunct="1"/>
            <a:r>
              <a:rPr lang="en-US" sz="1800" b="1" dirty="0" smtClean="0"/>
              <a:t>Estimating</a:t>
            </a:r>
          </a:p>
          <a:p>
            <a:pPr lvl="1" eaLnBrk="1" hangingPunct="1">
              <a:lnSpc>
                <a:spcPct val="80000"/>
              </a:lnSpc>
              <a:spcBef>
                <a:spcPct val="10000"/>
              </a:spcBef>
              <a:defRPr/>
            </a:pPr>
            <a:r>
              <a:rPr lang="en-US" sz="1800" dirty="0" smtClean="0"/>
              <a:t>Assist Marketing/Business Development in establishing client expectations</a:t>
            </a:r>
          </a:p>
          <a:p>
            <a:pPr lvl="1" eaLnBrk="1" hangingPunct="1">
              <a:lnSpc>
                <a:spcPct val="80000"/>
              </a:lnSpc>
              <a:spcBef>
                <a:spcPct val="10000"/>
              </a:spcBef>
              <a:defRPr/>
            </a:pPr>
            <a:r>
              <a:rPr lang="en-US" sz="1800" dirty="0" smtClean="0"/>
              <a:t>Evaluate opportunities accurately</a:t>
            </a:r>
            <a:r>
              <a:rPr lang="en-US" sz="1800" b="1" dirty="0" smtClean="0"/>
              <a:t> </a:t>
            </a:r>
          </a:p>
          <a:p>
            <a:pPr eaLnBrk="1" hangingPunct="1"/>
            <a:r>
              <a:rPr lang="en-US" sz="1800" b="1" dirty="0" smtClean="0"/>
              <a:t>Design</a:t>
            </a:r>
          </a:p>
          <a:p>
            <a:pPr lvl="1">
              <a:lnSpc>
                <a:spcPct val="80000"/>
              </a:lnSpc>
              <a:defRPr/>
            </a:pPr>
            <a:r>
              <a:rPr lang="en-US" sz="1800" dirty="0"/>
              <a:t>Establish </a:t>
            </a:r>
            <a:r>
              <a:rPr lang="en-US" sz="1800" dirty="0" smtClean="0"/>
              <a:t>consistent project delivery</a:t>
            </a:r>
            <a:endParaRPr lang="en-US" sz="1800" dirty="0"/>
          </a:p>
          <a:p>
            <a:pPr lvl="1">
              <a:lnSpc>
                <a:spcPct val="80000"/>
              </a:lnSpc>
              <a:defRPr/>
            </a:pPr>
            <a:r>
              <a:rPr lang="en-US" sz="1800" dirty="0"/>
              <a:t>Evaluate </a:t>
            </a:r>
            <a:r>
              <a:rPr lang="en-US" sz="1800" dirty="0" smtClean="0"/>
              <a:t>market </a:t>
            </a:r>
            <a:r>
              <a:rPr lang="en-US" sz="1800" dirty="0"/>
              <a:t>trends </a:t>
            </a:r>
            <a:r>
              <a:rPr lang="en-US" sz="1800" dirty="0" smtClean="0"/>
              <a:t>rapidly</a:t>
            </a:r>
            <a:endParaRPr lang="en-US" sz="1800" dirty="0"/>
          </a:p>
          <a:p>
            <a:pPr lvl="1">
              <a:lnSpc>
                <a:spcPct val="80000"/>
              </a:lnSpc>
              <a:defRPr/>
            </a:pPr>
            <a:r>
              <a:rPr lang="en-US" sz="1800" dirty="0"/>
              <a:t>Open more fluid communication with Customer</a:t>
            </a:r>
          </a:p>
          <a:p>
            <a:pPr lvl="1">
              <a:lnSpc>
                <a:spcPct val="80000"/>
              </a:lnSpc>
              <a:defRPr/>
            </a:pPr>
            <a:r>
              <a:rPr lang="en-US" sz="1800" dirty="0"/>
              <a:t>Deliver the highest possible product quality with a good design</a:t>
            </a:r>
          </a:p>
          <a:p>
            <a:pPr eaLnBrk="1" hangingPunct="1"/>
            <a:r>
              <a:rPr lang="en-US" sz="1800" b="1" dirty="0" smtClean="0"/>
              <a:t>Construction</a:t>
            </a:r>
          </a:p>
          <a:p>
            <a:pPr lvl="1">
              <a:lnSpc>
                <a:spcPct val="80000"/>
              </a:lnSpc>
              <a:buClrTx/>
              <a:defRPr/>
            </a:pPr>
            <a:r>
              <a:rPr lang="en-US" sz="1800" dirty="0">
                <a:cs typeface="Times New Roman" pitchFamily="18" charset="0"/>
              </a:rPr>
              <a:t>Maintain </a:t>
            </a:r>
            <a:r>
              <a:rPr lang="en-US" sz="1800" dirty="0" smtClean="0">
                <a:cs typeface="Times New Roman" pitchFamily="18" charset="0"/>
              </a:rPr>
              <a:t>tight schedules</a:t>
            </a:r>
            <a:endParaRPr lang="en-US" sz="1800" dirty="0">
              <a:cs typeface="Times New Roman" pitchFamily="18" charset="0"/>
            </a:endParaRPr>
          </a:p>
          <a:p>
            <a:pPr lvl="1">
              <a:lnSpc>
                <a:spcPct val="80000"/>
              </a:lnSpc>
              <a:buClrTx/>
              <a:defRPr/>
            </a:pPr>
            <a:r>
              <a:rPr lang="en-US" sz="1800" dirty="0">
                <a:cs typeface="Times New Roman" pitchFamily="18" charset="0"/>
              </a:rPr>
              <a:t>Save </a:t>
            </a:r>
            <a:r>
              <a:rPr lang="en-US" sz="1800" dirty="0" smtClean="0">
                <a:cs typeface="Times New Roman" pitchFamily="18" charset="0"/>
              </a:rPr>
              <a:t>money and increase quality</a:t>
            </a:r>
            <a:endParaRPr lang="en-US" sz="1800" dirty="0">
              <a:cs typeface="Times New Roman" pitchFamily="18" charset="0"/>
            </a:endParaRPr>
          </a:p>
          <a:p>
            <a:pPr lvl="1">
              <a:lnSpc>
                <a:spcPct val="80000"/>
              </a:lnSpc>
              <a:buClrTx/>
              <a:defRPr/>
            </a:pPr>
            <a:r>
              <a:rPr lang="en-US" sz="1800" dirty="0">
                <a:cs typeface="Times New Roman" pitchFamily="18" charset="0"/>
              </a:rPr>
              <a:t>First to </a:t>
            </a:r>
            <a:r>
              <a:rPr lang="en-US" sz="1800" dirty="0" smtClean="0">
                <a:cs typeface="Times New Roman" pitchFamily="18" charset="0"/>
              </a:rPr>
              <a:t>market </a:t>
            </a:r>
            <a:r>
              <a:rPr lang="en-US" sz="1800" dirty="0">
                <a:cs typeface="Times New Roman" pitchFamily="18" charset="0"/>
              </a:rPr>
              <a:t>o</a:t>
            </a:r>
            <a:r>
              <a:rPr lang="en-US" sz="1800" dirty="0" smtClean="0">
                <a:cs typeface="Times New Roman" pitchFamily="18" charset="0"/>
              </a:rPr>
              <a:t>pportunity </a:t>
            </a:r>
            <a:r>
              <a:rPr lang="en-US" sz="1800" dirty="0">
                <a:cs typeface="Times New Roman" pitchFamily="18" charset="0"/>
              </a:rPr>
              <a:t>(</a:t>
            </a:r>
            <a:r>
              <a:rPr lang="en-US" sz="1800" dirty="0" smtClean="0">
                <a:cs typeface="Times New Roman" pitchFamily="18" charset="0"/>
              </a:rPr>
              <a:t>transload</a:t>
            </a:r>
            <a:r>
              <a:rPr lang="en-US" sz="1800" dirty="0">
                <a:cs typeface="Times New Roman" pitchFamily="18" charset="0"/>
              </a:rPr>
              <a:t>)</a:t>
            </a:r>
          </a:p>
          <a:p>
            <a:pPr lvl="1">
              <a:lnSpc>
                <a:spcPct val="80000"/>
              </a:lnSpc>
              <a:buClrTx/>
              <a:defRPr/>
            </a:pPr>
            <a:r>
              <a:rPr lang="en-US" sz="1800" dirty="0" smtClean="0">
                <a:cs typeface="Times New Roman" pitchFamily="18" charset="0"/>
              </a:rPr>
              <a:t>Identify </a:t>
            </a:r>
            <a:r>
              <a:rPr lang="en-US" sz="1800" dirty="0">
                <a:cs typeface="Times New Roman" pitchFamily="18" charset="0"/>
              </a:rPr>
              <a:t>Issues Rapidly</a:t>
            </a:r>
          </a:p>
        </p:txBody>
      </p:sp>
      <p:sp>
        <p:nvSpPr>
          <p:cNvPr id="47107" name="Rectangle 10"/>
          <p:cNvSpPr>
            <a:spLocks noGrp="1" noChangeArrowheads="1"/>
          </p:cNvSpPr>
          <p:nvPr>
            <p:ph type="title"/>
          </p:nvPr>
        </p:nvSpPr>
        <p:spPr>
          <a:xfrm>
            <a:off x="0" y="0"/>
            <a:ext cx="9144000" cy="685800"/>
          </a:xfrm>
          <a:ln/>
        </p:spPr>
        <p:txBody>
          <a:bodyPr lIns="92075" tIns="46038" rIns="92075" bIns="46038"/>
          <a:lstStyle/>
          <a:p>
            <a:pPr eaLnBrk="1" hangingPunct="1"/>
            <a:r>
              <a:rPr lang="en-US" dirty="0" smtClean="0"/>
              <a:t>Project </a:t>
            </a:r>
            <a:r>
              <a:rPr lang="en-US" dirty="0"/>
              <a:t>Management</a:t>
            </a:r>
            <a:r>
              <a:rPr lang="en-US" dirty="0" smtClean="0"/>
              <a:t> Team</a:t>
            </a:r>
          </a:p>
        </p:txBody>
      </p:sp>
    </p:spTree>
    <p:extLst>
      <p:ext uri="{BB962C8B-B14F-4D97-AF65-F5344CB8AC3E}">
        <p14:creationId xmlns:p14="http://schemas.microsoft.com/office/powerpoint/2010/main" val="2421153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Slogistics.png"/>
          <p:cNvPicPr>
            <a:picLocks noChangeAspect="1"/>
          </p:cNvPicPr>
          <p:nvPr/>
        </p:nvPicPr>
        <p:blipFill rotWithShape="1">
          <a:blip r:embed="rId3">
            <a:extLst>
              <a:ext uri="{28A0092B-C50C-407E-A947-70E740481C1C}">
                <a14:useLocalDpi xmlns:a14="http://schemas.microsoft.com/office/drawing/2010/main" val="0"/>
              </a:ext>
            </a:extLst>
          </a:blip>
          <a:srcRect l="21555" t="19087" r="26444" b="11371"/>
          <a:stretch/>
        </p:blipFill>
        <p:spPr>
          <a:xfrm>
            <a:off x="2133600" y="1447800"/>
            <a:ext cx="4496773" cy="4515992"/>
          </a:xfrm>
          <a:prstGeom prst="rect">
            <a:avLst/>
          </a:prstGeom>
        </p:spPr>
      </p:pic>
      <p:sp>
        <p:nvSpPr>
          <p:cNvPr id="6145" name="Title 1"/>
          <p:cNvSpPr>
            <a:spLocks noGrp="1"/>
          </p:cNvSpPr>
          <p:nvPr>
            <p:ph type="title"/>
          </p:nvPr>
        </p:nvSpPr>
        <p:spPr/>
        <p:txBody>
          <a:bodyPr/>
          <a:lstStyle/>
          <a:p>
            <a:pPr eaLnBrk="1" hangingPunct="1"/>
            <a:r>
              <a:rPr lang="en-US" sz="3600" b="1" dirty="0" smtClean="0">
                <a:latin typeface="Franklin Gothic Demi" charset="0"/>
                <a:ea typeface="Franklin Gothic Demi" charset="0"/>
                <a:cs typeface="Franklin Gothic Demi" charset="0"/>
              </a:rPr>
              <a:t>Watco Supply Chain Services</a:t>
            </a:r>
          </a:p>
        </p:txBody>
      </p:sp>
      <p:pic>
        <p:nvPicPr>
          <p:cNvPr id="6146"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94" y="214313"/>
            <a:ext cx="1104900" cy="1104900"/>
          </a:xfrm>
          <a:prstGeom prst="rect">
            <a:avLst/>
          </a:prstGeom>
          <a:noFill/>
          <a:ln w="9525">
            <a:noFill/>
            <a:miter lim="800000"/>
            <a:headEnd/>
            <a:tailEnd/>
          </a:ln>
        </p:spPr>
      </p:pic>
      <p:sp>
        <p:nvSpPr>
          <p:cNvPr id="6149" name="Text Box 9"/>
          <p:cNvSpPr txBox="1">
            <a:spLocks noChangeArrowheads="1"/>
          </p:cNvSpPr>
          <p:nvPr/>
        </p:nvSpPr>
        <p:spPr bwMode="auto">
          <a:xfrm>
            <a:off x="6752197" y="1762535"/>
            <a:ext cx="1313180" cy="707886"/>
          </a:xfrm>
          <a:prstGeom prst="rect">
            <a:avLst/>
          </a:prstGeom>
          <a:noFill/>
          <a:ln w="9525">
            <a:noFill/>
            <a:miter lim="800000"/>
            <a:headEnd/>
            <a:tailEnd/>
          </a:ln>
        </p:spPr>
        <p:txBody>
          <a:bodyPr wrap="none">
            <a:spAutoFit/>
          </a:bodyPr>
          <a:lstStyle/>
          <a:p>
            <a:r>
              <a:rPr lang="en-US" dirty="0">
                <a:latin typeface="Helvetica"/>
                <a:cs typeface="Helvetica"/>
              </a:rPr>
              <a:t>Rail </a:t>
            </a:r>
            <a:endParaRPr lang="en-US" dirty="0" smtClean="0">
              <a:latin typeface="Helvetica"/>
              <a:cs typeface="Helvetica"/>
            </a:endParaRPr>
          </a:p>
          <a:p>
            <a:r>
              <a:rPr lang="en-US" dirty="0" smtClean="0">
                <a:latin typeface="Helvetica"/>
                <a:cs typeface="Helvetica"/>
              </a:rPr>
              <a:t>Logistics</a:t>
            </a:r>
            <a:endParaRPr lang="en-US" dirty="0">
              <a:latin typeface="Helvetica"/>
              <a:cs typeface="Helvetica"/>
            </a:endParaRPr>
          </a:p>
        </p:txBody>
      </p:sp>
      <p:sp>
        <p:nvSpPr>
          <p:cNvPr id="6150" name="Text Box 10"/>
          <p:cNvSpPr txBox="1">
            <a:spLocks noChangeArrowheads="1"/>
          </p:cNvSpPr>
          <p:nvPr/>
        </p:nvSpPr>
        <p:spPr bwMode="auto">
          <a:xfrm>
            <a:off x="498328" y="4190297"/>
            <a:ext cx="1495747" cy="707886"/>
          </a:xfrm>
          <a:prstGeom prst="rect">
            <a:avLst/>
          </a:prstGeom>
          <a:noFill/>
          <a:ln w="9525">
            <a:noFill/>
            <a:miter lim="800000"/>
            <a:headEnd/>
            <a:tailEnd/>
          </a:ln>
        </p:spPr>
        <p:txBody>
          <a:bodyPr wrap="none">
            <a:spAutoFit/>
          </a:bodyPr>
          <a:lstStyle/>
          <a:p>
            <a:pPr algn="r"/>
            <a:r>
              <a:rPr lang="en-US" dirty="0">
                <a:latin typeface="Helvetica"/>
                <a:cs typeface="Helvetica"/>
              </a:rPr>
              <a:t>Intermodal </a:t>
            </a:r>
            <a:endParaRPr lang="en-US" dirty="0" smtClean="0">
              <a:latin typeface="Helvetica"/>
              <a:cs typeface="Helvetica"/>
            </a:endParaRPr>
          </a:p>
          <a:p>
            <a:pPr algn="r"/>
            <a:r>
              <a:rPr lang="en-US" dirty="0" smtClean="0">
                <a:latin typeface="Helvetica"/>
                <a:cs typeface="Helvetica"/>
              </a:rPr>
              <a:t>Logistics </a:t>
            </a:r>
            <a:endParaRPr lang="en-US" dirty="0">
              <a:latin typeface="Helvetica"/>
              <a:cs typeface="Helvetica"/>
            </a:endParaRPr>
          </a:p>
        </p:txBody>
      </p:sp>
      <p:sp>
        <p:nvSpPr>
          <p:cNvPr id="6148" name="Text Box 8"/>
          <p:cNvSpPr txBox="1">
            <a:spLocks noChangeArrowheads="1"/>
          </p:cNvSpPr>
          <p:nvPr/>
        </p:nvSpPr>
        <p:spPr bwMode="auto">
          <a:xfrm>
            <a:off x="721329" y="1653469"/>
            <a:ext cx="1316211" cy="707886"/>
          </a:xfrm>
          <a:prstGeom prst="rect">
            <a:avLst/>
          </a:prstGeom>
          <a:noFill/>
          <a:ln w="9525">
            <a:noFill/>
            <a:miter lim="800000"/>
            <a:headEnd/>
            <a:tailEnd/>
          </a:ln>
        </p:spPr>
        <p:txBody>
          <a:bodyPr wrap="none">
            <a:spAutoFit/>
          </a:bodyPr>
          <a:lstStyle/>
          <a:p>
            <a:pPr algn="r" defTabSz="914400"/>
            <a:r>
              <a:rPr lang="en-US" dirty="0">
                <a:latin typeface="Helvetica"/>
                <a:cs typeface="Helvetica"/>
              </a:rPr>
              <a:t>Highway </a:t>
            </a:r>
            <a:endParaRPr lang="en-US" dirty="0" smtClean="0">
              <a:latin typeface="Helvetica"/>
              <a:cs typeface="Helvetica"/>
            </a:endParaRPr>
          </a:p>
          <a:p>
            <a:pPr algn="r" defTabSz="914400"/>
            <a:r>
              <a:rPr lang="en-US" dirty="0" smtClean="0">
                <a:latin typeface="Helvetica"/>
                <a:cs typeface="Helvetica"/>
              </a:rPr>
              <a:t>Logistics</a:t>
            </a:r>
            <a:endParaRPr lang="en-US" dirty="0">
              <a:latin typeface="Helvetica"/>
              <a:cs typeface="Helvetica"/>
            </a:endParaRPr>
          </a:p>
        </p:txBody>
      </p:sp>
      <p:sp>
        <p:nvSpPr>
          <p:cNvPr id="11" name="Text Box 10"/>
          <p:cNvSpPr txBox="1">
            <a:spLocks noChangeArrowheads="1"/>
          </p:cNvSpPr>
          <p:nvPr/>
        </p:nvSpPr>
        <p:spPr bwMode="auto">
          <a:xfrm>
            <a:off x="6796682" y="4186933"/>
            <a:ext cx="2236500" cy="1015663"/>
          </a:xfrm>
          <a:prstGeom prst="rect">
            <a:avLst/>
          </a:prstGeom>
          <a:noFill/>
          <a:ln w="9525">
            <a:noFill/>
            <a:miter lim="800000"/>
            <a:headEnd/>
            <a:tailEnd/>
          </a:ln>
        </p:spPr>
        <p:txBody>
          <a:bodyPr wrap="square">
            <a:spAutoFit/>
          </a:bodyPr>
          <a:lstStyle/>
          <a:p>
            <a:r>
              <a:rPr lang="en-US" dirty="0" smtClean="0">
                <a:latin typeface="Helvetica"/>
                <a:cs typeface="Helvetica"/>
              </a:rPr>
              <a:t>Engineering &amp;</a:t>
            </a:r>
          </a:p>
          <a:p>
            <a:r>
              <a:rPr lang="en-US" dirty="0" smtClean="0">
                <a:latin typeface="Helvetica"/>
                <a:cs typeface="Helvetica"/>
              </a:rPr>
              <a:t>Regulatory</a:t>
            </a:r>
          </a:p>
          <a:p>
            <a:r>
              <a:rPr lang="en-US" dirty="0" smtClean="0">
                <a:latin typeface="Helvetica"/>
                <a:cs typeface="Helvetica"/>
              </a:rPr>
              <a:t>Consulting</a:t>
            </a:r>
            <a:endParaRPr lang="en-US" dirty="0">
              <a:latin typeface="Helvetica"/>
              <a:cs typeface="Helvetica"/>
            </a:endParaRPr>
          </a:p>
        </p:txBody>
      </p:sp>
    </p:spTree>
    <p:extLst>
      <p:ext uri="{BB962C8B-B14F-4D97-AF65-F5344CB8AC3E}">
        <p14:creationId xmlns:p14="http://schemas.microsoft.com/office/powerpoint/2010/main" val="234841478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pPr eaLnBrk="1" hangingPunct="1"/>
            <a:r>
              <a:rPr lang="en-US" sz="3600" dirty="0" smtClean="0">
                <a:latin typeface="Helvetica"/>
                <a:cs typeface="Helvetica"/>
              </a:rPr>
              <a:t>Watco Supply Chain Services</a:t>
            </a:r>
          </a:p>
        </p:txBody>
      </p:sp>
      <p:pic>
        <p:nvPicPr>
          <p:cNvPr id="6146"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94" y="214313"/>
            <a:ext cx="1104900" cy="1104900"/>
          </a:xfrm>
          <a:prstGeom prst="rect">
            <a:avLst/>
          </a:prstGeom>
          <a:noFill/>
          <a:ln w="9525">
            <a:noFill/>
            <a:miter lim="800000"/>
            <a:headEnd/>
            <a:tailEnd/>
          </a:ln>
        </p:spPr>
      </p:pic>
      <p:sp>
        <p:nvSpPr>
          <p:cNvPr id="6148" name="Text Box 8"/>
          <p:cNvSpPr txBox="1">
            <a:spLocks noChangeArrowheads="1"/>
          </p:cNvSpPr>
          <p:nvPr/>
        </p:nvSpPr>
        <p:spPr bwMode="auto">
          <a:xfrm>
            <a:off x="1061160" y="3175138"/>
            <a:ext cx="2032114" cy="369332"/>
          </a:xfrm>
          <a:prstGeom prst="rect">
            <a:avLst/>
          </a:prstGeom>
          <a:noFill/>
          <a:ln w="9525">
            <a:noFill/>
            <a:miter lim="800000"/>
            <a:headEnd/>
            <a:tailEnd/>
          </a:ln>
        </p:spPr>
        <p:txBody>
          <a:bodyPr wrap="none">
            <a:spAutoFit/>
          </a:bodyPr>
          <a:lstStyle/>
          <a:p>
            <a:pPr defTabSz="914400"/>
            <a:r>
              <a:rPr lang="en-US" dirty="0">
                <a:latin typeface="Helvetica"/>
                <a:cs typeface="Helvetica"/>
              </a:rPr>
              <a:t>Highway Logistics</a:t>
            </a:r>
          </a:p>
        </p:txBody>
      </p:sp>
      <p:sp>
        <p:nvSpPr>
          <p:cNvPr id="6149" name="Text Box 9"/>
          <p:cNvSpPr txBox="1">
            <a:spLocks noChangeArrowheads="1"/>
          </p:cNvSpPr>
          <p:nvPr/>
        </p:nvSpPr>
        <p:spPr bwMode="auto">
          <a:xfrm>
            <a:off x="5068717" y="3177152"/>
            <a:ext cx="1544526" cy="369332"/>
          </a:xfrm>
          <a:prstGeom prst="rect">
            <a:avLst/>
          </a:prstGeom>
          <a:noFill/>
          <a:ln w="9525">
            <a:noFill/>
            <a:miter lim="800000"/>
            <a:headEnd/>
            <a:tailEnd/>
          </a:ln>
        </p:spPr>
        <p:txBody>
          <a:bodyPr wrap="none">
            <a:spAutoFit/>
          </a:bodyPr>
          <a:lstStyle/>
          <a:p>
            <a:pPr algn="ctr"/>
            <a:r>
              <a:rPr lang="en-US" dirty="0">
                <a:latin typeface="Helvetica"/>
                <a:cs typeface="Helvetica"/>
              </a:rPr>
              <a:t>Rail Logistics</a:t>
            </a:r>
          </a:p>
        </p:txBody>
      </p:sp>
      <p:sp>
        <p:nvSpPr>
          <p:cNvPr id="6151" name="Text Box 11"/>
          <p:cNvSpPr txBox="1">
            <a:spLocks noChangeArrowheads="1"/>
          </p:cNvSpPr>
          <p:nvPr/>
        </p:nvSpPr>
        <p:spPr bwMode="auto">
          <a:xfrm>
            <a:off x="1070996" y="3588494"/>
            <a:ext cx="2775289" cy="1384995"/>
          </a:xfrm>
          <a:prstGeom prst="rect">
            <a:avLst/>
          </a:prstGeom>
          <a:noFill/>
          <a:ln w="9525">
            <a:noFill/>
            <a:miter lim="800000"/>
            <a:headEnd/>
            <a:tailEnd/>
          </a:ln>
        </p:spPr>
        <p:txBody>
          <a:bodyPr wrap="square">
            <a:spAutoFit/>
          </a:bodyPr>
          <a:lstStyle/>
          <a:p>
            <a:pPr defTabSz="914400">
              <a:buFontTx/>
              <a:buChar char="•"/>
            </a:pPr>
            <a:r>
              <a:rPr lang="en-US" sz="1400" dirty="0" smtClean="0">
                <a:latin typeface="Helvetica"/>
                <a:cs typeface="Helvetica"/>
              </a:rPr>
              <a:t> Brokerage</a:t>
            </a:r>
            <a:r>
              <a:rPr lang="en-US" sz="1400" dirty="0">
                <a:latin typeface="Helvetica"/>
                <a:cs typeface="Helvetica"/>
              </a:rPr>
              <a:t>:  Truckload, LTL</a:t>
            </a:r>
          </a:p>
          <a:p>
            <a:pPr defTabSz="914400">
              <a:buFontTx/>
              <a:buChar char="•"/>
            </a:pPr>
            <a:r>
              <a:rPr lang="en-US" sz="1400" dirty="0" smtClean="0">
                <a:latin typeface="Helvetica"/>
                <a:cs typeface="Helvetica"/>
              </a:rPr>
              <a:t> Dedicated </a:t>
            </a:r>
            <a:r>
              <a:rPr lang="en-US" sz="1400" dirty="0">
                <a:latin typeface="Helvetica"/>
                <a:cs typeface="Helvetica"/>
              </a:rPr>
              <a:t>Capacity</a:t>
            </a:r>
          </a:p>
          <a:p>
            <a:pPr defTabSz="914400">
              <a:buFontTx/>
              <a:buChar char="•"/>
            </a:pPr>
            <a:r>
              <a:rPr lang="en-US" sz="1400" dirty="0" smtClean="0">
                <a:latin typeface="Helvetica"/>
                <a:cs typeface="Helvetica"/>
              </a:rPr>
              <a:t> 3PL </a:t>
            </a:r>
            <a:r>
              <a:rPr lang="en-US" sz="1400" dirty="0">
                <a:latin typeface="Helvetica"/>
                <a:cs typeface="Helvetica"/>
              </a:rPr>
              <a:t>Outsource Services</a:t>
            </a:r>
          </a:p>
          <a:p>
            <a:pPr defTabSz="914400">
              <a:buFontTx/>
              <a:buChar char="•"/>
            </a:pPr>
            <a:r>
              <a:rPr lang="en-US" sz="1400" dirty="0" smtClean="0">
                <a:latin typeface="Helvetica"/>
                <a:cs typeface="Helvetica"/>
              </a:rPr>
              <a:t> Network </a:t>
            </a:r>
            <a:r>
              <a:rPr lang="en-US" sz="1400" dirty="0">
                <a:latin typeface="Helvetica"/>
                <a:cs typeface="Helvetica"/>
              </a:rPr>
              <a:t>Optimization</a:t>
            </a:r>
          </a:p>
          <a:p>
            <a:pPr defTabSz="914400">
              <a:buFontTx/>
              <a:buChar char="•"/>
            </a:pPr>
            <a:r>
              <a:rPr lang="en-US" sz="1400" dirty="0" smtClean="0">
                <a:latin typeface="Helvetica"/>
                <a:cs typeface="Helvetica"/>
              </a:rPr>
              <a:t> Mode </a:t>
            </a:r>
            <a:r>
              <a:rPr lang="en-US" sz="1400" dirty="0">
                <a:latin typeface="Helvetica"/>
                <a:cs typeface="Helvetica"/>
              </a:rPr>
              <a:t>Optimization</a:t>
            </a:r>
          </a:p>
          <a:p>
            <a:pPr defTabSz="914400">
              <a:buFontTx/>
              <a:buChar char="•"/>
            </a:pPr>
            <a:r>
              <a:rPr lang="en-US" sz="1400" dirty="0" smtClean="0">
                <a:latin typeface="Helvetica"/>
                <a:cs typeface="Helvetica"/>
              </a:rPr>
              <a:t> Freight </a:t>
            </a:r>
            <a:r>
              <a:rPr lang="en-US" sz="1400" dirty="0">
                <a:latin typeface="Helvetica"/>
                <a:cs typeface="Helvetica"/>
              </a:rPr>
              <a:t>Audit and </a:t>
            </a:r>
            <a:r>
              <a:rPr lang="en-US" sz="1400" dirty="0" smtClean="0">
                <a:latin typeface="Helvetica"/>
                <a:cs typeface="Helvetica"/>
              </a:rPr>
              <a:t>Payment</a:t>
            </a:r>
            <a:endParaRPr lang="en-US" sz="1400" dirty="0">
              <a:latin typeface="Helvetica"/>
              <a:cs typeface="Helvetica"/>
            </a:endParaRPr>
          </a:p>
        </p:txBody>
      </p:sp>
      <p:sp>
        <p:nvSpPr>
          <p:cNvPr id="6152" name="Text Box 12"/>
          <p:cNvSpPr txBox="1">
            <a:spLocks noChangeArrowheads="1"/>
          </p:cNvSpPr>
          <p:nvPr/>
        </p:nvSpPr>
        <p:spPr bwMode="auto">
          <a:xfrm>
            <a:off x="5069128" y="3581034"/>
            <a:ext cx="3770072" cy="2123658"/>
          </a:xfrm>
          <a:prstGeom prst="rect">
            <a:avLst/>
          </a:prstGeom>
          <a:noFill/>
          <a:ln w="9525">
            <a:noFill/>
            <a:miter lim="800000"/>
            <a:headEnd/>
            <a:tailEnd/>
          </a:ln>
        </p:spPr>
        <p:txBody>
          <a:bodyPr wrap="square">
            <a:spAutoFit/>
          </a:bodyPr>
          <a:lstStyle/>
          <a:p>
            <a:pPr>
              <a:buFontTx/>
              <a:buChar char="•"/>
            </a:pPr>
            <a:r>
              <a:rPr lang="en-US" sz="1200" dirty="0" smtClean="0">
                <a:latin typeface="Helvetica"/>
                <a:cs typeface="Helvetica"/>
              </a:rPr>
              <a:t> Car Ordering/Waybilling</a:t>
            </a:r>
            <a:endParaRPr lang="en-US" sz="1200" dirty="0">
              <a:latin typeface="Helvetica"/>
              <a:cs typeface="Helvetica"/>
            </a:endParaRPr>
          </a:p>
          <a:p>
            <a:pPr>
              <a:buFontTx/>
              <a:buChar char="•"/>
            </a:pPr>
            <a:r>
              <a:rPr lang="en-US" sz="1200" dirty="0" smtClean="0">
                <a:latin typeface="Helvetica"/>
                <a:cs typeface="Helvetica"/>
              </a:rPr>
              <a:t> Diversion </a:t>
            </a:r>
            <a:r>
              <a:rPr lang="en-US" sz="1200" dirty="0">
                <a:latin typeface="Helvetica"/>
                <a:cs typeface="Helvetica"/>
              </a:rPr>
              <a:t>Management</a:t>
            </a:r>
          </a:p>
          <a:p>
            <a:pPr>
              <a:buFontTx/>
              <a:buChar char="•"/>
            </a:pPr>
            <a:r>
              <a:rPr lang="en-US" sz="1200" dirty="0" smtClean="0">
                <a:latin typeface="Helvetica"/>
                <a:cs typeface="Helvetica"/>
              </a:rPr>
              <a:t> In</a:t>
            </a:r>
            <a:r>
              <a:rPr lang="en-US" sz="1200" dirty="0">
                <a:latin typeface="Helvetica"/>
                <a:cs typeface="Helvetica"/>
              </a:rPr>
              <a:t>-transit Visibility and Monitoring</a:t>
            </a:r>
          </a:p>
          <a:p>
            <a:pPr>
              <a:buFontTx/>
              <a:buChar char="•"/>
            </a:pPr>
            <a:r>
              <a:rPr lang="en-US" sz="1200" dirty="0" smtClean="0">
                <a:latin typeface="Helvetica"/>
                <a:cs typeface="Helvetica"/>
              </a:rPr>
              <a:t> Fleet </a:t>
            </a:r>
            <a:r>
              <a:rPr lang="en-US" sz="1200" dirty="0">
                <a:latin typeface="Helvetica"/>
                <a:cs typeface="Helvetica"/>
              </a:rPr>
              <a:t>Management</a:t>
            </a:r>
          </a:p>
          <a:p>
            <a:pPr>
              <a:buFontTx/>
              <a:buChar char="•"/>
            </a:pPr>
            <a:r>
              <a:rPr lang="en-US" sz="1200" dirty="0" smtClean="0">
                <a:latin typeface="Helvetica"/>
                <a:cs typeface="Helvetica"/>
              </a:rPr>
              <a:t> Door </a:t>
            </a:r>
            <a:r>
              <a:rPr lang="en-US" sz="1200" dirty="0">
                <a:latin typeface="Helvetica"/>
                <a:cs typeface="Helvetica"/>
              </a:rPr>
              <a:t>to Door Rail Options</a:t>
            </a:r>
          </a:p>
          <a:p>
            <a:pPr>
              <a:buFontTx/>
              <a:buChar char="•"/>
            </a:pPr>
            <a:r>
              <a:rPr lang="en-US" sz="1200" dirty="0" smtClean="0">
                <a:latin typeface="Helvetica"/>
                <a:cs typeface="Helvetica"/>
              </a:rPr>
              <a:t> Dimensional/Project </a:t>
            </a:r>
            <a:r>
              <a:rPr lang="en-US" sz="1200" dirty="0">
                <a:latin typeface="Helvetica"/>
                <a:cs typeface="Helvetica"/>
              </a:rPr>
              <a:t>Coordination</a:t>
            </a:r>
          </a:p>
          <a:p>
            <a:pPr>
              <a:buFontTx/>
              <a:buChar char="•"/>
            </a:pPr>
            <a:r>
              <a:rPr lang="en-US" sz="1200" dirty="0" smtClean="0">
                <a:latin typeface="Helvetica"/>
                <a:cs typeface="Helvetica"/>
              </a:rPr>
              <a:t> Securement </a:t>
            </a:r>
            <a:r>
              <a:rPr lang="en-US" sz="1200" dirty="0">
                <a:latin typeface="Helvetica"/>
                <a:cs typeface="Helvetica"/>
              </a:rPr>
              <a:t>Design</a:t>
            </a:r>
          </a:p>
          <a:p>
            <a:pPr>
              <a:buFontTx/>
              <a:buChar char="•"/>
            </a:pPr>
            <a:r>
              <a:rPr lang="en-US" sz="1200" dirty="0" smtClean="0">
                <a:latin typeface="Helvetica"/>
                <a:cs typeface="Helvetica"/>
              </a:rPr>
              <a:t> Car Retrofitting/Design</a:t>
            </a:r>
            <a:endParaRPr lang="en-US" sz="1200" dirty="0">
              <a:latin typeface="Helvetica"/>
              <a:cs typeface="Helvetica"/>
            </a:endParaRPr>
          </a:p>
          <a:p>
            <a:pPr>
              <a:buFontTx/>
              <a:buChar char="•"/>
            </a:pPr>
            <a:r>
              <a:rPr lang="en-US" sz="1200" dirty="0" smtClean="0">
                <a:latin typeface="Helvetica"/>
                <a:cs typeface="Helvetica"/>
              </a:rPr>
              <a:t> Railcar Maintenance</a:t>
            </a:r>
            <a:endParaRPr lang="en-US" sz="1200" dirty="0">
              <a:latin typeface="Helvetica"/>
              <a:cs typeface="Helvetica"/>
            </a:endParaRPr>
          </a:p>
          <a:p>
            <a:pPr>
              <a:buFontTx/>
              <a:buChar char="•"/>
            </a:pPr>
            <a:r>
              <a:rPr lang="en-US" sz="1200" dirty="0" smtClean="0">
                <a:latin typeface="Helvetica"/>
                <a:cs typeface="Helvetica"/>
              </a:rPr>
              <a:t> Demurrage/Claims</a:t>
            </a:r>
            <a:endParaRPr lang="en-US" sz="1200" dirty="0">
              <a:latin typeface="Helvetica"/>
              <a:cs typeface="Helvetica"/>
            </a:endParaRPr>
          </a:p>
          <a:p>
            <a:pPr>
              <a:buFontTx/>
              <a:buChar char="•"/>
            </a:pPr>
            <a:r>
              <a:rPr lang="en-US" sz="1200" dirty="0" smtClean="0">
                <a:latin typeface="Helvetica"/>
                <a:cs typeface="Helvetica"/>
              </a:rPr>
              <a:t> Freight </a:t>
            </a:r>
            <a:r>
              <a:rPr lang="en-US" sz="1200" dirty="0">
                <a:latin typeface="Helvetica"/>
                <a:cs typeface="Helvetica"/>
              </a:rPr>
              <a:t>Audit and Payment</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135" y="1279887"/>
            <a:ext cx="2736185" cy="182308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7483" y="1284059"/>
            <a:ext cx="2740708" cy="1819148"/>
          </a:xfrm>
          <a:prstGeom prst="rect">
            <a:avLst/>
          </a:prstGeom>
        </p:spPr>
      </p:pic>
    </p:spTree>
    <p:extLst>
      <p:ext uri="{BB962C8B-B14F-4D97-AF65-F5344CB8AC3E}">
        <p14:creationId xmlns:p14="http://schemas.microsoft.com/office/powerpoint/2010/main" val="385879993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94" y="214313"/>
            <a:ext cx="1104900" cy="1104900"/>
          </a:xfrm>
          <a:prstGeom prst="rect">
            <a:avLst/>
          </a:prstGeom>
          <a:noFill/>
          <a:ln w="9525">
            <a:noFill/>
            <a:miter lim="800000"/>
            <a:headEnd/>
            <a:tailEnd/>
          </a:ln>
        </p:spPr>
      </p:pic>
      <p:sp>
        <p:nvSpPr>
          <p:cNvPr id="6148" name="Text Box 8"/>
          <p:cNvSpPr txBox="1">
            <a:spLocks noChangeArrowheads="1"/>
          </p:cNvSpPr>
          <p:nvPr/>
        </p:nvSpPr>
        <p:spPr bwMode="auto">
          <a:xfrm>
            <a:off x="5576581" y="3227434"/>
            <a:ext cx="2008883" cy="338554"/>
          </a:xfrm>
          <a:prstGeom prst="rect">
            <a:avLst/>
          </a:prstGeom>
          <a:noFill/>
          <a:ln w="9525">
            <a:noFill/>
            <a:miter lim="800000"/>
            <a:headEnd/>
            <a:tailEnd/>
          </a:ln>
        </p:spPr>
        <p:txBody>
          <a:bodyPr wrap="none">
            <a:spAutoFit/>
          </a:bodyPr>
          <a:lstStyle/>
          <a:p>
            <a:pPr defTabSz="914400"/>
            <a:r>
              <a:rPr lang="en-US" sz="1600" dirty="0" smtClean="0">
                <a:latin typeface="Helvetica"/>
                <a:cs typeface="Helvetica"/>
              </a:rPr>
              <a:t>Intermodal </a:t>
            </a:r>
            <a:r>
              <a:rPr lang="en-US" sz="1600" dirty="0">
                <a:latin typeface="Helvetica"/>
                <a:cs typeface="Helvetica"/>
              </a:rPr>
              <a:t>Logistics</a:t>
            </a:r>
          </a:p>
        </p:txBody>
      </p:sp>
      <p:sp>
        <p:nvSpPr>
          <p:cNvPr id="6149" name="Text Box 9"/>
          <p:cNvSpPr txBox="1">
            <a:spLocks noChangeArrowheads="1"/>
          </p:cNvSpPr>
          <p:nvPr/>
        </p:nvSpPr>
        <p:spPr bwMode="auto">
          <a:xfrm>
            <a:off x="1029043" y="3225301"/>
            <a:ext cx="3542957" cy="338554"/>
          </a:xfrm>
          <a:prstGeom prst="rect">
            <a:avLst/>
          </a:prstGeom>
          <a:noFill/>
          <a:ln w="9525">
            <a:noFill/>
            <a:miter lim="800000"/>
            <a:headEnd/>
            <a:tailEnd/>
          </a:ln>
        </p:spPr>
        <p:txBody>
          <a:bodyPr wrap="none">
            <a:spAutoFit/>
          </a:bodyPr>
          <a:lstStyle/>
          <a:p>
            <a:pPr algn="ctr"/>
            <a:r>
              <a:rPr lang="en-US" sz="1600" dirty="0" smtClean="0">
                <a:latin typeface="Helvetica"/>
                <a:cs typeface="Helvetica"/>
              </a:rPr>
              <a:t>Engineering &amp; Regulatory Consulting</a:t>
            </a:r>
            <a:endParaRPr lang="en-US" sz="1600" dirty="0">
              <a:latin typeface="Helvetica"/>
              <a:cs typeface="Helvetica"/>
            </a:endParaRPr>
          </a:p>
        </p:txBody>
      </p:sp>
      <p:sp>
        <p:nvSpPr>
          <p:cNvPr id="6152" name="Text Box 12"/>
          <p:cNvSpPr txBox="1">
            <a:spLocks noChangeArrowheads="1"/>
          </p:cNvSpPr>
          <p:nvPr/>
        </p:nvSpPr>
        <p:spPr bwMode="auto">
          <a:xfrm>
            <a:off x="1056598" y="3594633"/>
            <a:ext cx="4539763" cy="2677656"/>
          </a:xfrm>
          <a:prstGeom prst="rect">
            <a:avLst/>
          </a:prstGeom>
          <a:noFill/>
          <a:ln w="9525">
            <a:noFill/>
            <a:miter lim="800000"/>
            <a:headEnd/>
            <a:tailEnd/>
          </a:ln>
        </p:spPr>
        <p:txBody>
          <a:bodyPr wrap="square">
            <a:spAutoFit/>
          </a:bodyPr>
          <a:lstStyle/>
          <a:p>
            <a:r>
              <a:rPr lang="en-US" sz="1200" dirty="0" smtClean="0">
                <a:latin typeface="Helvetica"/>
                <a:cs typeface="Helvetica"/>
              </a:rPr>
              <a:t>• Certified engineers and regulatory experts, delivering:</a:t>
            </a:r>
          </a:p>
          <a:p>
            <a:r>
              <a:rPr lang="en-US" sz="1200" dirty="0" smtClean="0">
                <a:latin typeface="Helvetica"/>
                <a:cs typeface="Helvetica"/>
              </a:rPr>
              <a:t>     • Ceramic engineering</a:t>
            </a:r>
          </a:p>
          <a:p>
            <a:r>
              <a:rPr lang="en-US" sz="1200" dirty="0">
                <a:latin typeface="Helvetica"/>
                <a:cs typeface="Helvetica"/>
              </a:rPr>
              <a:t> </a:t>
            </a:r>
            <a:r>
              <a:rPr lang="en-US" sz="1200" dirty="0" smtClean="0">
                <a:latin typeface="Helvetica"/>
                <a:cs typeface="Helvetica"/>
              </a:rPr>
              <a:t>    • Manufacturing engineering</a:t>
            </a:r>
          </a:p>
          <a:p>
            <a:r>
              <a:rPr lang="en-US" sz="1200" dirty="0" smtClean="0">
                <a:latin typeface="Helvetica"/>
                <a:cs typeface="Helvetica"/>
              </a:rPr>
              <a:t>     • Mechanical engineering</a:t>
            </a:r>
          </a:p>
          <a:p>
            <a:r>
              <a:rPr lang="en-US" sz="1200" dirty="0" smtClean="0">
                <a:latin typeface="Helvetica"/>
                <a:cs typeface="Helvetica"/>
              </a:rPr>
              <a:t>     • Metallurgical engineering</a:t>
            </a:r>
          </a:p>
          <a:p>
            <a:r>
              <a:rPr lang="en-US" sz="1200" dirty="0">
                <a:latin typeface="Helvetica"/>
                <a:cs typeface="Helvetica"/>
              </a:rPr>
              <a:t> </a:t>
            </a:r>
            <a:r>
              <a:rPr lang="en-US" sz="1200" dirty="0" smtClean="0">
                <a:latin typeface="Helvetica"/>
                <a:cs typeface="Helvetica"/>
              </a:rPr>
              <a:t>    • Reliability engineering</a:t>
            </a:r>
          </a:p>
          <a:p>
            <a:r>
              <a:rPr lang="en-US" sz="1200" dirty="0" smtClean="0">
                <a:latin typeface="Helvetica"/>
                <a:cs typeface="Helvetica"/>
              </a:rPr>
              <a:t>• Tank car qualification and maintenance programs</a:t>
            </a:r>
          </a:p>
          <a:p>
            <a:r>
              <a:rPr lang="en-US" sz="1200" dirty="0" smtClean="0">
                <a:latin typeface="Helvetica"/>
                <a:cs typeface="Helvetica"/>
              </a:rPr>
              <a:t>• HazMat training for railroads, shippers, and </a:t>
            </a:r>
          </a:p>
          <a:p>
            <a:r>
              <a:rPr lang="en-US" sz="1200" dirty="0">
                <a:latin typeface="Helvetica"/>
                <a:cs typeface="Helvetica"/>
              </a:rPr>
              <a:t> </a:t>
            </a:r>
            <a:r>
              <a:rPr lang="en-US" sz="1200" dirty="0" smtClean="0">
                <a:latin typeface="Helvetica"/>
                <a:cs typeface="Helvetica"/>
              </a:rPr>
              <a:t> manufacturing and maintenance facilities</a:t>
            </a:r>
          </a:p>
          <a:p>
            <a:r>
              <a:rPr lang="en-US" sz="1200" dirty="0" smtClean="0">
                <a:latin typeface="Helvetica"/>
                <a:cs typeface="Helvetica"/>
              </a:rPr>
              <a:t>• ASNT Level III support</a:t>
            </a:r>
          </a:p>
          <a:p>
            <a:r>
              <a:rPr lang="en-US" sz="1200" dirty="0" smtClean="0">
                <a:latin typeface="Helvetica"/>
                <a:cs typeface="Helvetica"/>
              </a:rPr>
              <a:t>• Welding support (AWS D15.1 and AAR Appendix W)</a:t>
            </a:r>
          </a:p>
          <a:p>
            <a:r>
              <a:rPr lang="en-US" sz="1200" dirty="0" smtClean="0">
                <a:latin typeface="Helvetica"/>
                <a:cs typeface="Helvetica"/>
              </a:rPr>
              <a:t>• AAR-based compliance audits and program development</a:t>
            </a:r>
          </a:p>
          <a:p>
            <a:r>
              <a:rPr lang="en-US" sz="1200" dirty="0" smtClean="0">
                <a:latin typeface="Helvetica"/>
                <a:cs typeface="Helvetica"/>
              </a:rPr>
              <a:t>• Expert Witness Litigation Support</a:t>
            </a:r>
          </a:p>
          <a:p>
            <a:pPr marL="344488" indent="-173038" defTabSz="171450"/>
            <a:endParaRPr lang="en-US" sz="1200" dirty="0" smtClean="0">
              <a:latin typeface="Helvetica"/>
              <a:cs typeface="Helvetica"/>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8516" y="1283529"/>
            <a:ext cx="2730073" cy="1823625"/>
          </a:xfrm>
          <a:prstGeom prst="rect">
            <a:avLst/>
          </a:prstGeom>
        </p:spPr>
      </p:pic>
      <p:sp>
        <p:nvSpPr>
          <p:cNvPr id="12" name="Text Box 13"/>
          <p:cNvSpPr txBox="1">
            <a:spLocks noChangeArrowheads="1"/>
          </p:cNvSpPr>
          <p:nvPr/>
        </p:nvSpPr>
        <p:spPr bwMode="auto">
          <a:xfrm>
            <a:off x="5585397" y="3644525"/>
            <a:ext cx="3139224" cy="1569660"/>
          </a:xfrm>
          <a:prstGeom prst="rect">
            <a:avLst/>
          </a:prstGeom>
          <a:noFill/>
          <a:ln w="9525">
            <a:noFill/>
            <a:miter lim="800000"/>
            <a:headEnd/>
            <a:tailEnd/>
          </a:ln>
        </p:spPr>
        <p:txBody>
          <a:bodyPr wrap="square">
            <a:spAutoFit/>
          </a:bodyPr>
          <a:lstStyle/>
          <a:p>
            <a:pPr indent="60325" defTabSz="914400">
              <a:buFontTx/>
              <a:buChar char="•"/>
            </a:pPr>
            <a:r>
              <a:rPr lang="en-US" sz="1200" dirty="0" smtClean="0">
                <a:latin typeface="Helvetica"/>
                <a:cs typeface="Helvetica"/>
              </a:rPr>
              <a:t> Full </a:t>
            </a:r>
            <a:r>
              <a:rPr lang="en-US" sz="1200" dirty="0">
                <a:latin typeface="Helvetica"/>
                <a:cs typeface="Helvetica"/>
              </a:rPr>
              <a:t>Service </a:t>
            </a:r>
            <a:r>
              <a:rPr lang="en-US" sz="1200" dirty="0" smtClean="0">
                <a:latin typeface="Helvetica"/>
                <a:cs typeface="Helvetica"/>
              </a:rPr>
              <a:t>Provider</a:t>
            </a:r>
          </a:p>
          <a:p>
            <a:pPr defTabSz="914400"/>
            <a:r>
              <a:rPr lang="en-US" sz="1200" dirty="0">
                <a:latin typeface="Helvetica"/>
                <a:cs typeface="Helvetica"/>
              </a:rPr>
              <a:t> </a:t>
            </a:r>
            <a:r>
              <a:rPr lang="en-US" sz="1200" dirty="0" smtClean="0">
                <a:latin typeface="Helvetica"/>
                <a:cs typeface="Helvetica"/>
              </a:rPr>
              <a:t>    • Door</a:t>
            </a:r>
            <a:r>
              <a:rPr lang="en-US" sz="1200" dirty="0">
                <a:latin typeface="Helvetica"/>
                <a:cs typeface="Helvetica"/>
              </a:rPr>
              <a:t>-to-Door </a:t>
            </a:r>
            <a:r>
              <a:rPr lang="en-US" sz="1200" dirty="0" smtClean="0">
                <a:latin typeface="Helvetica"/>
                <a:cs typeface="Helvetica"/>
              </a:rPr>
              <a:t>Variations</a:t>
            </a:r>
          </a:p>
          <a:p>
            <a:pPr defTabSz="914400"/>
            <a:r>
              <a:rPr lang="en-US" sz="1200" dirty="0">
                <a:latin typeface="Helvetica"/>
                <a:cs typeface="Helvetica"/>
              </a:rPr>
              <a:t> </a:t>
            </a:r>
            <a:r>
              <a:rPr lang="en-US" sz="1200" dirty="0" smtClean="0">
                <a:latin typeface="Helvetica"/>
                <a:cs typeface="Helvetica"/>
              </a:rPr>
              <a:t>    • Ramp</a:t>
            </a:r>
            <a:r>
              <a:rPr lang="en-US" sz="1200" dirty="0">
                <a:latin typeface="Helvetica"/>
                <a:cs typeface="Helvetica"/>
              </a:rPr>
              <a:t>-to-Ramp Variations</a:t>
            </a:r>
          </a:p>
          <a:p>
            <a:pPr indent="60325" defTabSz="914400">
              <a:buFontTx/>
              <a:buChar char="•"/>
            </a:pPr>
            <a:r>
              <a:rPr lang="en-US" sz="1200" dirty="0" smtClean="0">
                <a:latin typeface="Helvetica"/>
                <a:cs typeface="Helvetica"/>
              </a:rPr>
              <a:t> Shipper </a:t>
            </a:r>
            <a:r>
              <a:rPr lang="en-US" sz="1200" dirty="0">
                <a:latin typeface="Helvetica"/>
                <a:cs typeface="Helvetica"/>
              </a:rPr>
              <a:t>Load/Consignee Unload</a:t>
            </a:r>
          </a:p>
          <a:p>
            <a:pPr indent="60325" defTabSz="914400">
              <a:buFontTx/>
              <a:buChar char="•"/>
            </a:pPr>
            <a:r>
              <a:rPr lang="en-US" sz="1200" dirty="0" smtClean="0">
                <a:latin typeface="Helvetica"/>
                <a:cs typeface="Helvetica"/>
              </a:rPr>
              <a:t> Transload </a:t>
            </a:r>
            <a:r>
              <a:rPr lang="en-US" sz="1200" dirty="0">
                <a:latin typeface="Helvetica"/>
                <a:cs typeface="Helvetica"/>
              </a:rPr>
              <a:t>Scenarios</a:t>
            </a:r>
          </a:p>
          <a:p>
            <a:pPr indent="60325" defTabSz="914400">
              <a:buFontTx/>
              <a:buChar char="•"/>
            </a:pPr>
            <a:r>
              <a:rPr lang="en-US" sz="1200" dirty="0" smtClean="0">
                <a:latin typeface="Helvetica"/>
                <a:cs typeface="Helvetica"/>
              </a:rPr>
              <a:t> Container </a:t>
            </a:r>
            <a:r>
              <a:rPr lang="en-US" sz="1200" dirty="0">
                <a:latin typeface="Helvetica"/>
                <a:cs typeface="Helvetica"/>
              </a:rPr>
              <a:t>&amp; Chassis Management</a:t>
            </a:r>
          </a:p>
          <a:p>
            <a:pPr indent="60325" defTabSz="914400">
              <a:buFontTx/>
              <a:buChar char="•"/>
            </a:pPr>
            <a:r>
              <a:rPr lang="en-US" sz="1200" dirty="0" smtClean="0">
                <a:latin typeface="Helvetica"/>
                <a:cs typeface="Helvetica"/>
              </a:rPr>
              <a:t> Port </a:t>
            </a:r>
            <a:r>
              <a:rPr lang="en-US" sz="1200" dirty="0">
                <a:latin typeface="Helvetica"/>
                <a:cs typeface="Helvetica"/>
              </a:rPr>
              <a:t>Drayage</a:t>
            </a:r>
          </a:p>
          <a:p>
            <a:pPr indent="60325" defTabSz="914400">
              <a:buFontTx/>
              <a:buChar char="•"/>
            </a:pPr>
            <a:r>
              <a:rPr lang="en-US" sz="1200" dirty="0" smtClean="0">
                <a:latin typeface="Helvetica"/>
                <a:cs typeface="Helvetica"/>
              </a:rPr>
              <a:t> Pool </a:t>
            </a:r>
            <a:r>
              <a:rPr lang="en-US" sz="1200" dirty="0">
                <a:latin typeface="Helvetica"/>
                <a:cs typeface="Helvetica"/>
              </a:rPr>
              <a:t>Management</a:t>
            </a:r>
          </a:p>
        </p:txBody>
      </p:sp>
      <p:sp>
        <p:nvSpPr>
          <p:cNvPr id="13" name="Title 1"/>
          <p:cNvSpPr>
            <a:spLocks noGrp="1"/>
          </p:cNvSpPr>
          <p:nvPr>
            <p:ph type="title"/>
          </p:nvPr>
        </p:nvSpPr>
        <p:spPr>
          <a:xfrm>
            <a:off x="457200" y="227013"/>
            <a:ext cx="8229600" cy="1143000"/>
          </a:xfrm>
        </p:spPr>
        <p:txBody>
          <a:bodyPr/>
          <a:lstStyle/>
          <a:p>
            <a:pPr eaLnBrk="1" hangingPunct="1"/>
            <a:r>
              <a:rPr lang="en-US" sz="3600" dirty="0" smtClean="0">
                <a:latin typeface="Helvetica"/>
                <a:cs typeface="Helvetica"/>
              </a:rPr>
              <a:t>Watco Supply Chain Services</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5911" y="1283529"/>
            <a:ext cx="2729219" cy="1816600"/>
          </a:xfrm>
          <a:prstGeom prst="rect">
            <a:avLst/>
          </a:prstGeom>
        </p:spPr>
      </p:pic>
    </p:spTree>
    <p:extLst>
      <p:ext uri="{BB962C8B-B14F-4D97-AF65-F5344CB8AC3E}">
        <p14:creationId xmlns:p14="http://schemas.microsoft.com/office/powerpoint/2010/main" val="112934152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647700"/>
          </a:xfrm>
          <a:prstGeom prst="rect">
            <a:avLst/>
          </a:prstGeom>
          <a:noFill/>
          <a:ln w="9525">
            <a:noFill/>
            <a:miter lim="800000"/>
            <a:headEnd/>
            <a:tailEnd/>
          </a:ln>
          <a:effectLst/>
        </p:spPr>
        <p:txBody>
          <a:bodyPr lIns="92062" tIns="46032" rIns="92062" bIns="46032" anchor="b">
            <a:spAutoFit/>
          </a:bodyPr>
          <a:lstStyle/>
          <a:p>
            <a:pPr algn="ctr">
              <a:defRPr/>
            </a:pPr>
            <a:r>
              <a:rPr lang="en-US" sz="3600" kern="0" dirty="0" smtClean="0">
                <a:solidFill>
                  <a:schemeClr val="tx2"/>
                </a:solidFill>
                <a:latin typeface="Franklin Gothic Demi" pitchFamily="34" charset="0"/>
                <a:ea typeface="+mj-ea"/>
                <a:cs typeface="+mj-cs"/>
              </a:rPr>
              <a:t>Watco in the West</a:t>
            </a:r>
            <a:endParaRPr lang="en-US" sz="3600" kern="0" dirty="0">
              <a:solidFill>
                <a:schemeClr val="tx2"/>
              </a:solidFill>
              <a:latin typeface="Franklin Gothic Demi" pitchFamily="34" charset="0"/>
              <a:ea typeface="+mj-ea"/>
              <a:cs typeface="+mj-cs"/>
            </a:endParaRPr>
          </a:p>
        </p:txBody>
      </p:sp>
      <p:pic>
        <p:nvPicPr>
          <p:cNvPr id="6" name="Picture 5" descr="2015 WatcoMap Wes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640" y="990600"/>
            <a:ext cx="9568684" cy="5126910"/>
          </a:xfrm>
          <a:prstGeom prst="rect">
            <a:avLst/>
          </a:prstGeom>
        </p:spPr>
      </p:pic>
    </p:spTree>
    <p:extLst>
      <p:ext uri="{BB962C8B-B14F-4D97-AF65-F5344CB8AC3E}">
        <p14:creationId xmlns:p14="http://schemas.microsoft.com/office/powerpoint/2010/main" val="801181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85800" y="1219200"/>
            <a:ext cx="7620000" cy="4876800"/>
          </a:xfrm>
        </p:spPr>
        <p:txBody>
          <a:bodyPr/>
          <a:lstStyle/>
          <a:p>
            <a:pPr eaLnBrk="1" hangingPunct="1"/>
            <a:r>
              <a:rPr lang="en-US" sz="2100" dirty="0" smtClean="0"/>
              <a:t>Watco Companies was started in 1983 by Charles R. “Dick” Webb with a switching operation in DeRidder, LA that is still in existence today</a:t>
            </a:r>
          </a:p>
          <a:p>
            <a:pPr eaLnBrk="1" hangingPunct="1">
              <a:buFont typeface="Wingdings" pitchFamily="2" charset="2"/>
              <a:buNone/>
            </a:pPr>
            <a:endParaRPr lang="en-US" sz="2100" dirty="0" smtClean="0"/>
          </a:p>
          <a:p>
            <a:pPr eaLnBrk="1" hangingPunct="1"/>
            <a:r>
              <a:rPr lang="en-US" sz="2100" dirty="0" smtClean="0"/>
              <a:t>Coffeyville, KS was our next expansion in 1985 with a car repair facility.  This expanded into what is now the SKOL railroad which was the first short line purchase completed with the Union Pacific</a:t>
            </a:r>
          </a:p>
          <a:p>
            <a:pPr eaLnBrk="1" hangingPunct="1">
              <a:buFont typeface="Wingdings" pitchFamily="2" charset="2"/>
              <a:buNone/>
            </a:pPr>
            <a:endParaRPr lang="en-US" sz="2100" dirty="0" smtClean="0"/>
          </a:p>
          <a:p>
            <a:pPr eaLnBrk="1" hangingPunct="1"/>
            <a:r>
              <a:rPr lang="en-US" sz="2100" dirty="0" smtClean="0"/>
              <a:t>Watco’s focus on Customer satisfaction has grown the company into an all encompassing industry serving rail, mechanical, switching, storage, trucking,  warehousing and terminal/transloading needs of Customers throughout thirty-six states.</a:t>
            </a:r>
          </a:p>
        </p:txBody>
      </p:sp>
      <p:sp>
        <p:nvSpPr>
          <p:cNvPr id="7170" name="Rectangle 2"/>
          <p:cNvSpPr>
            <a:spLocks noGrp="1" noChangeArrowheads="1"/>
          </p:cNvSpPr>
          <p:nvPr>
            <p:ph type="title"/>
          </p:nvPr>
        </p:nvSpPr>
        <p:spPr>
          <a:xfrm>
            <a:off x="457200" y="0"/>
            <a:ext cx="8229600" cy="792163"/>
          </a:xfrm>
          <a:ln/>
        </p:spPr>
        <p:txBody>
          <a:bodyPr/>
          <a:lstStyle/>
          <a:p>
            <a:pPr eaLnBrk="1" hangingPunct="1"/>
            <a:r>
              <a:rPr lang="en-US" dirty="0" smtClean="0"/>
              <a:t>Watco Companies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647700"/>
          </a:xfrm>
          <a:prstGeom prst="rect">
            <a:avLst/>
          </a:prstGeom>
          <a:noFill/>
          <a:ln w="9525">
            <a:noFill/>
            <a:miter lim="800000"/>
            <a:headEnd/>
            <a:tailEnd/>
          </a:ln>
          <a:effectLst/>
        </p:spPr>
        <p:txBody>
          <a:bodyPr lIns="92062" tIns="46032" rIns="92062" bIns="46032" anchor="b">
            <a:spAutoFit/>
          </a:bodyPr>
          <a:lstStyle/>
          <a:p>
            <a:pPr algn="ctr">
              <a:defRPr/>
            </a:pPr>
            <a:r>
              <a:rPr lang="en-US" sz="3600" kern="0" dirty="0">
                <a:solidFill>
                  <a:schemeClr val="tx2"/>
                </a:solidFill>
                <a:latin typeface="Franklin Gothic Demi" pitchFamily="34" charset="0"/>
                <a:ea typeface="+mj-ea"/>
                <a:cs typeface="+mj-cs"/>
              </a:rPr>
              <a:t>Boise Valley Railroad</a:t>
            </a:r>
          </a:p>
        </p:txBody>
      </p:sp>
      <p:sp>
        <p:nvSpPr>
          <p:cNvPr id="27651" name="Rectangle 3"/>
          <p:cNvSpPr>
            <a:spLocks noChangeArrowheads="1"/>
          </p:cNvSpPr>
          <p:nvPr/>
        </p:nvSpPr>
        <p:spPr bwMode="auto">
          <a:xfrm>
            <a:off x="4953000" y="1212776"/>
            <a:ext cx="3886200" cy="4801944"/>
          </a:xfrm>
          <a:prstGeom prst="rect">
            <a:avLst/>
          </a:prstGeom>
          <a:noFill/>
          <a:ln w="9525">
            <a:noFill/>
            <a:miter lim="800000"/>
            <a:headEnd/>
            <a:tailEnd/>
          </a:ln>
          <a:effectLst/>
        </p:spPr>
        <p:txBody>
          <a:bodyPr lIns="92062" tIns="46032" rIns="92062" bIns="46032" anchor="b">
            <a:spAutoFit/>
          </a:bodyPr>
          <a:lstStyle/>
          <a:p>
            <a:pPr>
              <a:defRPr/>
            </a:pPr>
            <a:r>
              <a:rPr lang="en-US" sz="1800" u="sng" dirty="0">
                <a:solidFill>
                  <a:srgbClr val="FFCC00"/>
                </a:solidFill>
                <a:effectLst>
                  <a:outerShdw blurRad="38100" dist="38100" dir="2700000" algn="tl">
                    <a:srgbClr val="C0C0C0"/>
                  </a:outerShdw>
                </a:effectLst>
                <a:latin typeface="Franklin Gothic Book" pitchFamily="34" charset="0"/>
                <a:cs typeface="+mn-cs"/>
              </a:rPr>
              <a:t>QUICK FACTS:</a:t>
            </a:r>
          </a:p>
          <a:p>
            <a:pPr>
              <a:defRPr/>
            </a:pPr>
            <a:endParaRPr lang="en-US" sz="1800" dirty="0">
              <a:solidFill>
                <a:srgbClr val="FFCC00"/>
              </a:solidFill>
              <a:effectLst>
                <a:outerShdw blurRad="38100" dist="38100" dir="2700000" algn="tl">
                  <a:srgbClr val="C0C0C0"/>
                </a:outerShdw>
              </a:effectLst>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Start Date:</a:t>
            </a:r>
            <a:r>
              <a:rPr lang="en-US" sz="1800" dirty="0">
                <a:latin typeface="Franklin Gothic Book" pitchFamily="34" charset="0"/>
                <a:cs typeface="+mn-cs"/>
              </a:rPr>
              <a:t>  </a:t>
            </a:r>
            <a:r>
              <a:rPr lang="en-US" sz="1800" dirty="0" smtClean="0">
                <a:latin typeface="Franklin Gothic Book" pitchFamily="34" charset="0"/>
                <a:cs typeface="+mn-cs"/>
              </a:rPr>
              <a:t>November, 2009</a:t>
            </a:r>
            <a:endParaRPr lang="en-US" sz="1800" dirty="0">
              <a:latin typeface="Franklin Gothic Book" pitchFamily="34" charset="0"/>
              <a:cs typeface="+mn-cs"/>
            </a:endParaRPr>
          </a:p>
          <a:p>
            <a:pPr>
              <a:defRPr/>
            </a:pPr>
            <a:endParaRPr lang="en-US" sz="1800" dirty="0">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Track miles:</a:t>
            </a:r>
            <a:r>
              <a:rPr lang="en-US" sz="1800" dirty="0">
                <a:latin typeface="Franklin Gothic Book" pitchFamily="34" charset="0"/>
                <a:cs typeface="+mn-cs"/>
              </a:rPr>
              <a:t>  36</a:t>
            </a:r>
            <a:br>
              <a:rPr lang="en-US" sz="1800" dirty="0">
                <a:latin typeface="Franklin Gothic Book" pitchFamily="34" charset="0"/>
                <a:cs typeface="+mn-cs"/>
              </a:rPr>
            </a:br>
            <a:endParaRPr lang="en-US" sz="1800" dirty="0">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Carloads:</a:t>
            </a:r>
            <a:r>
              <a:rPr lang="en-US" sz="1800" dirty="0">
                <a:latin typeface="Franklin Gothic Book" pitchFamily="34" charset="0"/>
                <a:cs typeface="+mn-cs"/>
              </a:rPr>
              <a:t>  </a:t>
            </a:r>
            <a:r>
              <a:rPr lang="en-US" sz="1800" dirty="0" smtClean="0">
                <a:latin typeface="Franklin Gothic Book" pitchFamily="34" charset="0"/>
                <a:cs typeface="+mn-cs"/>
              </a:rPr>
              <a:t>10,904</a:t>
            </a:r>
          </a:p>
          <a:p>
            <a:pPr>
              <a:defRPr/>
            </a:pPr>
            <a:endParaRPr lang="en-US" sz="1800" dirty="0">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Team Members:</a:t>
            </a:r>
            <a:r>
              <a:rPr lang="en-US" sz="1800" dirty="0">
                <a:latin typeface="Franklin Gothic Book" pitchFamily="34" charset="0"/>
                <a:cs typeface="+mn-cs"/>
              </a:rPr>
              <a:t>  </a:t>
            </a:r>
            <a:r>
              <a:rPr lang="en-US" sz="1800" dirty="0" smtClean="0">
                <a:latin typeface="Franklin Gothic Book" pitchFamily="34" charset="0"/>
                <a:cs typeface="+mn-cs"/>
              </a:rPr>
              <a:t>13</a:t>
            </a:r>
          </a:p>
          <a:p>
            <a:pPr>
              <a:defRPr/>
            </a:pPr>
            <a:endParaRPr lang="en-US" sz="1800" dirty="0">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rPr>
              <a:t>Top Commodities: </a:t>
            </a:r>
            <a:r>
              <a:rPr lang="en-US" sz="1800" dirty="0" smtClean="0">
                <a:latin typeface="Franklin Gothic Book" pitchFamily="34" charset="0"/>
              </a:rPr>
              <a:t>Frozen vegetables, fertilizers and lumber products</a:t>
            </a:r>
            <a:endParaRPr lang="en-US" sz="1800" dirty="0">
              <a:latin typeface="Franklin Gothic Book" pitchFamily="34" charset="0"/>
            </a:endParaRPr>
          </a:p>
          <a:p>
            <a:pPr>
              <a:defRPr/>
            </a:pPr>
            <a:endParaRPr lang="en-US" sz="1800" dirty="0">
              <a:latin typeface="Franklin Gothic Book" pitchFamily="34" charset="0"/>
              <a:cs typeface="+mn-cs"/>
            </a:endParaRPr>
          </a:p>
          <a:p>
            <a:pPr>
              <a:defRPr/>
            </a:pPr>
            <a:r>
              <a:rPr lang="en-US" sz="1800" dirty="0">
                <a:latin typeface="Times New Roman" pitchFamily="18" charset="0"/>
                <a:cs typeface="+mn-cs"/>
              </a:rPr>
              <a:t/>
            </a:r>
            <a:br>
              <a:rPr lang="en-US" sz="1800" dirty="0">
                <a:latin typeface="Times New Roman" pitchFamily="18" charset="0"/>
                <a:cs typeface="+mn-cs"/>
              </a:rPr>
            </a:br>
            <a:endParaRPr lang="en-US" sz="1800" dirty="0">
              <a:latin typeface="Times New Roman" pitchFamily="18" charset="0"/>
              <a:cs typeface="+mn-cs"/>
            </a:endParaRPr>
          </a:p>
          <a:p>
            <a:pPr>
              <a:defRPr/>
            </a:pPr>
            <a:endParaRPr lang="en-US" sz="1800" dirty="0">
              <a:latin typeface="Times New Roman" pitchFamily="18" charset="0"/>
              <a:cs typeface="+mn-cs"/>
            </a:endParaRPr>
          </a:p>
          <a:p>
            <a:pPr>
              <a:defRPr/>
            </a:pPr>
            <a:endParaRPr lang="en-US" sz="1800" dirty="0">
              <a:latin typeface="Times New Roman" pitchFamily="18" charset="0"/>
              <a:cs typeface="+mn-cs"/>
            </a:endParaRPr>
          </a:p>
        </p:txBody>
      </p:sp>
      <p:pic>
        <p:nvPicPr>
          <p:cNvPr id="22532" name="Picture 5" descr="BVRR-0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95400"/>
            <a:ext cx="4265613"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48035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647700"/>
          </a:xfrm>
          <a:prstGeom prst="rect">
            <a:avLst/>
          </a:prstGeom>
          <a:noFill/>
          <a:ln w="9525">
            <a:noFill/>
            <a:miter lim="800000"/>
            <a:headEnd/>
            <a:tailEnd/>
          </a:ln>
          <a:effectLst/>
        </p:spPr>
        <p:txBody>
          <a:bodyPr lIns="92062" tIns="46032" rIns="92062" bIns="46032" anchor="b">
            <a:spAutoFit/>
          </a:bodyPr>
          <a:lstStyle/>
          <a:p>
            <a:pPr algn="ctr">
              <a:defRPr/>
            </a:pPr>
            <a:r>
              <a:rPr lang="en-US" sz="3600" kern="0" dirty="0">
                <a:solidFill>
                  <a:schemeClr val="tx2"/>
                </a:solidFill>
                <a:latin typeface="Franklin Gothic Demi" pitchFamily="34" charset="0"/>
                <a:ea typeface="+mj-ea"/>
                <a:cs typeface="+mj-cs"/>
              </a:rPr>
              <a:t>Eastern Idaho Railroad</a:t>
            </a:r>
          </a:p>
        </p:txBody>
      </p:sp>
      <p:sp>
        <p:nvSpPr>
          <p:cNvPr id="27651" name="Rectangle 3"/>
          <p:cNvSpPr>
            <a:spLocks noChangeArrowheads="1"/>
          </p:cNvSpPr>
          <p:nvPr/>
        </p:nvSpPr>
        <p:spPr bwMode="auto">
          <a:xfrm>
            <a:off x="5248275" y="1157208"/>
            <a:ext cx="3886200" cy="3970948"/>
          </a:xfrm>
          <a:prstGeom prst="rect">
            <a:avLst/>
          </a:prstGeom>
          <a:noFill/>
          <a:ln w="9525">
            <a:noFill/>
            <a:miter lim="800000"/>
            <a:headEnd/>
            <a:tailEnd/>
          </a:ln>
          <a:effectLst/>
        </p:spPr>
        <p:txBody>
          <a:bodyPr lIns="92062" tIns="46032" rIns="92062" bIns="46032" anchor="b">
            <a:spAutoFit/>
          </a:bodyPr>
          <a:lstStyle/>
          <a:p>
            <a:pPr>
              <a:defRPr/>
            </a:pPr>
            <a:r>
              <a:rPr lang="en-US" sz="1800" u="sng" dirty="0">
                <a:solidFill>
                  <a:srgbClr val="FFCC00"/>
                </a:solidFill>
                <a:effectLst>
                  <a:outerShdw blurRad="38100" dist="38100" dir="2700000" algn="tl">
                    <a:srgbClr val="C0C0C0"/>
                  </a:outerShdw>
                </a:effectLst>
                <a:latin typeface="Franklin Gothic Book" pitchFamily="34" charset="0"/>
                <a:cs typeface="+mn-cs"/>
              </a:rPr>
              <a:t>QUICK FACTS:</a:t>
            </a:r>
          </a:p>
          <a:p>
            <a:pPr>
              <a:defRPr/>
            </a:pPr>
            <a:endParaRPr lang="en-US" sz="1800" dirty="0">
              <a:solidFill>
                <a:srgbClr val="FFCC00"/>
              </a:solidFill>
              <a:effectLst>
                <a:outerShdw blurRad="38100" dist="38100" dir="2700000" algn="tl">
                  <a:srgbClr val="C0C0C0"/>
                </a:outerShdw>
              </a:effectLst>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Start Date:</a:t>
            </a:r>
            <a:r>
              <a:rPr lang="en-US" sz="1800" dirty="0">
                <a:latin typeface="Franklin Gothic Book" pitchFamily="34" charset="0"/>
                <a:cs typeface="+mn-cs"/>
              </a:rPr>
              <a:t>  1993</a:t>
            </a:r>
          </a:p>
          <a:p>
            <a:pPr>
              <a:defRPr/>
            </a:pPr>
            <a:endParaRPr lang="en-US" sz="1800" dirty="0">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Track miles:</a:t>
            </a:r>
            <a:r>
              <a:rPr lang="en-US" sz="1800" dirty="0">
                <a:latin typeface="Franklin Gothic Book" pitchFamily="34" charset="0"/>
                <a:cs typeface="+mn-cs"/>
              </a:rPr>
              <a:t>  </a:t>
            </a:r>
            <a:r>
              <a:rPr lang="en-US" sz="1800" dirty="0" smtClean="0">
                <a:latin typeface="Franklin Gothic Book" pitchFamily="34" charset="0"/>
                <a:cs typeface="+mn-cs"/>
              </a:rPr>
              <a:t>270</a:t>
            </a:r>
            <a:r>
              <a:rPr lang="en-US" sz="1800" dirty="0">
                <a:latin typeface="Franklin Gothic Book" pitchFamily="34" charset="0"/>
                <a:cs typeface="+mn-cs"/>
              </a:rPr>
              <a:t/>
            </a:r>
            <a:br>
              <a:rPr lang="en-US" sz="1800" dirty="0">
                <a:latin typeface="Franklin Gothic Book" pitchFamily="34" charset="0"/>
                <a:cs typeface="+mn-cs"/>
              </a:rPr>
            </a:br>
            <a:endParaRPr lang="en-US" sz="1800" dirty="0">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Carloads:</a:t>
            </a:r>
            <a:r>
              <a:rPr lang="en-US" sz="1800" dirty="0">
                <a:latin typeface="Franklin Gothic Book" pitchFamily="34" charset="0"/>
                <a:cs typeface="+mn-cs"/>
              </a:rPr>
              <a:t>  </a:t>
            </a:r>
            <a:r>
              <a:rPr lang="en-US" sz="1800" dirty="0" smtClean="0">
                <a:latin typeface="Franklin Gothic Book" pitchFamily="34" charset="0"/>
                <a:cs typeface="+mn-cs"/>
              </a:rPr>
              <a:t>49,434</a:t>
            </a:r>
            <a:r>
              <a:rPr lang="en-US" sz="1800" dirty="0">
                <a:latin typeface="Franklin Gothic Book" pitchFamily="34" charset="0"/>
                <a:cs typeface="+mn-cs"/>
              </a:rPr>
              <a:t/>
            </a:r>
            <a:br>
              <a:rPr lang="en-US" sz="1800" dirty="0">
                <a:latin typeface="Franklin Gothic Book" pitchFamily="34" charset="0"/>
                <a:cs typeface="+mn-cs"/>
              </a:rPr>
            </a:br>
            <a:endParaRPr lang="en-US" sz="1800" dirty="0">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Team Members:</a:t>
            </a:r>
            <a:r>
              <a:rPr lang="en-US" sz="1800" dirty="0">
                <a:latin typeface="Franklin Gothic Book" pitchFamily="34" charset="0"/>
                <a:cs typeface="+mn-cs"/>
              </a:rPr>
              <a:t>  </a:t>
            </a:r>
            <a:r>
              <a:rPr lang="en-US" sz="1800" dirty="0" smtClean="0">
                <a:latin typeface="Franklin Gothic Book" pitchFamily="34" charset="0"/>
                <a:cs typeface="+mn-cs"/>
              </a:rPr>
              <a:t>60</a:t>
            </a:r>
          </a:p>
          <a:p>
            <a:pPr>
              <a:defRPr/>
            </a:pPr>
            <a:endParaRPr lang="en-US" sz="1800" dirty="0">
              <a:solidFill>
                <a:srgbClr val="FFCC00"/>
              </a:solidFill>
              <a:effectLst>
                <a:outerShdw blurRad="38100" dist="38100" dir="2700000" algn="tl">
                  <a:srgbClr val="C0C0C0"/>
                </a:outerShdw>
              </a:effectLst>
              <a:latin typeface="Franklin Gothic Book" pitchFamily="34" charset="0"/>
              <a:cs typeface="+mn-cs"/>
            </a:endParaRPr>
          </a:p>
          <a:p>
            <a:pPr>
              <a:defRPr/>
            </a:pPr>
            <a:r>
              <a:rPr lang="en-US" sz="1800" dirty="0" smtClean="0">
                <a:solidFill>
                  <a:srgbClr val="FFCC00"/>
                </a:solidFill>
                <a:effectLst>
                  <a:outerShdw blurRad="38100" dist="38100" dir="2700000" algn="tl">
                    <a:srgbClr val="C0C0C0"/>
                  </a:outerShdw>
                </a:effectLst>
                <a:latin typeface="Franklin Gothic Book" pitchFamily="34" charset="0"/>
              </a:rPr>
              <a:t>Top </a:t>
            </a:r>
            <a:r>
              <a:rPr lang="en-US" sz="1800" dirty="0">
                <a:solidFill>
                  <a:srgbClr val="FFCC00"/>
                </a:solidFill>
                <a:effectLst>
                  <a:outerShdw blurRad="38100" dist="38100" dir="2700000" algn="tl">
                    <a:srgbClr val="C0C0C0"/>
                  </a:outerShdw>
                </a:effectLst>
                <a:latin typeface="Franklin Gothic Book" pitchFamily="34" charset="0"/>
              </a:rPr>
              <a:t>Commodities: </a:t>
            </a:r>
            <a:r>
              <a:rPr lang="en-US" sz="1800" dirty="0" smtClean="0">
                <a:latin typeface="Franklin Gothic Book" pitchFamily="34" charset="0"/>
              </a:rPr>
              <a:t>Corn, sugar, wheat, frozen vegetables and coal</a:t>
            </a:r>
          </a:p>
          <a:p>
            <a:pPr>
              <a:defRPr/>
            </a:pPr>
            <a:endParaRPr lang="en-US" sz="1800" dirty="0">
              <a:latin typeface="Franklin Gothic Book" pitchFamily="34" charset="0"/>
              <a:cs typeface="+mn-cs"/>
            </a:endParaRPr>
          </a:p>
          <a:p>
            <a:pPr>
              <a:defRPr/>
            </a:pPr>
            <a:endParaRPr lang="en-US" sz="1800" dirty="0">
              <a:latin typeface="Times New Roman" pitchFamily="18" charset="0"/>
              <a:cs typeface="+mn-cs"/>
            </a:endParaRPr>
          </a:p>
        </p:txBody>
      </p:sp>
      <p:pic>
        <p:nvPicPr>
          <p:cNvPr id="235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63638"/>
            <a:ext cx="4498975" cy="481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ln/>
        </p:spPr>
        <p:txBody>
          <a:bodyPr/>
          <a:lstStyle/>
          <a:p>
            <a:pPr eaLnBrk="1" hangingPunct="1"/>
            <a:r>
              <a:rPr lang="en-US" dirty="0" smtClean="0"/>
              <a:t>Great Northwest Railroad</a:t>
            </a:r>
          </a:p>
        </p:txBody>
      </p:sp>
      <p:sp>
        <p:nvSpPr>
          <p:cNvPr id="28675" name="Rectangle 3"/>
          <p:cNvSpPr>
            <a:spLocks noChangeArrowheads="1"/>
          </p:cNvSpPr>
          <p:nvPr/>
        </p:nvSpPr>
        <p:spPr bwMode="auto">
          <a:xfrm>
            <a:off x="5105400" y="1066800"/>
            <a:ext cx="3276600" cy="3970948"/>
          </a:xfrm>
          <a:prstGeom prst="rect">
            <a:avLst/>
          </a:prstGeom>
          <a:noFill/>
          <a:ln w="9525">
            <a:noFill/>
            <a:miter lim="800000"/>
            <a:headEnd/>
            <a:tailEnd/>
          </a:ln>
          <a:effectLst/>
        </p:spPr>
        <p:txBody>
          <a:bodyPr lIns="92062" tIns="46032" rIns="92062" bIns="46032" anchor="b">
            <a:spAutoFit/>
          </a:bodyPr>
          <a:lstStyle/>
          <a:p>
            <a:pPr>
              <a:defRPr/>
            </a:pPr>
            <a:r>
              <a:rPr lang="en-US" sz="1800" u="sng" dirty="0">
                <a:solidFill>
                  <a:srgbClr val="FFCC00"/>
                </a:solidFill>
                <a:effectLst>
                  <a:outerShdw blurRad="38100" dist="38100" dir="2700000" algn="tl">
                    <a:srgbClr val="C0C0C0"/>
                  </a:outerShdw>
                </a:effectLst>
                <a:latin typeface="Franklin Gothic Book" pitchFamily="34" charset="0"/>
                <a:cs typeface="+mn-cs"/>
              </a:rPr>
              <a:t>QUICK FACTS:</a:t>
            </a:r>
          </a:p>
          <a:p>
            <a:pPr>
              <a:defRPr/>
            </a:pPr>
            <a:endParaRPr lang="en-US" sz="1800" dirty="0">
              <a:solidFill>
                <a:srgbClr val="FFCC00"/>
              </a:solidFill>
              <a:effectLst>
                <a:outerShdw blurRad="38100" dist="38100" dir="2700000" algn="tl">
                  <a:srgbClr val="C0C0C0"/>
                </a:outerShdw>
              </a:effectLst>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Start Date:</a:t>
            </a:r>
            <a:r>
              <a:rPr lang="en-US" sz="1800" dirty="0">
                <a:solidFill>
                  <a:srgbClr val="FFFF00"/>
                </a:solidFill>
                <a:latin typeface="Franklin Gothic Book" pitchFamily="34" charset="0"/>
                <a:cs typeface="+mn-cs"/>
              </a:rPr>
              <a:t>  </a:t>
            </a:r>
            <a:r>
              <a:rPr lang="en-US" sz="1800" dirty="0" smtClean="0">
                <a:latin typeface="Franklin Gothic Book" pitchFamily="34" charset="0"/>
                <a:cs typeface="+mn-cs"/>
              </a:rPr>
              <a:t>March, 2004  </a:t>
            </a:r>
            <a:endParaRPr lang="en-US" sz="1800" dirty="0">
              <a:latin typeface="Franklin Gothic Book" pitchFamily="34" charset="0"/>
              <a:cs typeface="+mn-cs"/>
            </a:endParaRPr>
          </a:p>
          <a:p>
            <a:pPr>
              <a:defRPr/>
            </a:pPr>
            <a:endParaRPr lang="en-US" sz="1800" dirty="0">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Track miles:</a:t>
            </a:r>
            <a:r>
              <a:rPr lang="en-US" sz="1800" dirty="0">
                <a:solidFill>
                  <a:srgbClr val="FFFF00"/>
                </a:solidFill>
                <a:latin typeface="Franklin Gothic Book" pitchFamily="34" charset="0"/>
                <a:cs typeface="+mn-cs"/>
              </a:rPr>
              <a:t> </a:t>
            </a:r>
            <a:r>
              <a:rPr lang="en-US" sz="1800" dirty="0">
                <a:latin typeface="Franklin Gothic Book" pitchFamily="34" charset="0"/>
                <a:cs typeface="+mn-cs"/>
              </a:rPr>
              <a:t> </a:t>
            </a:r>
            <a:r>
              <a:rPr lang="en-US" sz="1800" dirty="0" smtClean="0">
                <a:latin typeface="Franklin Gothic Book" pitchFamily="34" charset="0"/>
                <a:cs typeface="+mn-cs"/>
              </a:rPr>
              <a:t>77</a:t>
            </a:r>
            <a:r>
              <a:rPr lang="en-US" sz="1800" dirty="0" smtClean="0">
                <a:solidFill>
                  <a:srgbClr val="FFFFFF"/>
                </a:solidFill>
                <a:latin typeface="Franklin Gothic Book" pitchFamily="34" charset="0"/>
                <a:cs typeface="+mn-cs"/>
              </a:rPr>
              <a:t>  </a:t>
            </a:r>
            <a:endParaRPr lang="en-US" sz="1800" dirty="0">
              <a:solidFill>
                <a:srgbClr val="FFFFFF"/>
              </a:solidFill>
              <a:latin typeface="Franklin Gothic Book" pitchFamily="34" charset="0"/>
              <a:cs typeface="+mn-cs"/>
            </a:endParaRPr>
          </a:p>
          <a:p>
            <a:pPr>
              <a:defRPr/>
            </a:pPr>
            <a:endParaRPr lang="en-US" sz="1800" dirty="0">
              <a:solidFill>
                <a:srgbClr val="FFFFFF"/>
              </a:solidFill>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Carloads:</a:t>
            </a:r>
            <a:r>
              <a:rPr lang="en-US" sz="1800" dirty="0">
                <a:solidFill>
                  <a:srgbClr val="FFFFFF"/>
                </a:solidFill>
                <a:latin typeface="Franklin Gothic Book" pitchFamily="34" charset="0"/>
                <a:cs typeface="+mn-cs"/>
              </a:rPr>
              <a:t>  </a:t>
            </a:r>
            <a:r>
              <a:rPr lang="en-US" sz="1800" dirty="0" smtClean="0">
                <a:latin typeface="Franklin Gothic Book" pitchFamily="34" charset="0"/>
                <a:cs typeface="+mn-cs"/>
              </a:rPr>
              <a:t>14,500</a:t>
            </a:r>
            <a:endParaRPr lang="en-US" sz="1800" dirty="0">
              <a:latin typeface="Franklin Gothic Book" pitchFamily="34" charset="0"/>
              <a:cs typeface="+mn-cs"/>
            </a:endParaRPr>
          </a:p>
          <a:p>
            <a:pPr>
              <a:defRPr/>
            </a:pPr>
            <a:endParaRPr lang="en-US" sz="1800" dirty="0">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Team Members:</a:t>
            </a:r>
            <a:r>
              <a:rPr lang="en-US" sz="1800" dirty="0">
                <a:solidFill>
                  <a:srgbClr val="FFFFFF"/>
                </a:solidFill>
                <a:latin typeface="Franklin Gothic Book" pitchFamily="34" charset="0"/>
                <a:cs typeface="+mn-cs"/>
              </a:rPr>
              <a:t>  </a:t>
            </a:r>
            <a:r>
              <a:rPr lang="en-US" sz="1800" dirty="0" smtClean="0">
                <a:latin typeface="Franklin Gothic Book" pitchFamily="34" charset="0"/>
                <a:cs typeface="+mn-cs"/>
              </a:rPr>
              <a:t>25</a:t>
            </a:r>
          </a:p>
          <a:p>
            <a:pPr>
              <a:defRPr/>
            </a:pPr>
            <a:endParaRPr lang="en-US" sz="1800" dirty="0">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rPr>
              <a:t>Top Commodities: </a:t>
            </a:r>
            <a:r>
              <a:rPr lang="en-US" sz="1800" dirty="0" smtClean="0">
                <a:latin typeface="Franklin Gothic Book" pitchFamily="34" charset="0"/>
              </a:rPr>
              <a:t>Lumber products, fertilizers, aggregates</a:t>
            </a:r>
            <a:endParaRPr lang="en-US" sz="1800" dirty="0">
              <a:latin typeface="Franklin Gothic Book" pitchFamily="34" charset="0"/>
            </a:endParaRPr>
          </a:p>
          <a:p>
            <a:pPr>
              <a:defRPr/>
            </a:pPr>
            <a:endParaRPr lang="en-US" sz="1800" dirty="0">
              <a:latin typeface="Franklin Gothic Book" pitchFamily="34" charset="0"/>
              <a:cs typeface="+mn-cs"/>
            </a:endParaRPr>
          </a:p>
          <a:p>
            <a:pPr>
              <a:defRPr/>
            </a:pPr>
            <a:endParaRPr lang="en-US" sz="1800" dirty="0">
              <a:latin typeface="Times New Roman" pitchFamily="18" charset="0"/>
              <a:cs typeface="+mn-cs"/>
            </a:endParaRPr>
          </a:p>
        </p:txBody>
      </p:sp>
      <p:pic>
        <p:nvPicPr>
          <p:cNvPr id="245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4140200" cy="481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p:spPr>
        <p:txBody>
          <a:bodyPr/>
          <a:lstStyle/>
          <a:p>
            <a:pPr eaLnBrk="1" hangingPunct="1"/>
            <a:r>
              <a:rPr lang="en-US" dirty="0" smtClean="0"/>
              <a:t>Mission Mountain Railroad</a:t>
            </a:r>
          </a:p>
        </p:txBody>
      </p:sp>
      <p:sp>
        <p:nvSpPr>
          <p:cNvPr id="32771" name="Rectangle 3"/>
          <p:cNvSpPr>
            <a:spLocks noChangeArrowheads="1"/>
          </p:cNvSpPr>
          <p:nvPr/>
        </p:nvSpPr>
        <p:spPr bwMode="auto">
          <a:xfrm>
            <a:off x="5410200" y="1155050"/>
            <a:ext cx="3275013" cy="3416950"/>
          </a:xfrm>
          <a:prstGeom prst="rect">
            <a:avLst/>
          </a:prstGeom>
          <a:noFill/>
          <a:ln w="9525">
            <a:noFill/>
            <a:miter lim="800000"/>
            <a:headEnd/>
            <a:tailEnd/>
          </a:ln>
          <a:effectLst/>
        </p:spPr>
        <p:txBody>
          <a:bodyPr lIns="92062" tIns="46032" rIns="92062" bIns="46032" anchor="b">
            <a:spAutoFit/>
          </a:bodyPr>
          <a:lstStyle/>
          <a:p>
            <a:pPr>
              <a:defRPr/>
            </a:pPr>
            <a:r>
              <a:rPr lang="en-US" sz="1800" u="sng" dirty="0">
                <a:solidFill>
                  <a:srgbClr val="FFCC00"/>
                </a:solidFill>
                <a:effectLst>
                  <a:outerShdw blurRad="38100" dist="38100" dir="2700000" algn="tl">
                    <a:srgbClr val="C0C0C0"/>
                  </a:outerShdw>
                </a:effectLst>
                <a:latin typeface="Franklin Gothic Book" pitchFamily="34" charset="0"/>
                <a:cs typeface="+mn-cs"/>
              </a:rPr>
              <a:t>QUICK FACTS:</a:t>
            </a:r>
          </a:p>
          <a:p>
            <a:pPr>
              <a:defRPr/>
            </a:pPr>
            <a:endParaRPr lang="en-US" sz="1800" dirty="0">
              <a:solidFill>
                <a:srgbClr val="FFCC00"/>
              </a:solidFill>
              <a:effectLst>
                <a:outerShdw blurRad="38100" dist="38100" dir="2700000" algn="tl">
                  <a:srgbClr val="C0C0C0"/>
                </a:outerShdw>
              </a:effectLst>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Start Date:</a:t>
            </a:r>
            <a:r>
              <a:rPr lang="en-US" sz="1800" dirty="0">
                <a:latin typeface="Franklin Gothic Book" pitchFamily="34" charset="0"/>
                <a:cs typeface="+mn-cs"/>
              </a:rPr>
              <a:t>  </a:t>
            </a:r>
            <a:r>
              <a:rPr lang="en-US" sz="1800" dirty="0" smtClean="0">
                <a:latin typeface="Franklin Gothic Book" pitchFamily="34" charset="0"/>
                <a:cs typeface="+mn-cs"/>
              </a:rPr>
              <a:t>December, 2004</a:t>
            </a:r>
            <a:endParaRPr lang="en-US" sz="1800" dirty="0">
              <a:latin typeface="Franklin Gothic Book" pitchFamily="34" charset="0"/>
              <a:cs typeface="+mn-cs"/>
            </a:endParaRPr>
          </a:p>
          <a:p>
            <a:pPr>
              <a:defRPr/>
            </a:pPr>
            <a:endParaRPr lang="en-US" sz="1800" dirty="0">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Track miles:</a:t>
            </a:r>
            <a:r>
              <a:rPr lang="en-US" sz="1800" dirty="0">
                <a:latin typeface="Franklin Gothic Book" pitchFamily="34" charset="0"/>
                <a:cs typeface="+mn-cs"/>
              </a:rPr>
              <a:t>  </a:t>
            </a:r>
            <a:r>
              <a:rPr lang="en-US" sz="1800" dirty="0" smtClean="0">
                <a:latin typeface="Franklin Gothic Book" pitchFamily="34" charset="0"/>
                <a:cs typeface="+mn-cs"/>
              </a:rPr>
              <a:t>39.5</a:t>
            </a:r>
            <a:endParaRPr lang="en-US" sz="1800" dirty="0">
              <a:latin typeface="Franklin Gothic Book" pitchFamily="34" charset="0"/>
              <a:cs typeface="+mn-cs"/>
            </a:endParaRPr>
          </a:p>
          <a:p>
            <a:pPr>
              <a:defRPr/>
            </a:pPr>
            <a:endParaRPr lang="en-US" sz="1800" dirty="0">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Carloads:</a:t>
            </a:r>
            <a:r>
              <a:rPr lang="en-US" sz="1800" dirty="0">
                <a:latin typeface="Franklin Gothic Book" pitchFamily="34" charset="0"/>
                <a:cs typeface="+mn-cs"/>
              </a:rPr>
              <a:t> </a:t>
            </a:r>
            <a:r>
              <a:rPr lang="en-US" sz="1800" dirty="0" smtClean="0">
                <a:latin typeface="Franklin Gothic Book" pitchFamily="34" charset="0"/>
                <a:cs typeface="+mn-cs"/>
              </a:rPr>
              <a:t>6,440</a:t>
            </a:r>
            <a:endParaRPr lang="en-US" sz="1800" dirty="0">
              <a:latin typeface="Franklin Gothic Book" pitchFamily="34" charset="0"/>
              <a:cs typeface="+mn-cs"/>
            </a:endParaRPr>
          </a:p>
          <a:p>
            <a:pPr>
              <a:defRPr/>
            </a:pPr>
            <a:r>
              <a:rPr lang="en-US" sz="1800" dirty="0">
                <a:latin typeface="Franklin Gothic Book" pitchFamily="34" charset="0"/>
                <a:cs typeface="+mn-cs"/>
              </a:rPr>
              <a:t/>
            </a:r>
            <a:br>
              <a:rPr lang="en-US" sz="1800" dirty="0">
                <a:latin typeface="Franklin Gothic Book" pitchFamily="34" charset="0"/>
                <a:cs typeface="+mn-cs"/>
              </a:rPr>
            </a:br>
            <a:r>
              <a:rPr lang="en-US" sz="1800" dirty="0">
                <a:solidFill>
                  <a:srgbClr val="FFCC00"/>
                </a:solidFill>
                <a:effectLst>
                  <a:outerShdw blurRad="38100" dist="38100" dir="2700000" algn="tl">
                    <a:srgbClr val="C0C0C0"/>
                  </a:outerShdw>
                </a:effectLst>
                <a:latin typeface="Franklin Gothic Book" pitchFamily="34" charset="0"/>
                <a:cs typeface="+mn-cs"/>
              </a:rPr>
              <a:t>Team Members:</a:t>
            </a:r>
            <a:r>
              <a:rPr lang="en-US" sz="1800" dirty="0">
                <a:latin typeface="Franklin Gothic Book" pitchFamily="34" charset="0"/>
                <a:cs typeface="+mn-cs"/>
              </a:rPr>
              <a:t>  </a:t>
            </a:r>
            <a:r>
              <a:rPr lang="en-US" sz="1800" dirty="0" smtClean="0">
                <a:latin typeface="Franklin Gothic Book" pitchFamily="34" charset="0"/>
                <a:cs typeface="+mn-cs"/>
              </a:rPr>
              <a:t>8</a:t>
            </a:r>
          </a:p>
          <a:p>
            <a:pPr>
              <a:defRPr/>
            </a:pPr>
            <a:endParaRPr lang="en-US" sz="1800" dirty="0">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rPr>
              <a:t>Top Commodities: </a:t>
            </a:r>
            <a:r>
              <a:rPr lang="en-US" sz="1800" dirty="0" smtClean="0">
                <a:latin typeface="Franklin Gothic Book" pitchFamily="34" charset="0"/>
              </a:rPr>
              <a:t>Lumber and wheat</a:t>
            </a:r>
            <a:endParaRPr lang="en-US" sz="1800" dirty="0">
              <a:latin typeface="Times New Roman" pitchFamily="18" charset="0"/>
              <a:cs typeface="+mn-cs"/>
            </a:endParaRPr>
          </a:p>
        </p:txBody>
      </p:sp>
      <p:pic>
        <p:nvPicPr>
          <p:cNvPr id="297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06500"/>
            <a:ext cx="4754563" cy="488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ln/>
        </p:spPr>
        <p:txBody>
          <a:bodyPr/>
          <a:lstStyle/>
          <a:p>
            <a:pPr eaLnBrk="1" hangingPunct="1"/>
            <a:r>
              <a:rPr lang="en-US" dirty="0" smtClean="0"/>
              <a:t>Pacific Sun Railroad</a:t>
            </a:r>
          </a:p>
        </p:txBody>
      </p:sp>
      <p:sp>
        <p:nvSpPr>
          <p:cNvPr id="115716" name="Rectangle 4"/>
          <p:cNvSpPr>
            <a:spLocks noChangeArrowheads="1"/>
          </p:cNvSpPr>
          <p:nvPr/>
        </p:nvSpPr>
        <p:spPr bwMode="auto">
          <a:xfrm>
            <a:off x="5486400" y="1058252"/>
            <a:ext cx="3429000" cy="3970948"/>
          </a:xfrm>
          <a:prstGeom prst="rect">
            <a:avLst/>
          </a:prstGeom>
          <a:noFill/>
          <a:ln w="9525">
            <a:noFill/>
            <a:miter lim="800000"/>
            <a:headEnd/>
            <a:tailEnd/>
          </a:ln>
          <a:effectLst/>
        </p:spPr>
        <p:txBody>
          <a:bodyPr lIns="92062" tIns="46032" rIns="92062" bIns="46032" anchor="b">
            <a:spAutoFit/>
          </a:bodyPr>
          <a:lstStyle/>
          <a:p>
            <a:pPr>
              <a:defRPr/>
            </a:pPr>
            <a:r>
              <a:rPr lang="en-US" sz="1800" u="sng" dirty="0">
                <a:solidFill>
                  <a:srgbClr val="FFCC00"/>
                </a:solidFill>
                <a:effectLst>
                  <a:outerShdw blurRad="38100" dist="38100" dir="2700000" algn="tl">
                    <a:srgbClr val="C0C0C0"/>
                  </a:outerShdw>
                </a:effectLst>
                <a:latin typeface="Franklin Gothic Book" pitchFamily="34" charset="0"/>
                <a:cs typeface="+mn-cs"/>
              </a:rPr>
              <a:t>QUICK FACTS:</a:t>
            </a:r>
          </a:p>
          <a:p>
            <a:pPr>
              <a:defRPr/>
            </a:pPr>
            <a:endParaRPr lang="en-US" sz="1800" dirty="0">
              <a:solidFill>
                <a:srgbClr val="FFCC00"/>
              </a:solidFill>
              <a:effectLst>
                <a:outerShdw blurRad="38100" dist="38100" dir="2700000" algn="tl">
                  <a:srgbClr val="C0C0C0"/>
                </a:outerShdw>
              </a:effectLst>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Start Date:</a:t>
            </a:r>
            <a:r>
              <a:rPr lang="en-US" sz="1800" dirty="0">
                <a:latin typeface="Franklin Gothic Book" pitchFamily="34" charset="0"/>
                <a:cs typeface="+mn-cs"/>
              </a:rPr>
              <a:t>  October, 2008</a:t>
            </a:r>
          </a:p>
          <a:p>
            <a:pPr>
              <a:defRPr/>
            </a:pPr>
            <a:endParaRPr lang="en-US" sz="1800" dirty="0">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Track miles:</a:t>
            </a:r>
            <a:r>
              <a:rPr lang="en-US" sz="1800" dirty="0">
                <a:latin typeface="Franklin Gothic Book" pitchFamily="34" charset="0"/>
                <a:cs typeface="+mn-cs"/>
              </a:rPr>
              <a:t>  62</a:t>
            </a:r>
          </a:p>
          <a:p>
            <a:pPr>
              <a:defRPr/>
            </a:pPr>
            <a:endParaRPr lang="en-US" sz="1800" dirty="0">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Carloads: </a:t>
            </a:r>
            <a:r>
              <a:rPr lang="en-US" sz="1800" dirty="0" smtClean="0">
                <a:latin typeface="Franklin Gothic Book" pitchFamily="34" charset="0"/>
                <a:cs typeface="+mn-cs"/>
              </a:rPr>
              <a:t>2,052</a:t>
            </a:r>
          </a:p>
          <a:p>
            <a:pPr>
              <a:defRPr/>
            </a:pPr>
            <a:endParaRPr lang="en-US" sz="1800" dirty="0" smtClean="0">
              <a:solidFill>
                <a:srgbClr val="FFCC00"/>
              </a:solidFill>
              <a:effectLst>
                <a:outerShdw blurRad="38100" dist="38100" dir="2700000" algn="tl">
                  <a:srgbClr val="C0C0C0"/>
                </a:outerShdw>
              </a:effectLst>
              <a:latin typeface="Franklin Gothic Book" pitchFamily="34" charset="0"/>
            </a:endParaRPr>
          </a:p>
          <a:p>
            <a:pPr>
              <a:defRPr/>
            </a:pPr>
            <a:r>
              <a:rPr lang="en-US" sz="1800" dirty="0" smtClean="0">
                <a:solidFill>
                  <a:srgbClr val="FFCC00"/>
                </a:solidFill>
                <a:effectLst>
                  <a:outerShdw blurRad="38100" dist="38100" dir="2700000" algn="tl">
                    <a:srgbClr val="C0C0C0"/>
                  </a:outerShdw>
                </a:effectLst>
                <a:latin typeface="Franklin Gothic Book" pitchFamily="34" charset="0"/>
              </a:rPr>
              <a:t>Team Members: </a:t>
            </a:r>
            <a:r>
              <a:rPr lang="en-US" sz="1800" dirty="0" smtClean="0">
                <a:latin typeface="Franklin Gothic Book" pitchFamily="34" charset="0"/>
              </a:rPr>
              <a:t>6</a:t>
            </a:r>
            <a:endParaRPr lang="en-US" sz="1800" dirty="0">
              <a:latin typeface="Franklin Gothic Book" pitchFamily="34" charset="0"/>
            </a:endParaRPr>
          </a:p>
          <a:p>
            <a:pPr>
              <a:defRPr/>
            </a:pPr>
            <a:endParaRPr lang="en-US" sz="1800" dirty="0">
              <a:latin typeface="Times New Roman" pitchFamily="18"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rPr>
              <a:t>Top </a:t>
            </a:r>
            <a:r>
              <a:rPr lang="en-US" sz="1800" dirty="0" smtClean="0">
                <a:solidFill>
                  <a:srgbClr val="FFCC00"/>
                </a:solidFill>
                <a:effectLst>
                  <a:outerShdw blurRad="38100" dist="38100" dir="2700000" algn="tl">
                    <a:srgbClr val="C0C0C0"/>
                  </a:outerShdw>
                </a:effectLst>
                <a:latin typeface="Franklin Gothic Book" pitchFamily="34" charset="0"/>
              </a:rPr>
              <a:t>Commodities: </a:t>
            </a:r>
            <a:r>
              <a:rPr lang="en-US" sz="1800" dirty="0"/>
              <a:t> </a:t>
            </a:r>
            <a:r>
              <a:rPr lang="en-US" sz="1800" dirty="0" smtClean="0"/>
              <a:t>Corn</a:t>
            </a:r>
            <a:r>
              <a:rPr lang="en-US" sz="1800" dirty="0"/>
              <a:t>, soy, lumber, plastic pellets, beer, paints and items for </a:t>
            </a:r>
            <a:r>
              <a:rPr lang="en-US" sz="1800" dirty="0" smtClean="0"/>
              <a:t>recycling</a:t>
            </a:r>
            <a:endParaRPr lang="en-US" sz="1800" dirty="0">
              <a:latin typeface="Times New Roman" pitchFamily="18" charset="0"/>
              <a:cs typeface="+mn-cs"/>
            </a:endParaRPr>
          </a:p>
          <a:p>
            <a:pPr>
              <a:defRPr/>
            </a:pPr>
            <a:endParaRPr lang="en-US" sz="1800" dirty="0">
              <a:latin typeface="Times New Roman" pitchFamily="18" charset="0"/>
              <a:cs typeface="+mn-cs"/>
            </a:endParaRPr>
          </a:p>
        </p:txBody>
      </p:sp>
      <p:pic>
        <p:nvPicPr>
          <p:cNvPr id="3174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4822825" cy="4846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ln/>
        </p:spPr>
        <p:txBody>
          <a:bodyPr/>
          <a:lstStyle/>
          <a:p>
            <a:pPr eaLnBrk="1" hangingPunct="1"/>
            <a:r>
              <a:rPr lang="en-US" dirty="0" smtClean="0"/>
              <a:t>Palouse River &amp; Coulee City Railroad</a:t>
            </a:r>
          </a:p>
        </p:txBody>
      </p:sp>
      <p:sp>
        <p:nvSpPr>
          <p:cNvPr id="34819" name="Rectangle 3"/>
          <p:cNvSpPr>
            <a:spLocks noChangeArrowheads="1"/>
          </p:cNvSpPr>
          <p:nvPr/>
        </p:nvSpPr>
        <p:spPr bwMode="auto">
          <a:xfrm>
            <a:off x="5038725" y="990600"/>
            <a:ext cx="4114800" cy="3001452"/>
          </a:xfrm>
          <a:prstGeom prst="rect">
            <a:avLst/>
          </a:prstGeom>
          <a:noFill/>
          <a:ln w="9525">
            <a:noFill/>
            <a:miter lim="800000"/>
            <a:headEnd/>
            <a:tailEnd/>
          </a:ln>
          <a:effectLst/>
        </p:spPr>
        <p:txBody>
          <a:bodyPr lIns="92062" tIns="46032" rIns="92062" bIns="46032" anchor="b">
            <a:spAutoFit/>
          </a:bodyPr>
          <a:lstStyle/>
          <a:p>
            <a:pPr>
              <a:lnSpc>
                <a:spcPct val="150000"/>
              </a:lnSpc>
              <a:defRPr/>
            </a:pPr>
            <a:r>
              <a:rPr lang="en-US" sz="1800" u="sng" dirty="0">
                <a:solidFill>
                  <a:srgbClr val="FFCC00"/>
                </a:solidFill>
                <a:effectLst>
                  <a:outerShdw blurRad="38100" dist="38100" dir="2700000" algn="tl">
                    <a:srgbClr val="C0C0C0"/>
                  </a:outerShdw>
                </a:effectLst>
                <a:latin typeface="Franklin Gothic Book" pitchFamily="34" charset="0"/>
                <a:cs typeface="+mn-cs"/>
              </a:rPr>
              <a:t>QUICK FACTS:</a:t>
            </a:r>
          </a:p>
          <a:p>
            <a:pPr>
              <a:lnSpc>
                <a:spcPct val="150000"/>
              </a:lnSpc>
              <a:defRPr/>
            </a:pPr>
            <a:r>
              <a:rPr lang="en-US" sz="1800" dirty="0" smtClean="0">
                <a:solidFill>
                  <a:srgbClr val="FFCC00"/>
                </a:solidFill>
                <a:effectLst>
                  <a:outerShdw blurRad="38100" dist="38100" dir="2700000" algn="tl">
                    <a:srgbClr val="C0C0C0"/>
                  </a:outerShdw>
                </a:effectLst>
                <a:latin typeface="Franklin Gothic Book" pitchFamily="34" charset="0"/>
                <a:cs typeface="+mn-cs"/>
              </a:rPr>
              <a:t>Start </a:t>
            </a:r>
            <a:r>
              <a:rPr lang="en-US" sz="1800" dirty="0">
                <a:solidFill>
                  <a:srgbClr val="FFCC00"/>
                </a:solidFill>
                <a:effectLst>
                  <a:outerShdw blurRad="38100" dist="38100" dir="2700000" algn="tl">
                    <a:srgbClr val="C0C0C0"/>
                  </a:outerShdw>
                </a:effectLst>
                <a:latin typeface="Franklin Gothic Book" pitchFamily="34" charset="0"/>
                <a:cs typeface="+mn-cs"/>
              </a:rPr>
              <a:t>Date:</a:t>
            </a:r>
            <a:r>
              <a:rPr lang="en-US" sz="1800" dirty="0">
                <a:latin typeface="Franklin Gothic Book" pitchFamily="34" charset="0"/>
                <a:cs typeface="+mn-cs"/>
              </a:rPr>
              <a:t> 1992  </a:t>
            </a:r>
          </a:p>
          <a:p>
            <a:pPr>
              <a:lnSpc>
                <a:spcPct val="150000"/>
              </a:lnSpc>
              <a:defRPr/>
            </a:pPr>
            <a:r>
              <a:rPr lang="en-US" sz="1800" dirty="0" smtClean="0">
                <a:solidFill>
                  <a:srgbClr val="FFCC00"/>
                </a:solidFill>
                <a:effectLst>
                  <a:outerShdw blurRad="38100" dist="38100" dir="2700000" algn="tl">
                    <a:srgbClr val="C0C0C0"/>
                  </a:outerShdw>
                </a:effectLst>
                <a:latin typeface="Franklin Gothic Book" pitchFamily="34" charset="0"/>
                <a:cs typeface="+mn-cs"/>
              </a:rPr>
              <a:t>Track </a:t>
            </a:r>
            <a:r>
              <a:rPr lang="en-US" sz="1800" dirty="0">
                <a:solidFill>
                  <a:srgbClr val="FFCC00"/>
                </a:solidFill>
                <a:effectLst>
                  <a:outerShdw blurRad="38100" dist="38100" dir="2700000" algn="tl">
                    <a:srgbClr val="C0C0C0"/>
                  </a:outerShdw>
                </a:effectLst>
                <a:latin typeface="Franklin Gothic Book" pitchFamily="34" charset="0"/>
                <a:cs typeface="+mn-cs"/>
              </a:rPr>
              <a:t>miles:</a:t>
            </a:r>
            <a:r>
              <a:rPr lang="en-US" sz="1800" dirty="0">
                <a:latin typeface="Franklin Gothic Book" pitchFamily="34" charset="0"/>
                <a:cs typeface="+mn-cs"/>
              </a:rPr>
              <a:t>  </a:t>
            </a:r>
            <a:r>
              <a:rPr lang="en-US" sz="1800" dirty="0" smtClean="0">
                <a:latin typeface="Franklin Gothic Book" pitchFamily="34" charset="0"/>
                <a:cs typeface="+mn-cs"/>
              </a:rPr>
              <a:t>202</a:t>
            </a:r>
            <a:endParaRPr lang="en-US" sz="1800" dirty="0">
              <a:latin typeface="Franklin Gothic Book" pitchFamily="34" charset="0"/>
              <a:cs typeface="+mn-cs"/>
            </a:endParaRPr>
          </a:p>
          <a:p>
            <a:pPr>
              <a:lnSpc>
                <a:spcPct val="150000"/>
              </a:lnSpc>
              <a:defRPr/>
            </a:pPr>
            <a:r>
              <a:rPr lang="en-US" sz="1800" dirty="0" smtClean="0">
                <a:solidFill>
                  <a:srgbClr val="FFCC00"/>
                </a:solidFill>
                <a:effectLst>
                  <a:outerShdw blurRad="38100" dist="38100" dir="2700000" algn="tl">
                    <a:srgbClr val="C0C0C0"/>
                  </a:outerShdw>
                </a:effectLst>
                <a:latin typeface="Franklin Gothic Book" pitchFamily="34" charset="0"/>
                <a:cs typeface="+mn-cs"/>
              </a:rPr>
              <a:t>Carloads</a:t>
            </a:r>
            <a:r>
              <a:rPr lang="en-US" sz="1800" dirty="0">
                <a:solidFill>
                  <a:srgbClr val="FFCC00"/>
                </a:solidFill>
                <a:effectLst>
                  <a:outerShdw blurRad="38100" dist="38100" dir="2700000" algn="tl">
                    <a:srgbClr val="C0C0C0"/>
                  </a:outerShdw>
                </a:effectLst>
                <a:latin typeface="Franklin Gothic Book" pitchFamily="34" charset="0"/>
                <a:cs typeface="+mn-cs"/>
              </a:rPr>
              <a:t>:</a:t>
            </a:r>
            <a:r>
              <a:rPr lang="en-US" sz="1800" dirty="0">
                <a:latin typeface="Franklin Gothic Book" pitchFamily="34" charset="0"/>
                <a:cs typeface="+mn-cs"/>
              </a:rPr>
              <a:t>  </a:t>
            </a:r>
            <a:r>
              <a:rPr lang="en-US" sz="1800" dirty="0" smtClean="0">
                <a:latin typeface="Franklin Gothic Book" pitchFamily="34" charset="0"/>
                <a:cs typeface="+mn-cs"/>
              </a:rPr>
              <a:t>4,100</a:t>
            </a:r>
            <a:endParaRPr lang="en-US" sz="1800" dirty="0">
              <a:latin typeface="Franklin Gothic Book" pitchFamily="34" charset="0"/>
              <a:cs typeface="+mn-cs"/>
            </a:endParaRPr>
          </a:p>
          <a:p>
            <a:pPr>
              <a:lnSpc>
                <a:spcPct val="150000"/>
              </a:lnSpc>
              <a:defRPr/>
            </a:pPr>
            <a:r>
              <a:rPr lang="en-US" sz="1800" dirty="0" smtClean="0">
                <a:solidFill>
                  <a:srgbClr val="FFCC00"/>
                </a:solidFill>
                <a:effectLst>
                  <a:outerShdw blurRad="38100" dist="38100" dir="2700000" algn="tl">
                    <a:srgbClr val="C0C0C0"/>
                  </a:outerShdw>
                </a:effectLst>
                <a:latin typeface="Franklin Gothic Book" pitchFamily="34" charset="0"/>
                <a:cs typeface="+mn-cs"/>
              </a:rPr>
              <a:t>Team </a:t>
            </a:r>
            <a:r>
              <a:rPr lang="en-US" sz="1800" dirty="0">
                <a:solidFill>
                  <a:srgbClr val="FFCC00"/>
                </a:solidFill>
                <a:effectLst>
                  <a:outerShdw blurRad="38100" dist="38100" dir="2700000" algn="tl">
                    <a:srgbClr val="C0C0C0"/>
                  </a:outerShdw>
                </a:effectLst>
                <a:latin typeface="Franklin Gothic Book" pitchFamily="34" charset="0"/>
                <a:cs typeface="+mn-cs"/>
              </a:rPr>
              <a:t>Members:</a:t>
            </a:r>
            <a:r>
              <a:rPr lang="en-US" sz="1800" dirty="0">
                <a:latin typeface="Franklin Gothic Book" pitchFamily="34" charset="0"/>
                <a:cs typeface="+mn-cs"/>
              </a:rPr>
              <a:t>  </a:t>
            </a:r>
            <a:r>
              <a:rPr lang="en-US" sz="1800" dirty="0" smtClean="0">
                <a:latin typeface="Franklin Gothic Book" pitchFamily="34" charset="0"/>
                <a:cs typeface="+mn-cs"/>
              </a:rPr>
              <a:t>14</a:t>
            </a:r>
          </a:p>
          <a:p>
            <a:pPr>
              <a:defRPr/>
            </a:pPr>
            <a:r>
              <a:rPr lang="en-US" sz="1800" dirty="0" smtClean="0">
                <a:solidFill>
                  <a:srgbClr val="FFCC00"/>
                </a:solidFill>
                <a:effectLst>
                  <a:outerShdw blurRad="38100" dist="38100" dir="2700000" algn="tl">
                    <a:srgbClr val="C0C0C0"/>
                  </a:outerShdw>
                </a:effectLst>
                <a:latin typeface="Franklin Gothic Book" pitchFamily="34" charset="0"/>
              </a:rPr>
              <a:t>Top </a:t>
            </a:r>
            <a:r>
              <a:rPr lang="en-US" sz="1800" dirty="0">
                <a:solidFill>
                  <a:srgbClr val="FFCC00"/>
                </a:solidFill>
                <a:effectLst>
                  <a:outerShdw blurRad="38100" dist="38100" dir="2700000" algn="tl">
                    <a:srgbClr val="C0C0C0"/>
                  </a:outerShdw>
                </a:effectLst>
                <a:latin typeface="Franklin Gothic Book" pitchFamily="34" charset="0"/>
              </a:rPr>
              <a:t>Commodities: </a:t>
            </a:r>
            <a:r>
              <a:rPr lang="en-US" sz="1800" dirty="0">
                <a:latin typeface="Franklin Gothic Book" pitchFamily="34" charset="0"/>
              </a:rPr>
              <a:t> </a:t>
            </a:r>
            <a:r>
              <a:rPr lang="en-US" sz="1800" dirty="0" smtClean="0">
                <a:latin typeface="Franklin Gothic Book" pitchFamily="34" charset="0"/>
              </a:rPr>
              <a:t>Wheat and frozen vegetables</a:t>
            </a:r>
            <a:endParaRPr lang="en-US" sz="1800" dirty="0">
              <a:latin typeface="Franklin Gothic Book" pitchFamily="34" charset="0"/>
              <a:cs typeface="+mn-cs"/>
            </a:endParaRPr>
          </a:p>
          <a:p>
            <a:pPr>
              <a:defRPr/>
            </a:pPr>
            <a:endParaRPr lang="en-US" sz="1800" dirty="0">
              <a:latin typeface="Times New Roman" pitchFamily="18" charset="0"/>
              <a:cs typeface="+mn-cs"/>
            </a:endParaRPr>
          </a:p>
        </p:txBody>
      </p:sp>
      <p:pic>
        <p:nvPicPr>
          <p:cNvPr id="327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4408488" cy="473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38100"/>
            <a:ext cx="9144000" cy="647700"/>
          </a:xfrm>
          <a:prstGeom prst="rect">
            <a:avLst/>
          </a:prstGeom>
          <a:noFill/>
          <a:ln w="9525">
            <a:noFill/>
            <a:miter lim="800000"/>
            <a:headEnd/>
            <a:tailEnd/>
          </a:ln>
          <a:effectLst/>
        </p:spPr>
        <p:txBody>
          <a:bodyPr lIns="92062" tIns="46032" rIns="92062" bIns="46032" anchor="b">
            <a:spAutoFit/>
          </a:bodyPr>
          <a:lstStyle/>
          <a:p>
            <a:pPr algn="ctr">
              <a:defRPr/>
            </a:pPr>
            <a:r>
              <a:rPr lang="en-US" sz="3600" dirty="0">
                <a:solidFill>
                  <a:schemeClr val="tx2"/>
                </a:solidFill>
                <a:latin typeface="Franklin Gothic Demi" pitchFamily="34" charset="0"/>
                <a:ea typeface="+mj-ea"/>
                <a:cs typeface="+mj-cs"/>
              </a:rPr>
              <a:t>Swan</a:t>
            </a:r>
            <a:r>
              <a:rPr lang="en-US" sz="3600" b="0" dirty="0">
                <a:solidFill>
                  <a:schemeClr val="tx2"/>
                </a:solidFill>
                <a:latin typeface="Franklin Gothic Demi" pitchFamily="34" charset="0"/>
                <a:ea typeface="+mj-ea"/>
                <a:cs typeface="+mj-cs"/>
              </a:rPr>
              <a:t> </a:t>
            </a:r>
            <a:r>
              <a:rPr lang="en-US" sz="3600" dirty="0">
                <a:solidFill>
                  <a:schemeClr val="tx2"/>
                </a:solidFill>
                <a:latin typeface="Franklin Gothic Demi" pitchFamily="34" charset="0"/>
                <a:ea typeface="+mj-ea"/>
                <a:cs typeface="+mj-cs"/>
              </a:rPr>
              <a:t>Ranch</a:t>
            </a:r>
            <a:r>
              <a:rPr lang="en-US" sz="3600" b="0" dirty="0">
                <a:solidFill>
                  <a:schemeClr val="tx2"/>
                </a:solidFill>
                <a:latin typeface="Franklin Gothic Demi" pitchFamily="34" charset="0"/>
                <a:ea typeface="+mj-ea"/>
                <a:cs typeface="+mj-cs"/>
              </a:rPr>
              <a:t> </a:t>
            </a:r>
            <a:r>
              <a:rPr lang="en-US" sz="3600" dirty="0">
                <a:solidFill>
                  <a:schemeClr val="tx2"/>
                </a:solidFill>
                <a:latin typeface="Franklin Gothic Demi" pitchFamily="34" charset="0"/>
                <a:ea typeface="+mj-ea"/>
                <a:cs typeface="+mj-cs"/>
              </a:rPr>
              <a:t>Railroad</a:t>
            </a:r>
          </a:p>
        </p:txBody>
      </p:sp>
      <p:sp>
        <p:nvSpPr>
          <p:cNvPr id="3" name="Text Box 5"/>
          <p:cNvSpPr txBox="1">
            <a:spLocks noChangeArrowheads="1"/>
          </p:cNvSpPr>
          <p:nvPr/>
        </p:nvSpPr>
        <p:spPr bwMode="auto">
          <a:xfrm>
            <a:off x="5030787" y="1224553"/>
            <a:ext cx="3503613" cy="4109447"/>
          </a:xfrm>
          <a:prstGeom prst="rect">
            <a:avLst/>
          </a:prstGeom>
          <a:noFill/>
          <a:ln w="9525">
            <a:noFill/>
            <a:miter lim="800000"/>
            <a:headEnd/>
            <a:tailEnd/>
          </a:ln>
          <a:effectLst/>
        </p:spPr>
        <p:txBody>
          <a:bodyPr lIns="92062" tIns="46032" rIns="92062" bIns="46032" anchor="b">
            <a:spAutoFit/>
          </a:bodyPr>
          <a:lstStyle/>
          <a:p>
            <a:pPr>
              <a:spcBef>
                <a:spcPct val="50000"/>
              </a:spcBef>
              <a:defRPr/>
            </a:pPr>
            <a:r>
              <a:rPr lang="en-US" sz="1800" u="sng" dirty="0">
                <a:solidFill>
                  <a:srgbClr val="FFCC00"/>
                </a:solidFill>
                <a:effectLst>
                  <a:outerShdw blurRad="38100" dist="38100" dir="2700000" algn="tl">
                    <a:srgbClr val="C0C0C0"/>
                  </a:outerShdw>
                </a:effectLst>
                <a:latin typeface="Franklin Gothic Book" pitchFamily="34" charset="0"/>
              </a:rPr>
              <a:t>QUICK FACTS:</a:t>
            </a:r>
            <a:endParaRPr lang="en-US" sz="1800" u="sng" dirty="0">
              <a:latin typeface="Franklin Gothic Book" pitchFamily="34" charset="0"/>
            </a:endParaRPr>
          </a:p>
          <a:p>
            <a:pPr>
              <a:spcBef>
                <a:spcPct val="50000"/>
              </a:spcBef>
              <a:defRPr/>
            </a:pPr>
            <a:r>
              <a:rPr lang="en-US" sz="1800" dirty="0">
                <a:solidFill>
                  <a:srgbClr val="FFCC00"/>
                </a:solidFill>
                <a:effectLst>
                  <a:outerShdw blurRad="38100" dist="38100" dir="2700000" algn="tl">
                    <a:srgbClr val="C0C0C0"/>
                  </a:outerShdw>
                </a:effectLst>
                <a:latin typeface="Franklin Gothic Book" pitchFamily="34" charset="0"/>
              </a:rPr>
              <a:t>Start Date:</a:t>
            </a:r>
            <a:r>
              <a:rPr lang="en-US" sz="1800" dirty="0">
                <a:latin typeface="Franklin Gothic Book" pitchFamily="34" charset="0"/>
              </a:rPr>
              <a:t>  2011 </a:t>
            </a:r>
          </a:p>
          <a:p>
            <a:pPr>
              <a:spcBef>
                <a:spcPct val="50000"/>
              </a:spcBef>
              <a:defRPr/>
            </a:pPr>
            <a:r>
              <a:rPr lang="en-US" sz="1800" dirty="0">
                <a:solidFill>
                  <a:srgbClr val="FFCC00"/>
                </a:solidFill>
                <a:effectLst>
                  <a:outerShdw blurRad="38100" dist="38100" dir="2700000" algn="tl">
                    <a:srgbClr val="C0C0C0"/>
                  </a:outerShdw>
                </a:effectLst>
                <a:latin typeface="Franklin Gothic Book" pitchFamily="34" charset="0"/>
              </a:rPr>
              <a:t>Facts:  </a:t>
            </a:r>
            <a:r>
              <a:rPr lang="en-US" sz="1800" dirty="0">
                <a:latin typeface="Franklin Gothic Book" pitchFamily="34" charset="0"/>
              </a:rPr>
              <a:t>Serves the Swan Ranch Industrial Park</a:t>
            </a:r>
          </a:p>
          <a:p>
            <a:pPr>
              <a:spcBef>
                <a:spcPct val="50000"/>
              </a:spcBef>
              <a:defRPr/>
            </a:pPr>
            <a:r>
              <a:rPr lang="en-US" sz="1800" dirty="0">
                <a:solidFill>
                  <a:srgbClr val="FFCC00"/>
                </a:solidFill>
                <a:effectLst>
                  <a:outerShdw blurRad="38100" dist="38100" dir="2700000" algn="tl">
                    <a:srgbClr val="C0C0C0"/>
                  </a:outerShdw>
                </a:effectLst>
                <a:latin typeface="Franklin Gothic Book" pitchFamily="34" charset="0"/>
              </a:rPr>
              <a:t>Team Members: </a:t>
            </a:r>
            <a:r>
              <a:rPr lang="en-US" sz="1800" dirty="0">
                <a:latin typeface="Franklin Gothic Book" pitchFamily="34" charset="0"/>
              </a:rPr>
              <a:t>9</a:t>
            </a:r>
          </a:p>
          <a:p>
            <a:pPr>
              <a:spcBef>
                <a:spcPct val="50000"/>
              </a:spcBef>
              <a:defRPr/>
            </a:pPr>
            <a:r>
              <a:rPr lang="en-US" sz="1800" dirty="0">
                <a:solidFill>
                  <a:srgbClr val="FFCC00"/>
                </a:solidFill>
                <a:effectLst>
                  <a:outerShdw blurRad="38100" dist="38100" dir="2700000" algn="tl">
                    <a:srgbClr val="C0C0C0"/>
                  </a:outerShdw>
                </a:effectLst>
                <a:latin typeface="Franklin Gothic Book" pitchFamily="34" charset="0"/>
              </a:rPr>
              <a:t>Carloads:  </a:t>
            </a:r>
            <a:r>
              <a:rPr lang="en-US" sz="1800" dirty="0">
                <a:effectLst>
                  <a:outerShdw blurRad="38100" dist="38100" dir="2700000" algn="tl">
                    <a:srgbClr val="C0C0C0"/>
                  </a:outerShdw>
                </a:effectLst>
                <a:latin typeface="Franklin Gothic Book" pitchFamily="34" charset="0"/>
              </a:rPr>
              <a:t>6,000</a:t>
            </a:r>
            <a:endParaRPr lang="en-US" sz="1800" dirty="0">
              <a:latin typeface="Franklin Gothic Book" pitchFamily="34" charset="0"/>
            </a:endParaRPr>
          </a:p>
          <a:p>
            <a:pPr>
              <a:spcBef>
                <a:spcPct val="50000"/>
              </a:spcBef>
              <a:defRPr/>
            </a:pPr>
            <a:r>
              <a:rPr lang="en-US" sz="1800" dirty="0">
                <a:solidFill>
                  <a:srgbClr val="FFCC00"/>
                </a:solidFill>
                <a:effectLst>
                  <a:outerShdw blurRad="38100" dist="38100" dir="2700000" algn="tl">
                    <a:srgbClr val="C0C0C0"/>
                  </a:outerShdw>
                </a:effectLst>
                <a:latin typeface="Franklin Gothic Book" pitchFamily="34" charset="0"/>
              </a:rPr>
              <a:t>Top Commodities: </a:t>
            </a:r>
            <a:r>
              <a:rPr lang="en-US" sz="1800" dirty="0">
                <a:latin typeface="Franklin Gothic Book" pitchFamily="34" charset="0"/>
              </a:rPr>
              <a:t>Asphalt, Frac Sand, Crude, Wind Components, Steel</a:t>
            </a:r>
          </a:p>
          <a:p>
            <a:pPr>
              <a:spcBef>
                <a:spcPct val="50000"/>
              </a:spcBef>
              <a:defRPr/>
            </a:pPr>
            <a:endParaRPr lang="en-US" sz="1800" dirty="0">
              <a:latin typeface="Franklin Gothic Book" pitchFamily="34" charset="0"/>
            </a:endParaRPr>
          </a:p>
          <a:p>
            <a:pPr>
              <a:spcBef>
                <a:spcPct val="50000"/>
              </a:spcBef>
              <a:defRPr/>
            </a:pPr>
            <a:endParaRPr lang="en-US" sz="1800" dirty="0">
              <a:latin typeface="Franklin Gothic Book" pitchFamily="34" charset="0"/>
              <a:cs typeface="+mn-cs"/>
            </a:endParaRPr>
          </a:p>
        </p:txBody>
      </p:sp>
      <p:pic>
        <p:nvPicPr>
          <p:cNvPr id="6" name="Picture 5"/>
          <p:cNvPicPr>
            <a:picLocks noChangeAspect="1"/>
          </p:cNvPicPr>
          <p:nvPr/>
        </p:nvPicPr>
        <p:blipFill>
          <a:blip r:embed="rId2"/>
          <a:stretch>
            <a:fillRect/>
          </a:stretch>
        </p:blipFill>
        <p:spPr>
          <a:xfrm>
            <a:off x="152400" y="1066800"/>
            <a:ext cx="4710616" cy="504495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9144000" cy="685800"/>
          </a:xfrm>
          <a:ln/>
        </p:spPr>
        <p:txBody>
          <a:bodyPr/>
          <a:lstStyle/>
          <a:p>
            <a:pPr eaLnBrk="1" hangingPunct="1"/>
            <a:r>
              <a:rPr lang="en-US" dirty="0" smtClean="0"/>
              <a:t>Yellowstone Valley Railroad</a:t>
            </a:r>
          </a:p>
        </p:txBody>
      </p:sp>
      <p:sp>
        <p:nvSpPr>
          <p:cNvPr id="40963" name="Rectangle 3"/>
          <p:cNvSpPr>
            <a:spLocks noChangeArrowheads="1"/>
          </p:cNvSpPr>
          <p:nvPr/>
        </p:nvSpPr>
        <p:spPr bwMode="auto">
          <a:xfrm>
            <a:off x="5410200" y="1066800"/>
            <a:ext cx="3200400" cy="2862952"/>
          </a:xfrm>
          <a:prstGeom prst="rect">
            <a:avLst/>
          </a:prstGeom>
          <a:noFill/>
          <a:ln w="9525">
            <a:noFill/>
            <a:miter lim="800000"/>
            <a:headEnd/>
            <a:tailEnd/>
          </a:ln>
          <a:effectLst/>
        </p:spPr>
        <p:txBody>
          <a:bodyPr lIns="92062" tIns="46032" rIns="92062" bIns="46032" anchor="b">
            <a:spAutoFit/>
          </a:bodyPr>
          <a:lstStyle/>
          <a:p>
            <a:pPr>
              <a:defRPr/>
            </a:pPr>
            <a:r>
              <a:rPr lang="en-US" sz="1800" u="sng" dirty="0">
                <a:solidFill>
                  <a:srgbClr val="FFCC00"/>
                </a:solidFill>
                <a:effectLst>
                  <a:outerShdw blurRad="38100" dist="38100" dir="2700000" algn="tl">
                    <a:srgbClr val="C0C0C0"/>
                  </a:outerShdw>
                </a:effectLst>
                <a:latin typeface="Franklin Gothic Book" pitchFamily="34" charset="0"/>
                <a:cs typeface="+mn-cs"/>
              </a:rPr>
              <a:t>QUICK FACTS:</a:t>
            </a:r>
          </a:p>
          <a:p>
            <a:pPr>
              <a:defRPr/>
            </a:pPr>
            <a:endParaRPr lang="en-US" sz="1800" dirty="0">
              <a:solidFill>
                <a:srgbClr val="FFCC00"/>
              </a:solidFill>
              <a:effectLst>
                <a:outerShdw blurRad="38100" dist="38100" dir="2700000" algn="tl">
                  <a:srgbClr val="C0C0C0"/>
                </a:outerShdw>
              </a:effectLst>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Start Date:  </a:t>
            </a:r>
            <a:r>
              <a:rPr lang="en-US" sz="1800" dirty="0">
                <a:latin typeface="Franklin Gothic Book" pitchFamily="34" charset="0"/>
                <a:cs typeface="+mn-cs"/>
              </a:rPr>
              <a:t>August 2005</a:t>
            </a:r>
            <a:endParaRPr lang="en-US" sz="1800" baseline="30000" dirty="0">
              <a:latin typeface="Franklin Gothic Book" pitchFamily="34" charset="0"/>
              <a:cs typeface="+mn-cs"/>
            </a:endParaRPr>
          </a:p>
          <a:p>
            <a:pPr>
              <a:defRPr/>
            </a:pPr>
            <a:endParaRPr lang="en-US" sz="1800" dirty="0">
              <a:solidFill>
                <a:srgbClr val="FFCC00"/>
              </a:solidFill>
              <a:effectLst>
                <a:outerShdw blurRad="38100" dist="38100" dir="2700000" algn="tl">
                  <a:srgbClr val="C0C0C0"/>
                </a:outerShdw>
              </a:effectLst>
              <a:latin typeface="Franklin Gothic Book" pitchFamily="34" charset="0"/>
              <a:cs typeface="+mn-cs"/>
            </a:endParaRPr>
          </a:p>
          <a:p>
            <a:pPr>
              <a:defRPr/>
            </a:pPr>
            <a:r>
              <a:rPr lang="en-US" sz="1800" dirty="0" smtClean="0">
                <a:solidFill>
                  <a:srgbClr val="FFCC00"/>
                </a:solidFill>
                <a:effectLst>
                  <a:outerShdw blurRad="38100" dist="38100" dir="2700000" algn="tl">
                    <a:srgbClr val="C0C0C0"/>
                  </a:outerShdw>
                </a:effectLst>
                <a:latin typeface="Franklin Gothic Book" pitchFamily="34" charset="0"/>
                <a:cs typeface="+mn-cs"/>
              </a:rPr>
              <a:t>Carloads</a:t>
            </a:r>
            <a:r>
              <a:rPr lang="en-US" sz="1800" dirty="0">
                <a:solidFill>
                  <a:srgbClr val="FFCC00"/>
                </a:solidFill>
                <a:effectLst>
                  <a:outerShdw blurRad="38100" dist="38100" dir="2700000" algn="tl">
                    <a:srgbClr val="C0C0C0"/>
                  </a:outerShdw>
                </a:effectLst>
                <a:latin typeface="Franklin Gothic Book" pitchFamily="34" charset="0"/>
                <a:cs typeface="+mn-cs"/>
              </a:rPr>
              <a:t>: </a:t>
            </a:r>
            <a:r>
              <a:rPr lang="en-US" sz="1800" dirty="0" smtClean="0">
                <a:latin typeface="Franklin Gothic Book" pitchFamily="34" charset="0"/>
                <a:cs typeface="+mn-cs"/>
              </a:rPr>
              <a:t>18,800</a:t>
            </a:r>
            <a:endParaRPr lang="en-US" sz="1800" dirty="0">
              <a:latin typeface="Franklin Gothic Book" pitchFamily="34" charset="0"/>
              <a:cs typeface="+mn-cs"/>
            </a:endParaRPr>
          </a:p>
          <a:p>
            <a:pPr>
              <a:defRPr/>
            </a:pPr>
            <a:endParaRPr lang="en-US" sz="1800" dirty="0">
              <a:latin typeface="Franklin Gothic Book" pitchFamily="34" charset="0"/>
              <a:cs typeface="+mn-cs"/>
            </a:endParaRPr>
          </a:p>
          <a:p>
            <a:pPr>
              <a:defRPr/>
            </a:pPr>
            <a:r>
              <a:rPr lang="en-US" sz="1800" dirty="0">
                <a:solidFill>
                  <a:srgbClr val="FFCC00"/>
                </a:solidFill>
                <a:effectLst>
                  <a:outerShdw blurRad="38100" dist="38100" dir="2700000" algn="tl">
                    <a:srgbClr val="C0C0C0"/>
                  </a:outerShdw>
                </a:effectLst>
                <a:latin typeface="Franklin Gothic Book" pitchFamily="34" charset="0"/>
                <a:cs typeface="+mn-cs"/>
              </a:rPr>
              <a:t>Team Members:</a:t>
            </a:r>
            <a:r>
              <a:rPr lang="en-US" sz="1800" dirty="0">
                <a:solidFill>
                  <a:srgbClr val="FFFFFF"/>
                </a:solidFill>
                <a:latin typeface="Franklin Gothic Book" pitchFamily="34" charset="0"/>
                <a:cs typeface="+mn-cs"/>
              </a:rPr>
              <a:t>  </a:t>
            </a:r>
            <a:r>
              <a:rPr lang="en-US" sz="1800" dirty="0" smtClean="0">
                <a:latin typeface="Franklin Gothic Book" pitchFamily="34" charset="0"/>
                <a:cs typeface="+mn-cs"/>
              </a:rPr>
              <a:t>7</a:t>
            </a:r>
          </a:p>
          <a:p>
            <a:pPr>
              <a:defRPr/>
            </a:pPr>
            <a:endParaRPr lang="en-US" sz="1800" dirty="0">
              <a:latin typeface="Franklin Gothic Book" pitchFamily="34" charset="0"/>
              <a:cs typeface="+mn-cs"/>
            </a:endParaRPr>
          </a:p>
          <a:p>
            <a:pPr>
              <a:defRPr/>
            </a:pPr>
            <a:r>
              <a:rPr lang="en-US" sz="1800" dirty="0" smtClean="0">
                <a:solidFill>
                  <a:srgbClr val="FFCC00"/>
                </a:solidFill>
                <a:effectLst>
                  <a:outerShdw blurRad="38100" dist="38100" dir="2700000" algn="tl">
                    <a:srgbClr val="C0C0C0"/>
                  </a:outerShdw>
                </a:effectLst>
                <a:latin typeface="Franklin Gothic Book" pitchFamily="34" charset="0"/>
              </a:rPr>
              <a:t>Commodities: </a:t>
            </a:r>
            <a:r>
              <a:rPr lang="en-US" sz="1800" dirty="0" smtClean="0">
                <a:latin typeface="Franklin Gothic Book" pitchFamily="34" charset="0"/>
              </a:rPr>
              <a:t>Crude oil, sand</a:t>
            </a:r>
            <a:endParaRPr lang="en-US" sz="1800" dirty="0">
              <a:latin typeface="Franklin Gothic Book" pitchFamily="34" charset="0"/>
              <a:cs typeface="+mn-cs"/>
            </a:endParaRPr>
          </a:p>
          <a:p>
            <a:pPr>
              <a:defRPr/>
            </a:pPr>
            <a:endParaRPr lang="en-US" sz="1800" dirty="0">
              <a:latin typeface="Times New Roman" pitchFamily="18" charset="0"/>
              <a:cs typeface="+mn-cs"/>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27260" b="5555"/>
          <a:stretch/>
        </p:blipFill>
        <p:spPr>
          <a:xfrm>
            <a:off x="152400" y="1143000"/>
            <a:ext cx="5057151" cy="497711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8" name="Rectangle 6"/>
          <p:cNvSpPr>
            <a:spLocks noChangeArrowheads="1"/>
          </p:cNvSpPr>
          <p:nvPr/>
        </p:nvSpPr>
        <p:spPr bwMode="auto">
          <a:xfrm>
            <a:off x="0" y="381000"/>
            <a:ext cx="9144000" cy="762000"/>
          </a:xfrm>
          <a:prstGeom prst="rect">
            <a:avLst/>
          </a:prstGeom>
          <a:noFill/>
          <a:ln w="9525">
            <a:noFill/>
            <a:miter lim="800000"/>
            <a:headEnd/>
            <a:tailEnd/>
          </a:ln>
          <a:effectLst/>
        </p:spPr>
        <p:txBody>
          <a:bodyPr anchor="ctr"/>
          <a:lstStyle/>
          <a:p>
            <a:pPr>
              <a:defRPr/>
            </a:pPr>
            <a:endParaRPr lang="en-US" sz="4400" dirty="0">
              <a:solidFill>
                <a:schemeClr val="tx2"/>
              </a:solidFill>
              <a:effectLst>
                <a:outerShdw blurRad="38100" dist="38100" dir="2700000" algn="tl">
                  <a:srgbClr val="C0C0C0"/>
                </a:outerShdw>
              </a:effectLst>
            </a:endParaRPr>
          </a:p>
        </p:txBody>
      </p:sp>
      <p:sp>
        <p:nvSpPr>
          <p:cNvPr id="912390" name="Rectangle 29"/>
          <p:cNvSpPr>
            <a:spLocks noChangeArrowheads="1"/>
          </p:cNvSpPr>
          <p:nvPr/>
        </p:nvSpPr>
        <p:spPr bwMode="auto">
          <a:xfrm>
            <a:off x="404813" y="5524500"/>
            <a:ext cx="8434387" cy="542925"/>
          </a:xfrm>
          <a:prstGeom prst="rect">
            <a:avLst/>
          </a:prstGeom>
          <a:gradFill rotWithShape="1">
            <a:gsLst>
              <a:gs pos="0">
                <a:srgbClr val="424242"/>
              </a:gs>
              <a:gs pos="100000">
                <a:srgbClr val="8F8F8F"/>
              </a:gs>
            </a:gsLst>
            <a:lin ang="0" scaled="1"/>
          </a:gradFill>
          <a:ln w="19050" algn="ctr">
            <a:solidFill>
              <a:srgbClr val="8F8F8F"/>
            </a:solidFill>
            <a:round/>
            <a:headEnd/>
            <a:tailEnd/>
          </a:ln>
        </p:spPr>
        <p:txBody>
          <a:bodyPr lIns="45720" rIns="45720" anchor="ctr"/>
          <a:lstStyle/>
          <a:p>
            <a:pPr algn="ctr"/>
            <a:r>
              <a:rPr lang="en-CA" sz="1500" dirty="0">
                <a:solidFill>
                  <a:schemeClr val="bg1"/>
                </a:solidFill>
                <a:latin typeface="Franklin Gothic Book" pitchFamily="34" charset="0"/>
                <a:cs typeface="Times New Roman" pitchFamily="18" charset="0"/>
              </a:rPr>
              <a:t>Initiated a commitment to safety improvement in 2003 </a:t>
            </a:r>
            <a:r>
              <a:rPr lang="en-CA" sz="1500" dirty="0" smtClean="0">
                <a:solidFill>
                  <a:schemeClr val="bg1"/>
                </a:solidFill>
                <a:latin typeface="Franklin Gothic Book" pitchFamily="34" charset="0"/>
                <a:cs typeface="Times New Roman" pitchFamily="18" charset="0"/>
              </a:rPr>
              <a:t> and has consistently </a:t>
            </a:r>
          </a:p>
          <a:p>
            <a:pPr algn="ctr"/>
            <a:r>
              <a:rPr lang="en-CA" sz="1500" dirty="0" smtClean="0">
                <a:solidFill>
                  <a:schemeClr val="bg1"/>
                </a:solidFill>
                <a:latin typeface="Franklin Gothic Book" pitchFamily="34" charset="0"/>
                <a:cs typeface="Times New Roman" pitchFamily="18" charset="0"/>
              </a:rPr>
              <a:t>performed better than the industry over that period</a:t>
            </a:r>
            <a:endParaRPr lang="en-US" sz="1500" dirty="0">
              <a:solidFill>
                <a:schemeClr val="bg1"/>
              </a:solidFill>
              <a:latin typeface="Franklin Gothic Book" pitchFamily="34" charset="0"/>
              <a:cs typeface="Times New Roman" pitchFamily="18" charset="0"/>
            </a:endParaRPr>
          </a:p>
        </p:txBody>
      </p:sp>
      <p:sp>
        <p:nvSpPr>
          <p:cNvPr id="10" name="Title 9"/>
          <p:cNvSpPr>
            <a:spLocks noGrp="1"/>
          </p:cNvSpPr>
          <p:nvPr>
            <p:ph type="title"/>
          </p:nvPr>
        </p:nvSpPr>
        <p:spPr>
          <a:xfrm>
            <a:off x="0" y="0"/>
            <a:ext cx="9144000" cy="685800"/>
          </a:xfrm>
        </p:spPr>
        <p:txBody>
          <a:bodyPr/>
          <a:lstStyle/>
          <a:p>
            <a:pPr>
              <a:defRPr/>
            </a:pPr>
            <a:r>
              <a:rPr lang="en-US" dirty="0" smtClean="0"/>
              <a:t>Effective Safety Program</a:t>
            </a:r>
            <a:endParaRPr lang="en-US" dirty="0"/>
          </a:p>
        </p:txBody>
      </p:sp>
      <p:graphicFrame>
        <p:nvGraphicFramePr>
          <p:cNvPr id="7" name="Chart 6"/>
          <p:cNvGraphicFramePr/>
          <p:nvPr>
            <p:extLst>
              <p:ext uri="{D42A27DB-BD31-4B8C-83A1-F6EECF244321}">
                <p14:modId xmlns:p14="http://schemas.microsoft.com/office/powerpoint/2010/main" val="1776472753"/>
              </p:ext>
            </p:extLst>
          </p:nvPr>
        </p:nvGraphicFramePr>
        <p:xfrm>
          <a:off x="152400" y="1032388"/>
          <a:ext cx="8711380" cy="43016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4526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152400" y="1143000"/>
            <a:ext cx="8686800" cy="5029200"/>
          </a:xfrm>
        </p:spPr>
        <p:txBody>
          <a:bodyPr/>
          <a:lstStyle/>
          <a:p>
            <a:pPr eaLnBrk="1" hangingPunct="1">
              <a:lnSpc>
                <a:spcPct val="80000"/>
              </a:lnSpc>
            </a:pPr>
            <a:r>
              <a:rPr lang="en-US" dirty="0" smtClean="0"/>
              <a:t>Watco is committed to safety for our Team Members</a:t>
            </a:r>
          </a:p>
          <a:p>
            <a:pPr eaLnBrk="1" hangingPunct="1">
              <a:lnSpc>
                <a:spcPct val="80000"/>
              </a:lnSpc>
            </a:pPr>
            <a:endParaRPr lang="en-US" dirty="0" smtClean="0"/>
          </a:p>
          <a:p>
            <a:pPr eaLnBrk="1" hangingPunct="1">
              <a:lnSpc>
                <a:spcPct val="80000"/>
              </a:lnSpc>
            </a:pPr>
            <a:r>
              <a:rPr lang="en-US" dirty="0" smtClean="0"/>
              <a:t>Compliance with our new policies and regulations is essential and required to ensure the safety of our Team Members and our company</a:t>
            </a:r>
          </a:p>
          <a:p>
            <a:pPr eaLnBrk="1" hangingPunct="1">
              <a:lnSpc>
                <a:spcPct val="80000"/>
              </a:lnSpc>
            </a:pPr>
            <a:endParaRPr lang="en-US" dirty="0" smtClean="0"/>
          </a:p>
          <a:p>
            <a:pPr eaLnBrk="1" hangingPunct="1">
              <a:lnSpc>
                <a:spcPct val="80000"/>
              </a:lnSpc>
            </a:pPr>
            <a:r>
              <a:rPr lang="en-US" dirty="0" smtClean="0"/>
              <a:t>Compliance with our rules/policies and with regulations is not an option but a condition of employment with Watco Services</a:t>
            </a:r>
          </a:p>
          <a:p>
            <a:pPr eaLnBrk="1" hangingPunct="1">
              <a:lnSpc>
                <a:spcPct val="80000"/>
              </a:lnSpc>
            </a:pPr>
            <a:endParaRPr lang="en-US" dirty="0" smtClean="0"/>
          </a:p>
          <a:p>
            <a:pPr eaLnBrk="1" hangingPunct="1">
              <a:lnSpc>
                <a:spcPct val="80000"/>
              </a:lnSpc>
            </a:pPr>
            <a:r>
              <a:rPr lang="en-US" dirty="0" smtClean="0"/>
              <a:t>Strong, effective relationships with our customers are highly encouraged and are essential to the continued improvement of our company</a:t>
            </a:r>
            <a:endParaRPr lang="en-US" b="1" dirty="0" smtClean="0"/>
          </a:p>
        </p:txBody>
      </p:sp>
      <p:sp>
        <p:nvSpPr>
          <p:cNvPr id="56322" name="Rectangle 2"/>
          <p:cNvSpPr>
            <a:spLocks noGrp="1" noChangeArrowheads="1"/>
          </p:cNvSpPr>
          <p:nvPr>
            <p:ph type="title"/>
          </p:nvPr>
        </p:nvSpPr>
        <p:spPr>
          <a:xfrm>
            <a:off x="0" y="0"/>
            <a:ext cx="9144000" cy="685800"/>
          </a:xfrm>
          <a:ln/>
        </p:spPr>
        <p:txBody>
          <a:bodyPr/>
          <a:lstStyle/>
          <a:p>
            <a:pPr eaLnBrk="1" hangingPunct="1"/>
            <a:r>
              <a:rPr lang="en-US" dirty="0" smtClean="0"/>
              <a:t>Watco Safety Commitment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f backgrou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17561"/>
            <a:ext cx="9144000" cy="5518516"/>
          </a:xfrm>
          <a:prstGeom prst="rect">
            <a:avLst/>
          </a:prstGeom>
        </p:spPr>
      </p:pic>
      <p:sp>
        <p:nvSpPr>
          <p:cNvPr id="3" name="Rectangle 2"/>
          <p:cNvSpPr/>
          <p:nvPr/>
        </p:nvSpPr>
        <p:spPr>
          <a:xfrm>
            <a:off x="86264" y="64438"/>
            <a:ext cx="8928340" cy="584775"/>
          </a:xfrm>
          <a:prstGeom prst="rect">
            <a:avLst/>
          </a:prstGeom>
        </p:spPr>
        <p:txBody>
          <a:bodyPr wrap="square">
            <a:spAutoFit/>
          </a:bodyPr>
          <a:lstStyle/>
          <a:p>
            <a:pPr algn="ctr" eaLnBrk="0" hangingPunct="0"/>
            <a:r>
              <a:rPr lang="en-US" sz="3200" dirty="0">
                <a:solidFill>
                  <a:schemeClr val="tx2"/>
                </a:solidFill>
                <a:latin typeface="Franklin Gothic Demi" pitchFamily="34" charset="0"/>
                <a:ea typeface="+mj-ea"/>
                <a:cs typeface="+mj-cs"/>
              </a:rPr>
              <a:t>Customer First Foundation Principles</a:t>
            </a:r>
          </a:p>
        </p:txBody>
      </p:sp>
      <p:sp>
        <p:nvSpPr>
          <p:cNvPr id="9" name="Rectangle 8"/>
          <p:cNvSpPr/>
          <p:nvPr/>
        </p:nvSpPr>
        <p:spPr>
          <a:xfrm>
            <a:off x="641868" y="874444"/>
            <a:ext cx="7883530" cy="5262979"/>
          </a:xfrm>
          <a:prstGeom prst="rect">
            <a:avLst/>
          </a:prstGeom>
        </p:spPr>
        <p:txBody>
          <a:bodyPr wrap="square">
            <a:spAutoFit/>
          </a:bodyPr>
          <a:lstStyle/>
          <a:p>
            <a:pPr algn="ctr"/>
            <a:r>
              <a:rPr lang="en-US" sz="2800" dirty="0"/>
              <a:t>Customer First - Safety Always</a:t>
            </a:r>
            <a:r>
              <a:rPr lang="en-US" sz="2800" dirty="0" smtClean="0"/>
              <a:t>!</a:t>
            </a:r>
          </a:p>
          <a:p>
            <a:pPr algn="ctr"/>
            <a:endParaRPr lang="en-US" sz="2800" dirty="0" smtClean="0"/>
          </a:p>
          <a:p>
            <a:r>
              <a:rPr lang="en-US" dirty="0" smtClean="0"/>
              <a:t>Value </a:t>
            </a:r>
            <a:r>
              <a:rPr lang="en-US" dirty="0"/>
              <a:t>our Customers</a:t>
            </a:r>
          </a:p>
          <a:p>
            <a:pPr marL="342900" indent="-342900">
              <a:buFont typeface="Wingdings" charset="2"/>
              <a:buChar char="ü"/>
            </a:pPr>
            <a:r>
              <a:rPr lang="en-US" dirty="0" smtClean="0"/>
              <a:t>Earn </a:t>
            </a:r>
            <a:r>
              <a:rPr lang="en-US" dirty="0"/>
              <a:t>their business every day by providing Safe, Accurate, </a:t>
            </a:r>
          </a:p>
          <a:p>
            <a:r>
              <a:rPr lang="en-US" dirty="0"/>
              <a:t>     </a:t>
            </a:r>
            <a:r>
              <a:rPr lang="en-US" dirty="0" smtClean="0"/>
              <a:t>and </a:t>
            </a:r>
            <a:r>
              <a:rPr lang="en-US" dirty="0"/>
              <a:t>Timely Service</a:t>
            </a:r>
          </a:p>
          <a:p>
            <a:pPr marL="342900" indent="-342900">
              <a:buFont typeface="Wingdings" charset="2"/>
              <a:buChar char="ü"/>
            </a:pPr>
            <a:r>
              <a:rPr lang="en-US" dirty="0" smtClean="0"/>
              <a:t>Create </a:t>
            </a:r>
            <a:r>
              <a:rPr lang="en-US" dirty="0"/>
              <a:t>solutions that deliver value for our Customers and</a:t>
            </a:r>
          </a:p>
          <a:p>
            <a:r>
              <a:rPr lang="en-US" dirty="0"/>
              <a:t>     </a:t>
            </a:r>
            <a:r>
              <a:rPr lang="en-US" dirty="0" smtClean="0"/>
              <a:t>Watco </a:t>
            </a:r>
            <a:r>
              <a:rPr lang="en-US" dirty="0"/>
              <a:t>over the long-term </a:t>
            </a:r>
          </a:p>
          <a:p>
            <a:r>
              <a:rPr lang="en-US" dirty="0"/>
              <a:t>  </a:t>
            </a:r>
          </a:p>
          <a:p>
            <a:r>
              <a:rPr lang="en-US" dirty="0"/>
              <a:t>Value our People</a:t>
            </a:r>
          </a:p>
          <a:p>
            <a:pPr marL="342900" indent="-342900">
              <a:buFont typeface="Wingdings" charset="2"/>
              <a:buChar char="ü"/>
            </a:pPr>
            <a:r>
              <a:rPr lang="en-US" dirty="0" smtClean="0"/>
              <a:t>SAFE </a:t>
            </a:r>
            <a:r>
              <a:rPr lang="en-US" dirty="0"/>
              <a:t>Service, ALWAYS</a:t>
            </a:r>
          </a:p>
          <a:p>
            <a:pPr marL="342900" indent="-342900">
              <a:buFont typeface="Wingdings" charset="2"/>
              <a:buChar char="ü"/>
            </a:pPr>
            <a:r>
              <a:rPr lang="en-US" dirty="0" smtClean="0"/>
              <a:t>Be </a:t>
            </a:r>
            <a:r>
              <a:rPr lang="en-US" dirty="0"/>
              <a:t>Honest and Fair</a:t>
            </a:r>
          </a:p>
          <a:p>
            <a:r>
              <a:rPr lang="en-US" dirty="0"/>
              <a:t>  </a:t>
            </a:r>
          </a:p>
          <a:p>
            <a:r>
              <a:rPr lang="en-US" dirty="0"/>
              <a:t>Safely Improve Everyday</a:t>
            </a:r>
          </a:p>
          <a:p>
            <a:pPr marL="342900" indent="-342900">
              <a:buFont typeface="Wingdings" charset="2"/>
              <a:buChar char="ü"/>
            </a:pPr>
            <a:r>
              <a:rPr lang="en-US" dirty="0" smtClean="0"/>
              <a:t>Always </a:t>
            </a:r>
            <a:r>
              <a:rPr lang="en-US" dirty="0"/>
              <a:t>do the right thing and always try to find a better way</a:t>
            </a:r>
          </a:p>
          <a:p>
            <a:pPr marL="342900" indent="-342900">
              <a:buFont typeface="Wingdings" charset="2"/>
              <a:buChar char="ü"/>
            </a:pPr>
            <a:r>
              <a:rPr lang="en-US" dirty="0" smtClean="0"/>
              <a:t>Build </a:t>
            </a:r>
            <a:r>
              <a:rPr lang="en-US" dirty="0"/>
              <a:t>a tremendous future by making decisions that </a:t>
            </a:r>
          </a:p>
          <a:p>
            <a:r>
              <a:rPr lang="en-US" dirty="0"/>
              <a:t>     </a:t>
            </a:r>
            <a:r>
              <a:rPr lang="en-US" dirty="0" smtClean="0"/>
              <a:t>protect </a:t>
            </a:r>
            <a:r>
              <a:rPr lang="en-US" dirty="0"/>
              <a:t>our Customer, Team, Community, and Environment </a:t>
            </a:r>
          </a:p>
        </p:txBody>
      </p:sp>
      <p:sp>
        <p:nvSpPr>
          <p:cNvPr id="10" name="Rectangle 9"/>
          <p:cNvSpPr/>
          <p:nvPr/>
        </p:nvSpPr>
        <p:spPr bwMode="auto">
          <a:xfrm>
            <a:off x="321162" y="1839504"/>
            <a:ext cx="233573" cy="233573"/>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356776" y="3656219"/>
            <a:ext cx="233573" cy="233573"/>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327579" y="4867957"/>
            <a:ext cx="233573" cy="233573"/>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pic>
        <p:nvPicPr>
          <p:cNvPr id="15" name="Picture 14" descr="cfsa.png"/>
          <p:cNvPicPr>
            <a:picLocks noChangeAspect="1"/>
          </p:cNvPicPr>
          <p:nvPr/>
        </p:nvPicPr>
        <p:blipFill>
          <a:blip r:embed="rId4" cstate="print">
            <a:alphaModFix amt="12000"/>
            <a:extLst>
              <a:ext uri="{28A0092B-C50C-407E-A947-70E740481C1C}">
                <a14:useLocalDpi xmlns:a14="http://schemas.microsoft.com/office/drawing/2010/main" val="0"/>
              </a:ext>
            </a:extLst>
          </a:blip>
          <a:stretch>
            <a:fillRect/>
          </a:stretch>
        </p:blipFill>
        <p:spPr>
          <a:xfrm>
            <a:off x="2247900" y="1104900"/>
            <a:ext cx="4626864" cy="4632960"/>
          </a:xfrm>
          <a:prstGeom prst="rect">
            <a:avLst/>
          </a:prstGeom>
        </p:spPr>
      </p:pic>
      <p:pic>
        <p:nvPicPr>
          <p:cNvPr id="14" name="Picture 13" descr="Customer First1.png"/>
          <p:cNvPicPr>
            <a:picLocks noChangeAspect="1"/>
          </p:cNvPicPr>
          <p:nvPr/>
        </p:nvPicPr>
        <p:blipFill>
          <a:blip r:embed="rId5" cstate="print"/>
          <a:srcRect t="6814" b="11414"/>
          <a:stretch>
            <a:fillRect/>
          </a:stretch>
        </p:blipFill>
        <p:spPr>
          <a:xfrm>
            <a:off x="8305800" y="6096000"/>
            <a:ext cx="716282" cy="76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23922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228600" y="990600"/>
            <a:ext cx="8610600" cy="5181600"/>
          </a:xfrm>
        </p:spPr>
        <p:txBody>
          <a:bodyPr/>
          <a:lstStyle/>
          <a:p>
            <a:pPr eaLnBrk="1" hangingPunct="1">
              <a:lnSpc>
                <a:spcPct val="90000"/>
              </a:lnSpc>
            </a:pPr>
            <a:r>
              <a:rPr lang="en-US" sz="2200" dirty="0" smtClean="0"/>
              <a:t>Long-Term Vision &amp; Commitment to Customers</a:t>
            </a:r>
          </a:p>
          <a:p>
            <a:pPr lvl="1" eaLnBrk="1" hangingPunct="1">
              <a:lnSpc>
                <a:spcPct val="90000"/>
              </a:lnSpc>
            </a:pPr>
            <a:r>
              <a:rPr lang="en-US" sz="2200" dirty="0" smtClean="0"/>
              <a:t>Customer Focused in Everything we do</a:t>
            </a:r>
          </a:p>
          <a:p>
            <a:pPr lvl="1" eaLnBrk="1" hangingPunct="1">
              <a:lnSpc>
                <a:spcPct val="90000"/>
              </a:lnSpc>
            </a:pPr>
            <a:r>
              <a:rPr lang="en-US" sz="2200" dirty="0" smtClean="0"/>
              <a:t>20 – 30 year Strategic Planning Horizons </a:t>
            </a:r>
          </a:p>
          <a:p>
            <a:pPr lvl="1" eaLnBrk="1" hangingPunct="1">
              <a:lnSpc>
                <a:spcPct val="90000"/>
              </a:lnSpc>
            </a:pPr>
            <a:r>
              <a:rPr lang="en-US" sz="2200" dirty="0" smtClean="0"/>
              <a:t>Foundation Principles Guide our Strategic and Operating Plans</a:t>
            </a:r>
          </a:p>
          <a:p>
            <a:pPr eaLnBrk="1" hangingPunct="1">
              <a:lnSpc>
                <a:spcPct val="90000"/>
              </a:lnSpc>
            </a:pPr>
            <a:r>
              <a:rPr lang="en-US" sz="2200" dirty="0" smtClean="0"/>
              <a:t>Safety Commitment</a:t>
            </a:r>
          </a:p>
          <a:p>
            <a:pPr lvl="1" eaLnBrk="1" hangingPunct="1">
              <a:lnSpc>
                <a:spcPct val="90000"/>
              </a:lnSpc>
            </a:pPr>
            <a:r>
              <a:rPr lang="en-US" sz="2200" dirty="0" smtClean="0"/>
              <a:t>RPI ratio of 1.37 in 2010 better than all US RR’s and US Short Lines</a:t>
            </a:r>
          </a:p>
          <a:p>
            <a:pPr lvl="1" eaLnBrk="1" hangingPunct="1">
              <a:lnSpc>
                <a:spcPct val="90000"/>
              </a:lnSpc>
            </a:pPr>
            <a:r>
              <a:rPr lang="en-US" sz="2200" dirty="0" smtClean="0"/>
              <a:t>Focus on Continuous Improvement has allowed Watco to improve Safety by over 90% since 2003</a:t>
            </a:r>
          </a:p>
          <a:p>
            <a:pPr eaLnBrk="1" hangingPunct="1">
              <a:lnSpc>
                <a:spcPct val="90000"/>
              </a:lnSpc>
            </a:pPr>
            <a:r>
              <a:rPr lang="en-US" sz="2200" dirty="0" smtClean="0"/>
              <a:t>Diversified Offering of Services</a:t>
            </a:r>
          </a:p>
          <a:p>
            <a:pPr lvl="1" eaLnBrk="1" hangingPunct="1">
              <a:lnSpc>
                <a:spcPct val="90000"/>
              </a:lnSpc>
            </a:pPr>
            <a:r>
              <a:rPr lang="en-US" sz="2200" dirty="0" smtClean="0"/>
              <a:t>Customer / Commodity / Geographic / Service</a:t>
            </a:r>
          </a:p>
          <a:p>
            <a:pPr lvl="1" eaLnBrk="1" hangingPunct="1">
              <a:lnSpc>
                <a:spcPct val="90000"/>
              </a:lnSpc>
            </a:pPr>
            <a:r>
              <a:rPr lang="en-US" sz="2200" dirty="0" smtClean="0"/>
              <a:t>Reduce volatility of cash flows / Create Growth Opportunities</a:t>
            </a:r>
          </a:p>
          <a:p>
            <a:pPr lvl="1" eaLnBrk="1" hangingPunct="1">
              <a:lnSpc>
                <a:spcPct val="90000"/>
              </a:lnSpc>
            </a:pPr>
            <a:r>
              <a:rPr lang="en-US" sz="2200" dirty="0" smtClean="0"/>
              <a:t>Build Deeper, Broader, and Stronger Customer Relationships by Understanding and Meeting Customer Needs</a:t>
            </a:r>
          </a:p>
        </p:txBody>
      </p:sp>
      <p:sp>
        <p:nvSpPr>
          <p:cNvPr id="57346" name="Rectangle 2"/>
          <p:cNvSpPr>
            <a:spLocks noGrp="1" noChangeArrowheads="1"/>
          </p:cNvSpPr>
          <p:nvPr>
            <p:ph type="title"/>
          </p:nvPr>
        </p:nvSpPr>
        <p:spPr>
          <a:xfrm>
            <a:off x="0" y="0"/>
            <a:ext cx="9144000" cy="685800"/>
          </a:xfrm>
          <a:ln/>
        </p:spPr>
        <p:txBody>
          <a:bodyPr/>
          <a:lstStyle/>
          <a:p>
            <a:pPr eaLnBrk="1" hangingPunct="1"/>
            <a:r>
              <a:rPr lang="en-US" dirty="0" smtClean="0"/>
              <a:t> Summary of Our Strengths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5029200"/>
            <a:ext cx="8229600" cy="1219200"/>
          </a:xfrm>
        </p:spPr>
        <p:txBody>
          <a:bodyPr/>
          <a:lstStyle/>
          <a:p>
            <a:pPr marL="0" indent="0" algn="ctr" eaLnBrk="1" hangingPunct="1">
              <a:lnSpc>
                <a:spcPct val="90000"/>
              </a:lnSpc>
              <a:spcBef>
                <a:spcPts val="0"/>
              </a:spcBef>
              <a:spcAft>
                <a:spcPts val="600"/>
              </a:spcAft>
              <a:buNone/>
            </a:pPr>
            <a:r>
              <a:rPr lang="en-US" sz="2400" b="1" dirty="0">
                <a:solidFill>
                  <a:srgbClr val="000000"/>
                </a:solidFill>
                <a:latin typeface="Arial" panose="020B0604020202020204" pitchFamily="34" charset="0"/>
                <a:cs typeface="Arial" panose="020B0604020202020204" pitchFamily="34" charset="0"/>
              </a:rPr>
              <a:t>Ted </a:t>
            </a:r>
            <a:r>
              <a:rPr lang="en-US" sz="2400" b="1" dirty="0" smtClean="0">
                <a:solidFill>
                  <a:srgbClr val="000000"/>
                </a:solidFill>
                <a:latin typeface="Arial" panose="020B0604020202020204" pitchFamily="34" charset="0"/>
                <a:cs typeface="Arial" panose="020B0604020202020204" pitchFamily="34" charset="0"/>
              </a:rPr>
              <a:t>Kadau</a:t>
            </a:r>
            <a:endParaRPr lang="en-US" sz="2400" b="1" dirty="0">
              <a:solidFill>
                <a:srgbClr val="000000"/>
              </a:solidFill>
              <a:latin typeface="Arial" panose="020B0604020202020204" pitchFamily="34" charset="0"/>
              <a:cs typeface="Arial" panose="020B0604020202020204" pitchFamily="34" charset="0"/>
            </a:endParaRPr>
          </a:p>
          <a:p>
            <a:pPr marL="0" indent="0" algn="ctr" eaLnBrk="1" hangingPunct="1">
              <a:lnSpc>
                <a:spcPct val="90000"/>
              </a:lnSpc>
              <a:spcBef>
                <a:spcPts val="0"/>
              </a:spcBef>
              <a:spcAft>
                <a:spcPts val="600"/>
              </a:spcAft>
              <a:buNone/>
            </a:pPr>
            <a:r>
              <a:rPr lang="en-US" sz="2400" b="1" dirty="0">
                <a:latin typeface="Arial" panose="020B0604020202020204" pitchFamily="34" charset="0"/>
                <a:cs typeface="Arial" panose="020B0604020202020204" pitchFamily="34" charset="0"/>
              </a:rPr>
              <a:t>     tkadau</a:t>
            </a:r>
            <a:r>
              <a:rPr lang="en-US" sz="2400" b="1" dirty="0">
                <a:latin typeface="Arial" panose="020B0604020202020204" pitchFamily="34" charset="0"/>
                <a:cs typeface="Arial" panose="020B0604020202020204" pitchFamily="34" charset="0"/>
                <a:hlinkClick r:id="rId2"/>
              </a:rPr>
              <a:t>@watcocompanies.com</a:t>
            </a:r>
            <a:endParaRPr lang="en-US" sz="2400" b="1" dirty="0">
              <a:latin typeface="Arial" panose="020B0604020202020204" pitchFamily="34" charset="0"/>
              <a:cs typeface="Arial" panose="020B0604020202020204" pitchFamily="34" charset="0"/>
            </a:endParaRPr>
          </a:p>
          <a:p>
            <a:pPr marL="0" indent="0" algn="ctr" eaLnBrk="1" hangingPunct="1">
              <a:lnSpc>
                <a:spcPct val="90000"/>
              </a:lnSpc>
              <a:spcBef>
                <a:spcPts val="0"/>
              </a:spcBef>
              <a:spcAft>
                <a:spcPts val="600"/>
              </a:spcAft>
              <a:buNone/>
            </a:pPr>
            <a:r>
              <a:rPr lang="en-US" sz="2400" b="1" dirty="0">
                <a:solidFill>
                  <a:srgbClr val="000000"/>
                </a:solidFill>
                <a:latin typeface="Arial" panose="020B0604020202020204" pitchFamily="34" charset="0"/>
                <a:cs typeface="Arial" panose="020B0604020202020204" pitchFamily="34" charset="0"/>
              </a:rPr>
              <a:t> </a:t>
            </a:r>
            <a:r>
              <a:rPr lang="en-US" sz="2400" b="1" dirty="0" smtClean="0">
                <a:solidFill>
                  <a:srgbClr val="000000"/>
                </a:solidFill>
                <a:latin typeface="Arial" panose="020B0604020202020204" pitchFamily="34" charset="0"/>
                <a:cs typeface="Arial" panose="020B0604020202020204" pitchFamily="34" charset="0"/>
              </a:rPr>
              <a:t>208-791-8889</a:t>
            </a:r>
            <a:endParaRPr lang="en-US" sz="2400" b="1" dirty="0">
              <a:solidFill>
                <a:srgbClr val="000000"/>
              </a:solidFill>
              <a:latin typeface="Arial" panose="020B0604020202020204" pitchFamily="34" charset="0"/>
              <a:cs typeface="Arial" panose="020B0604020202020204" pitchFamily="34" charset="0"/>
            </a:endParaRPr>
          </a:p>
          <a:p>
            <a:endParaRPr lang="en-US" sz="2400" dirty="0"/>
          </a:p>
        </p:txBody>
      </p:sp>
      <p:sp>
        <p:nvSpPr>
          <p:cNvPr id="3" name="Title 2"/>
          <p:cNvSpPr>
            <a:spLocks noGrp="1"/>
          </p:cNvSpPr>
          <p:nvPr>
            <p:ph type="title"/>
          </p:nvPr>
        </p:nvSpPr>
        <p:spPr/>
        <p:txBody>
          <a:bodyPr/>
          <a:lstStyle/>
          <a:p>
            <a:r>
              <a:rPr lang="en-US" dirty="0" smtClean="0"/>
              <a:t>Questions?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929753"/>
            <a:ext cx="6172200" cy="4023247"/>
          </a:xfrm>
          <a:prstGeom prst="rect">
            <a:avLst/>
          </a:prstGeom>
          <a:ln w="127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8848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9"/>
          <p:cNvSpPr>
            <a:spLocks noChangeArrowheads="1"/>
          </p:cNvSpPr>
          <p:nvPr/>
        </p:nvSpPr>
        <p:spPr bwMode="auto">
          <a:xfrm>
            <a:off x="758825" y="723900"/>
            <a:ext cx="70659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74080" tIns="37040" rIns="74080" bIns="37040"/>
          <a:lstStyle/>
          <a:p>
            <a:pPr defTabSz="992188" eaLnBrk="0" hangingPunct="0">
              <a:lnSpc>
                <a:spcPct val="95000"/>
              </a:lnSpc>
            </a:pPr>
            <a:endParaRPr lang="en-US" sz="1600" b="0" dirty="0">
              <a:latin typeface="Arial Black" pitchFamily="34" charset="0"/>
            </a:endParaRPr>
          </a:p>
        </p:txBody>
      </p:sp>
      <p:sp>
        <p:nvSpPr>
          <p:cNvPr id="9219" name="Rectangle 20"/>
          <p:cNvSpPr>
            <a:spLocks noGrp="1" noChangeArrowheads="1"/>
          </p:cNvSpPr>
          <p:nvPr>
            <p:ph type="title"/>
          </p:nvPr>
        </p:nvSpPr>
        <p:spPr>
          <a:xfrm>
            <a:off x="0" y="0"/>
            <a:ext cx="9144000" cy="685800"/>
          </a:xfrm>
          <a:ln/>
        </p:spPr>
        <p:txBody>
          <a:bodyPr/>
          <a:lstStyle/>
          <a:p>
            <a:pPr eaLnBrk="1" hangingPunct="1"/>
            <a:r>
              <a:rPr lang="en-US" dirty="0" smtClean="0"/>
              <a:t>Strategic Business Model</a:t>
            </a:r>
          </a:p>
        </p:txBody>
      </p:sp>
      <p:sp>
        <p:nvSpPr>
          <p:cNvPr id="43" name="TextBox 42"/>
          <p:cNvSpPr txBox="1"/>
          <p:nvPr/>
        </p:nvSpPr>
        <p:spPr>
          <a:xfrm>
            <a:off x="838200" y="5562600"/>
            <a:ext cx="7010400" cy="584775"/>
          </a:xfrm>
          <a:prstGeom prst="rect">
            <a:avLst/>
          </a:prstGeom>
          <a:solidFill>
            <a:srgbClr val="A50021"/>
          </a:solidFill>
          <a:effectLst>
            <a:outerShdw blurRad="50800" dist="38100" dir="2700000" algn="tl" rotWithShape="0">
              <a:prstClr val="black">
                <a:alpha val="40000"/>
              </a:prstClr>
            </a:outerShdw>
          </a:effectLst>
          <a:scene3d>
            <a:camera prst="orthographicFront"/>
            <a:lightRig rig="threePt" dir="t"/>
          </a:scene3d>
          <a:sp3d>
            <a:bevelT/>
          </a:sp3d>
        </p:spPr>
        <p:txBody>
          <a:bodyPr>
            <a:spAutoFit/>
          </a:bodyPr>
          <a:lstStyle/>
          <a:p>
            <a:pPr algn="ctr">
              <a:defRPr/>
            </a:pPr>
            <a:r>
              <a:rPr lang="en-US" sz="1600" dirty="0">
                <a:solidFill>
                  <a:schemeClr val="bg1"/>
                </a:solidFill>
                <a:latin typeface="Franklin Gothic Book" pitchFamily="34" charset="0"/>
                <a:cs typeface="+mn-cs"/>
              </a:rPr>
              <a:t>Watco’s goal is to improve profitability and </a:t>
            </a:r>
            <a:r>
              <a:rPr lang="en-US" sz="1600" dirty="0" smtClean="0">
                <a:solidFill>
                  <a:schemeClr val="bg1"/>
                </a:solidFill>
                <a:latin typeface="Franklin Gothic Book" pitchFamily="34" charset="0"/>
                <a:cs typeface="+mn-cs"/>
              </a:rPr>
              <a:t>Customer </a:t>
            </a:r>
            <a:r>
              <a:rPr lang="en-US" sz="1600" dirty="0">
                <a:solidFill>
                  <a:schemeClr val="bg1"/>
                </a:solidFill>
                <a:latin typeface="Franklin Gothic Book" pitchFamily="34" charset="0"/>
                <a:cs typeface="+mn-cs"/>
              </a:rPr>
              <a:t>satisfaction over the long-term by providing services to fill all </a:t>
            </a:r>
            <a:r>
              <a:rPr lang="en-US" sz="1600" dirty="0" smtClean="0">
                <a:solidFill>
                  <a:schemeClr val="bg1"/>
                </a:solidFill>
                <a:latin typeface="Franklin Gothic Book" pitchFamily="34" charset="0"/>
                <a:cs typeface="+mn-cs"/>
              </a:rPr>
              <a:t>Customer </a:t>
            </a:r>
            <a:r>
              <a:rPr lang="en-US" sz="1600" dirty="0">
                <a:solidFill>
                  <a:schemeClr val="bg1"/>
                </a:solidFill>
                <a:latin typeface="Franklin Gothic Book" pitchFamily="34" charset="0"/>
                <a:cs typeface="+mn-cs"/>
              </a:rPr>
              <a:t>needs</a:t>
            </a:r>
          </a:p>
        </p:txBody>
      </p:sp>
      <p:grpSp>
        <p:nvGrpSpPr>
          <p:cNvPr id="9223" name="Group 38"/>
          <p:cNvGrpSpPr>
            <a:grpSpLocks/>
          </p:cNvGrpSpPr>
          <p:nvPr/>
        </p:nvGrpSpPr>
        <p:grpSpPr bwMode="auto">
          <a:xfrm>
            <a:off x="304800" y="1066800"/>
            <a:ext cx="8534400" cy="4267200"/>
            <a:chOff x="76200" y="1676400"/>
            <a:chExt cx="8534400" cy="4267200"/>
          </a:xfrm>
        </p:grpSpPr>
        <p:sp>
          <p:nvSpPr>
            <p:cNvPr id="50" name="Rectangle 49"/>
            <p:cNvSpPr/>
            <p:nvPr/>
          </p:nvSpPr>
          <p:spPr bwMode="auto">
            <a:xfrm>
              <a:off x="2362200" y="1676400"/>
              <a:ext cx="3276600" cy="4267200"/>
            </a:xfrm>
            <a:prstGeom prst="rect">
              <a:avLst/>
            </a:prstGeom>
            <a:solidFill>
              <a:schemeClr val="bg1"/>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US" dirty="0">
                <a:latin typeface="Times New Roman" pitchFamily="18" charset="0"/>
                <a:cs typeface="+mn-cs"/>
              </a:endParaRPr>
            </a:p>
          </p:txBody>
        </p:sp>
        <p:sp>
          <p:nvSpPr>
            <p:cNvPr id="49" name="Rectangle 48"/>
            <p:cNvSpPr/>
            <p:nvPr/>
          </p:nvSpPr>
          <p:spPr bwMode="auto">
            <a:xfrm>
              <a:off x="76200" y="3657600"/>
              <a:ext cx="1905000" cy="1143000"/>
            </a:xfrm>
            <a:prstGeom prst="rect">
              <a:avLst/>
            </a:prstGeom>
            <a:solidFill>
              <a:schemeClr val="bg1"/>
            </a:solidFill>
            <a:ln w="2857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US" dirty="0">
                <a:latin typeface="Times New Roman" pitchFamily="18" charset="0"/>
                <a:cs typeface="+mn-cs"/>
              </a:endParaRPr>
            </a:p>
          </p:txBody>
        </p:sp>
        <p:grpSp>
          <p:nvGrpSpPr>
            <p:cNvPr id="3" name="Group 11"/>
            <p:cNvGrpSpPr/>
            <p:nvPr/>
          </p:nvGrpSpPr>
          <p:grpSpPr>
            <a:xfrm>
              <a:off x="152400" y="3733800"/>
              <a:ext cx="1752600" cy="990600"/>
              <a:chOff x="381000" y="4953000"/>
              <a:chExt cx="1752600" cy="990600"/>
            </a:xfrm>
            <a:gradFill>
              <a:gsLst>
                <a:gs pos="0">
                  <a:srgbClr val="A50021"/>
                </a:gs>
                <a:gs pos="53000">
                  <a:schemeClr val="bg1"/>
                </a:gs>
                <a:gs pos="100000">
                  <a:srgbClr val="A50021"/>
                </a:gs>
              </a:gsLst>
              <a:lin ang="5400000" scaled="1"/>
            </a:gradFill>
          </p:grpSpPr>
          <p:sp>
            <p:nvSpPr>
              <p:cNvPr id="10" name="Rectangle 9"/>
              <p:cNvSpPr/>
              <p:nvPr/>
            </p:nvSpPr>
            <p:spPr bwMode="auto">
              <a:xfrm>
                <a:off x="381000" y="4953000"/>
                <a:ext cx="1752600" cy="990600"/>
              </a:xfrm>
              <a:prstGeom prst="rect">
                <a:avLst/>
              </a:prstGeom>
              <a:grpFill/>
              <a:ln w="9525" cap="flat" cmpd="sng" algn="ctr">
                <a:solidFill>
                  <a:schemeClr val="tx1"/>
                </a:solidFill>
                <a:prstDash val="solid"/>
                <a:round/>
                <a:headEnd type="none" w="med" len="med"/>
                <a:tailEnd type="none" w="med" len="med"/>
              </a:ln>
              <a:effectLst/>
            </p:spPr>
            <p:txBody>
              <a:bodyPr/>
              <a:lstStyle/>
              <a:p>
                <a:pPr>
                  <a:defRPr/>
                </a:pPr>
                <a:endParaRPr lang="en-US" dirty="0">
                  <a:latin typeface="Times New Roman" pitchFamily="18" charset="0"/>
                  <a:cs typeface="+mn-cs"/>
                </a:endParaRPr>
              </a:p>
            </p:txBody>
          </p:sp>
          <p:sp>
            <p:nvSpPr>
              <p:cNvPr id="11" name="TextBox 10"/>
              <p:cNvSpPr txBox="1"/>
              <p:nvPr/>
            </p:nvSpPr>
            <p:spPr>
              <a:xfrm>
                <a:off x="609600" y="5257800"/>
                <a:ext cx="1219200" cy="307777"/>
              </a:xfrm>
              <a:prstGeom prst="rect">
                <a:avLst/>
              </a:prstGeom>
              <a:grpFill/>
            </p:spPr>
            <p:txBody>
              <a:bodyPr>
                <a:spAutoFit/>
              </a:bodyPr>
              <a:lstStyle/>
              <a:p>
                <a:pPr algn="ctr">
                  <a:defRPr/>
                </a:pPr>
                <a:r>
                  <a:rPr lang="en-US" sz="1400" dirty="0">
                    <a:latin typeface="Franklin Gothic Book" pitchFamily="34" charset="0"/>
                    <a:cs typeface="+mn-cs"/>
                  </a:rPr>
                  <a:t>Customer</a:t>
                </a:r>
              </a:p>
            </p:txBody>
          </p:sp>
        </p:grpSp>
        <p:sp>
          <p:nvSpPr>
            <p:cNvPr id="9227" name="Left Brace 13"/>
            <p:cNvSpPr>
              <a:spLocks/>
            </p:cNvSpPr>
            <p:nvPr/>
          </p:nvSpPr>
          <p:spPr bwMode="auto">
            <a:xfrm>
              <a:off x="2057400" y="2743200"/>
              <a:ext cx="304800" cy="2819400"/>
            </a:xfrm>
            <a:prstGeom prst="leftBrace">
              <a:avLst>
                <a:gd name="adj1" fmla="val 86676"/>
                <a:gd name="adj2" fmla="val 50000"/>
              </a:avLst>
            </a:prstGeom>
            <a:noFill/>
            <a:ln w="28575"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latin typeface="Times New Roman" pitchFamily="18" charset="0"/>
              </a:endParaRPr>
            </a:p>
          </p:txBody>
        </p:sp>
        <p:grpSp>
          <p:nvGrpSpPr>
            <p:cNvPr id="4" name="Group 14"/>
            <p:cNvGrpSpPr/>
            <p:nvPr/>
          </p:nvGrpSpPr>
          <p:grpSpPr>
            <a:xfrm>
              <a:off x="6858000" y="1905000"/>
              <a:ext cx="1752600" cy="914400"/>
              <a:chOff x="381000" y="4953000"/>
              <a:chExt cx="1752600" cy="990600"/>
            </a:xfrm>
            <a:gradFill>
              <a:gsLst>
                <a:gs pos="0">
                  <a:srgbClr val="A50021"/>
                </a:gs>
                <a:gs pos="53000">
                  <a:schemeClr val="bg1"/>
                </a:gs>
                <a:gs pos="100000">
                  <a:srgbClr val="A50021"/>
                </a:gs>
              </a:gsLst>
              <a:lin ang="5400000" scaled="1"/>
            </a:gradFill>
            <a:effectLst>
              <a:outerShdw blurRad="50800" dist="38100" dir="2700000" algn="tl" rotWithShape="0">
                <a:prstClr val="black">
                  <a:alpha val="40000"/>
                </a:prstClr>
              </a:outerShdw>
            </a:effectLst>
          </p:grpSpPr>
          <p:sp>
            <p:nvSpPr>
              <p:cNvPr id="16" name="Rectangle 15"/>
              <p:cNvSpPr/>
              <p:nvPr/>
            </p:nvSpPr>
            <p:spPr bwMode="auto">
              <a:xfrm>
                <a:off x="381000" y="4953000"/>
                <a:ext cx="1752600" cy="990600"/>
              </a:xfrm>
              <a:prstGeom prst="rect">
                <a:avLst/>
              </a:prstGeom>
              <a:grpFill/>
              <a:ln w="9525" cap="flat" cmpd="sng" algn="ctr">
                <a:solidFill>
                  <a:schemeClr val="tx1"/>
                </a:solidFill>
                <a:prstDash val="solid"/>
                <a:round/>
                <a:headEnd type="none" w="med" len="med"/>
                <a:tailEnd type="none" w="med" len="med"/>
              </a:ln>
              <a:effectLst/>
            </p:spPr>
            <p:txBody>
              <a:bodyPr/>
              <a:lstStyle/>
              <a:p>
                <a:pPr>
                  <a:defRPr/>
                </a:pPr>
                <a:endParaRPr lang="en-US" dirty="0">
                  <a:latin typeface="Times New Roman" pitchFamily="18" charset="0"/>
                  <a:cs typeface="+mn-cs"/>
                </a:endParaRPr>
              </a:p>
            </p:txBody>
          </p:sp>
          <p:sp>
            <p:nvSpPr>
              <p:cNvPr id="17" name="TextBox 16"/>
              <p:cNvSpPr txBox="1"/>
              <p:nvPr/>
            </p:nvSpPr>
            <p:spPr>
              <a:xfrm>
                <a:off x="609600" y="5257800"/>
                <a:ext cx="1219200" cy="333425"/>
              </a:xfrm>
              <a:prstGeom prst="rect">
                <a:avLst/>
              </a:prstGeom>
              <a:grpFill/>
            </p:spPr>
            <p:txBody>
              <a:bodyPr>
                <a:spAutoFit/>
              </a:bodyPr>
              <a:lstStyle/>
              <a:p>
                <a:pPr algn="ctr">
                  <a:defRPr/>
                </a:pPr>
                <a:r>
                  <a:rPr lang="en-US" sz="1400" dirty="0">
                    <a:latin typeface="Franklin Gothic Book" pitchFamily="34" charset="0"/>
                    <a:cs typeface="+mn-cs"/>
                  </a:rPr>
                  <a:t>Class I’s</a:t>
                </a:r>
              </a:p>
            </p:txBody>
          </p:sp>
        </p:grpSp>
        <p:grpSp>
          <p:nvGrpSpPr>
            <p:cNvPr id="5" name="Group 17"/>
            <p:cNvGrpSpPr/>
            <p:nvPr/>
          </p:nvGrpSpPr>
          <p:grpSpPr>
            <a:xfrm>
              <a:off x="6858000" y="4952999"/>
              <a:ext cx="1752600" cy="914400"/>
              <a:chOff x="381000" y="4953000"/>
              <a:chExt cx="1752600" cy="990600"/>
            </a:xfrm>
            <a:gradFill>
              <a:gsLst>
                <a:gs pos="0">
                  <a:srgbClr val="A50021"/>
                </a:gs>
                <a:gs pos="53000">
                  <a:schemeClr val="bg1"/>
                </a:gs>
                <a:gs pos="100000">
                  <a:srgbClr val="A50021"/>
                </a:gs>
              </a:gsLst>
              <a:lin ang="5400000" scaled="1"/>
            </a:gradFill>
            <a:effectLst>
              <a:outerShdw blurRad="50800" dist="38100" dir="2700000" algn="tl" rotWithShape="0">
                <a:prstClr val="black">
                  <a:alpha val="40000"/>
                </a:prstClr>
              </a:outerShdw>
            </a:effectLst>
          </p:grpSpPr>
          <p:sp>
            <p:nvSpPr>
              <p:cNvPr id="19" name="Rectangle 18"/>
              <p:cNvSpPr/>
              <p:nvPr/>
            </p:nvSpPr>
            <p:spPr bwMode="auto">
              <a:xfrm>
                <a:off x="381000" y="4953000"/>
                <a:ext cx="1752600" cy="990600"/>
              </a:xfrm>
              <a:prstGeom prst="rect">
                <a:avLst/>
              </a:prstGeom>
              <a:grpFill/>
              <a:ln w="9525" cap="flat" cmpd="sng" algn="ctr">
                <a:solidFill>
                  <a:schemeClr val="tx1"/>
                </a:solidFill>
                <a:prstDash val="solid"/>
                <a:round/>
                <a:headEnd type="none" w="med" len="med"/>
                <a:tailEnd type="none" w="med" len="med"/>
              </a:ln>
              <a:effectLst/>
            </p:spPr>
            <p:txBody>
              <a:bodyPr/>
              <a:lstStyle/>
              <a:p>
                <a:pPr>
                  <a:defRPr/>
                </a:pPr>
                <a:endParaRPr lang="en-US" dirty="0">
                  <a:latin typeface="Times New Roman" pitchFamily="18" charset="0"/>
                  <a:cs typeface="+mn-cs"/>
                </a:endParaRPr>
              </a:p>
            </p:txBody>
          </p:sp>
          <p:sp>
            <p:nvSpPr>
              <p:cNvPr id="20" name="TextBox 19"/>
              <p:cNvSpPr txBox="1"/>
              <p:nvPr/>
            </p:nvSpPr>
            <p:spPr>
              <a:xfrm>
                <a:off x="381000" y="5211679"/>
                <a:ext cx="1752600" cy="566822"/>
              </a:xfrm>
              <a:prstGeom prst="rect">
                <a:avLst/>
              </a:prstGeom>
              <a:grpFill/>
            </p:spPr>
            <p:txBody>
              <a:bodyPr>
                <a:spAutoFit/>
              </a:bodyPr>
              <a:lstStyle/>
              <a:p>
                <a:pPr algn="ctr">
                  <a:defRPr/>
                </a:pPr>
                <a:r>
                  <a:rPr lang="en-US" sz="1400" dirty="0">
                    <a:latin typeface="Franklin Gothic Book" pitchFamily="34" charset="0"/>
                    <a:cs typeface="+mn-cs"/>
                  </a:rPr>
                  <a:t>Gov.- Eco. Development</a:t>
                </a:r>
              </a:p>
            </p:txBody>
          </p:sp>
        </p:grpSp>
        <p:grpSp>
          <p:nvGrpSpPr>
            <p:cNvPr id="6" name="Group 20"/>
            <p:cNvGrpSpPr/>
            <p:nvPr/>
          </p:nvGrpSpPr>
          <p:grpSpPr>
            <a:xfrm>
              <a:off x="6858000" y="3937000"/>
              <a:ext cx="1752600" cy="914400"/>
              <a:chOff x="381000" y="4953000"/>
              <a:chExt cx="1752600" cy="990600"/>
            </a:xfrm>
            <a:gradFill>
              <a:gsLst>
                <a:gs pos="0">
                  <a:srgbClr val="A50021"/>
                </a:gs>
                <a:gs pos="53000">
                  <a:schemeClr val="bg1"/>
                </a:gs>
                <a:gs pos="100000">
                  <a:srgbClr val="A50021"/>
                </a:gs>
              </a:gsLst>
              <a:lin ang="5400000" scaled="1"/>
            </a:gradFill>
            <a:effectLst>
              <a:outerShdw blurRad="50800" dist="38100" dir="2700000" algn="tl" rotWithShape="0">
                <a:prstClr val="black">
                  <a:alpha val="40000"/>
                </a:prstClr>
              </a:outerShdw>
            </a:effectLst>
          </p:grpSpPr>
          <p:sp>
            <p:nvSpPr>
              <p:cNvPr id="22" name="Rectangle 21"/>
              <p:cNvSpPr/>
              <p:nvPr/>
            </p:nvSpPr>
            <p:spPr bwMode="auto">
              <a:xfrm>
                <a:off x="381000" y="4953000"/>
                <a:ext cx="1752600" cy="990600"/>
              </a:xfrm>
              <a:prstGeom prst="rect">
                <a:avLst/>
              </a:prstGeom>
              <a:grpFill/>
              <a:ln w="9525" cap="flat" cmpd="sng" algn="ctr">
                <a:solidFill>
                  <a:schemeClr val="tx1"/>
                </a:solidFill>
                <a:prstDash val="solid"/>
                <a:round/>
                <a:headEnd type="none" w="med" len="med"/>
                <a:tailEnd type="none" w="med" len="med"/>
              </a:ln>
              <a:effectLst/>
            </p:spPr>
            <p:txBody>
              <a:bodyPr/>
              <a:lstStyle/>
              <a:p>
                <a:pPr>
                  <a:defRPr/>
                </a:pPr>
                <a:endParaRPr lang="en-US" dirty="0">
                  <a:latin typeface="Times New Roman" pitchFamily="18" charset="0"/>
                  <a:cs typeface="+mn-cs"/>
                </a:endParaRPr>
              </a:p>
            </p:txBody>
          </p:sp>
          <p:sp>
            <p:nvSpPr>
              <p:cNvPr id="23" name="TextBox 22"/>
              <p:cNvSpPr txBox="1"/>
              <p:nvPr/>
            </p:nvSpPr>
            <p:spPr>
              <a:xfrm>
                <a:off x="609600" y="5145617"/>
                <a:ext cx="1219200" cy="566822"/>
              </a:xfrm>
              <a:prstGeom prst="rect">
                <a:avLst/>
              </a:prstGeom>
              <a:grpFill/>
            </p:spPr>
            <p:txBody>
              <a:bodyPr>
                <a:spAutoFit/>
              </a:bodyPr>
              <a:lstStyle/>
              <a:p>
                <a:pPr algn="ctr">
                  <a:defRPr/>
                </a:pPr>
                <a:r>
                  <a:rPr lang="en-US" sz="1400" dirty="0">
                    <a:latin typeface="Franklin Gothic Book" pitchFamily="34" charset="0"/>
                    <a:cs typeface="+mn-cs"/>
                  </a:rPr>
                  <a:t>Other Customers</a:t>
                </a:r>
              </a:p>
            </p:txBody>
          </p:sp>
        </p:grpSp>
        <p:grpSp>
          <p:nvGrpSpPr>
            <p:cNvPr id="7" name="Group 23"/>
            <p:cNvGrpSpPr/>
            <p:nvPr/>
          </p:nvGrpSpPr>
          <p:grpSpPr>
            <a:xfrm>
              <a:off x="6858000" y="2921000"/>
              <a:ext cx="1752600" cy="914400"/>
              <a:chOff x="381000" y="4953000"/>
              <a:chExt cx="1752600" cy="990600"/>
            </a:xfrm>
            <a:gradFill>
              <a:gsLst>
                <a:gs pos="0">
                  <a:srgbClr val="A50021"/>
                </a:gs>
                <a:gs pos="53000">
                  <a:schemeClr val="bg1"/>
                </a:gs>
                <a:gs pos="100000">
                  <a:srgbClr val="A50021"/>
                </a:gs>
              </a:gsLst>
              <a:lin ang="5400000" scaled="1"/>
            </a:gradFill>
            <a:effectLst>
              <a:outerShdw blurRad="50800" dist="38100" dir="2700000" algn="tl" rotWithShape="0">
                <a:prstClr val="black">
                  <a:alpha val="40000"/>
                </a:prstClr>
              </a:outerShdw>
            </a:effectLst>
          </p:grpSpPr>
          <p:sp>
            <p:nvSpPr>
              <p:cNvPr id="25" name="Rectangle 24"/>
              <p:cNvSpPr/>
              <p:nvPr/>
            </p:nvSpPr>
            <p:spPr bwMode="auto">
              <a:xfrm>
                <a:off x="381000" y="4953000"/>
                <a:ext cx="1752600" cy="990600"/>
              </a:xfrm>
              <a:prstGeom prst="rect">
                <a:avLst/>
              </a:prstGeom>
              <a:grpFill/>
              <a:ln w="9525" cap="flat" cmpd="sng" algn="ctr">
                <a:solidFill>
                  <a:schemeClr val="tx1"/>
                </a:solidFill>
                <a:prstDash val="solid"/>
                <a:round/>
                <a:headEnd type="none" w="med" len="med"/>
                <a:tailEnd type="none" w="med" len="med"/>
              </a:ln>
              <a:effectLst/>
            </p:spPr>
            <p:txBody>
              <a:bodyPr/>
              <a:lstStyle/>
              <a:p>
                <a:pPr>
                  <a:defRPr/>
                </a:pPr>
                <a:endParaRPr lang="en-US" dirty="0">
                  <a:latin typeface="Times New Roman" pitchFamily="18" charset="0"/>
                  <a:cs typeface="+mn-cs"/>
                </a:endParaRPr>
              </a:p>
            </p:txBody>
          </p:sp>
          <p:sp>
            <p:nvSpPr>
              <p:cNvPr id="26" name="TextBox 25"/>
              <p:cNvSpPr txBox="1"/>
              <p:nvPr/>
            </p:nvSpPr>
            <p:spPr>
              <a:xfrm>
                <a:off x="609600" y="5257800"/>
                <a:ext cx="1219200" cy="333425"/>
              </a:xfrm>
              <a:prstGeom prst="rect">
                <a:avLst/>
              </a:prstGeom>
              <a:grpFill/>
            </p:spPr>
            <p:txBody>
              <a:bodyPr>
                <a:spAutoFit/>
              </a:bodyPr>
              <a:lstStyle/>
              <a:p>
                <a:pPr algn="ctr">
                  <a:defRPr/>
                </a:pPr>
                <a:r>
                  <a:rPr lang="en-US" sz="1400" dirty="0">
                    <a:latin typeface="Franklin Gothic Book" pitchFamily="34" charset="0"/>
                    <a:cs typeface="+mn-cs"/>
                  </a:rPr>
                  <a:t>Short Lines</a:t>
                </a:r>
              </a:p>
            </p:txBody>
          </p:sp>
        </p:grpSp>
        <p:grpSp>
          <p:nvGrpSpPr>
            <p:cNvPr id="8" name="Group 26"/>
            <p:cNvGrpSpPr/>
            <p:nvPr/>
          </p:nvGrpSpPr>
          <p:grpSpPr>
            <a:xfrm>
              <a:off x="2438400" y="2314572"/>
              <a:ext cx="3124200" cy="751803"/>
              <a:chOff x="381000" y="5049144"/>
              <a:chExt cx="1752600" cy="689889"/>
            </a:xfrm>
            <a:gradFill flip="none" rotWithShape="1">
              <a:gsLst>
                <a:gs pos="0">
                  <a:schemeClr val="tx1">
                    <a:lumMod val="65000"/>
                    <a:lumOff val="35000"/>
                  </a:schemeClr>
                </a:gs>
                <a:gs pos="53000">
                  <a:srgbClr val="FFCC00"/>
                </a:gs>
                <a:gs pos="100000">
                  <a:schemeClr val="tx1">
                    <a:lumMod val="65000"/>
                    <a:lumOff val="35000"/>
                  </a:schemeClr>
                </a:gs>
              </a:gsLst>
              <a:lin ang="5400000" scaled="1"/>
              <a:tileRect/>
            </a:gradFill>
          </p:grpSpPr>
          <p:sp>
            <p:nvSpPr>
              <p:cNvPr id="28" name="Rectangle 27"/>
              <p:cNvSpPr/>
              <p:nvPr/>
            </p:nvSpPr>
            <p:spPr bwMode="auto">
              <a:xfrm>
                <a:off x="381000" y="5049144"/>
                <a:ext cx="1752600" cy="689889"/>
              </a:xfrm>
              <a:prstGeom prst="rect">
                <a:avLst/>
              </a:prstGeom>
              <a:grpFill/>
              <a:ln w="9525" cap="flat" cmpd="sng" algn="ctr">
                <a:solidFill>
                  <a:schemeClr val="tx1"/>
                </a:solidFill>
                <a:prstDash val="solid"/>
                <a:round/>
                <a:headEnd type="none" w="med" len="med"/>
                <a:tailEnd type="none" w="med" len="med"/>
              </a:ln>
              <a:effectLst/>
            </p:spPr>
            <p:txBody>
              <a:bodyPr/>
              <a:lstStyle/>
              <a:p>
                <a:pPr>
                  <a:defRPr/>
                </a:pPr>
                <a:endParaRPr lang="en-US" dirty="0">
                  <a:latin typeface="Times New Roman" pitchFamily="18" charset="0"/>
                  <a:cs typeface="+mn-cs"/>
                </a:endParaRPr>
              </a:p>
            </p:txBody>
          </p:sp>
          <p:sp>
            <p:nvSpPr>
              <p:cNvPr id="29" name="TextBox 28"/>
              <p:cNvSpPr txBox="1"/>
              <p:nvPr/>
            </p:nvSpPr>
            <p:spPr>
              <a:xfrm>
                <a:off x="509239" y="5191718"/>
                <a:ext cx="1496122" cy="367159"/>
              </a:xfrm>
              <a:prstGeom prst="rect">
                <a:avLst/>
              </a:prstGeom>
              <a:grpFill/>
            </p:spPr>
            <p:txBody>
              <a:bodyPr>
                <a:spAutoFit/>
              </a:bodyPr>
              <a:lstStyle/>
              <a:p>
                <a:pPr algn="ctr">
                  <a:defRPr/>
                </a:pPr>
                <a:r>
                  <a:rPr lang="en-US" dirty="0">
                    <a:latin typeface="Franklin Gothic Book" pitchFamily="34" charset="0"/>
                    <a:cs typeface="+mn-cs"/>
                  </a:rPr>
                  <a:t>Transportation</a:t>
                </a:r>
              </a:p>
            </p:txBody>
          </p:sp>
        </p:grpSp>
        <p:sp>
          <p:nvSpPr>
            <p:cNvPr id="37" name="Rectangle 36"/>
            <p:cNvSpPr/>
            <p:nvPr/>
          </p:nvSpPr>
          <p:spPr bwMode="auto">
            <a:xfrm>
              <a:off x="2438400" y="3210598"/>
              <a:ext cx="3124200" cy="751802"/>
            </a:xfrm>
            <a:prstGeom prst="rect">
              <a:avLst/>
            </a:prstGeom>
            <a:gradFill flip="none" rotWithShape="1">
              <a:gsLst>
                <a:gs pos="0">
                  <a:schemeClr val="tx1">
                    <a:lumMod val="65000"/>
                    <a:lumOff val="35000"/>
                  </a:schemeClr>
                </a:gs>
                <a:gs pos="53000">
                  <a:srgbClr val="FFCC00"/>
                </a:gs>
                <a:gs pos="100000">
                  <a:schemeClr val="tx1">
                    <a:lumMod val="65000"/>
                    <a:lumOff val="35000"/>
                  </a:schemeClr>
                </a:gs>
              </a:gsLst>
              <a:lin ang="5400000" scaled="1"/>
              <a:tileRect/>
            </a:gradFill>
            <a:ln w="9525" cap="flat" cmpd="sng" algn="ctr">
              <a:solidFill>
                <a:schemeClr val="tx1"/>
              </a:solidFill>
              <a:prstDash val="solid"/>
              <a:round/>
              <a:headEnd type="none" w="med" len="med"/>
              <a:tailEnd type="none" w="med" len="med"/>
            </a:ln>
            <a:effectLst/>
          </p:spPr>
          <p:txBody>
            <a:bodyPr/>
            <a:lstStyle/>
            <a:p>
              <a:pPr>
                <a:defRPr/>
              </a:pPr>
              <a:endParaRPr lang="en-US" dirty="0">
                <a:latin typeface="Times New Roman" pitchFamily="18" charset="0"/>
                <a:cs typeface="+mn-cs"/>
              </a:endParaRPr>
            </a:p>
          </p:txBody>
        </p:sp>
        <p:sp>
          <p:nvSpPr>
            <p:cNvPr id="40" name="Rectangle 39"/>
            <p:cNvSpPr/>
            <p:nvPr/>
          </p:nvSpPr>
          <p:spPr bwMode="auto">
            <a:xfrm>
              <a:off x="2438400" y="4124998"/>
              <a:ext cx="3124200" cy="751802"/>
            </a:xfrm>
            <a:prstGeom prst="rect">
              <a:avLst/>
            </a:prstGeom>
            <a:gradFill flip="none" rotWithShape="1">
              <a:gsLst>
                <a:gs pos="0">
                  <a:schemeClr val="tx1">
                    <a:lumMod val="65000"/>
                    <a:lumOff val="35000"/>
                  </a:schemeClr>
                </a:gs>
                <a:gs pos="53000">
                  <a:srgbClr val="FFCC00"/>
                </a:gs>
                <a:gs pos="100000">
                  <a:schemeClr val="tx1">
                    <a:lumMod val="65000"/>
                    <a:lumOff val="35000"/>
                  </a:schemeClr>
                </a:gs>
              </a:gsLst>
              <a:lin ang="5400000" scaled="1"/>
              <a:tileRect/>
            </a:gradFill>
            <a:ln w="9525" cap="flat" cmpd="sng" algn="ctr">
              <a:solidFill>
                <a:schemeClr val="tx1"/>
              </a:solidFill>
              <a:prstDash val="solid"/>
              <a:round/>
              <a:headEnd type="none" w="med" len="med"/>
              <a:tailEnd type="none" w="med" len="med"/>
            </a:ln>
            <a:effectLst/>
          </p:spPr>
          <p:txBody>
            <a:bodyPr/>
            <a:lstStyle/>
            <a:p>
              <a:pPr>
                <a:defRPr/>
              </a:pPr>
              <a:endParaRPr lang="en-US" dirty="0">
                <a:latin typeface="Times New Roman" pitchFamily="18" charset="0"/>
                <a:cs typeface="+mn-cs"/>
              </a:endParaRPr>
            </a:p>
          </p:txBody>
        </p:sp>
        <p:sp>
          <p:nvSpPr>
            <p:cNvPr id="9235" name="TextBox 41"/>
            <p:cNvSpPr txBox="1">
              <a:spLocks noChangeArrowheads="1"/>
            </p:cNvSpPr>
            <p:nvPr/>
          </p:nvSpPr>
          <p:spPr bwMode="auto">
            <a:xfrm>
              <a:off x="2438400" y="1733550"/>
              <a:ext cx="3124200" cy="523875"/>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cs typeface="Arial" charset="0"/>
                </a:defRPr>
              </a:lvl1pPr>
              <a:lvl2pPr marL="742950" indent="-285750" eaLnBrk="0" hangingPunct="0">
                <a:defRPr sz="2000" b="1">
                  <a:solidFill>
                    <a:schemeClr val="tx1"/>
                  </a:solidFill>
                  <a:latin typeface="Arial" charset="0"/>
                  <a:cs typeface="Arial" charset="0"/>
                </a:defRPr>
              </a:lvl2pPr>
              <a:lvl3pPr marL="1143000" indent="-228600" eaLnBrk="0" hangingPunct="0">
                <a:defRPr sz="2000" b="1">
                  <a:solidFill>
                    <a:schemeClr val="tx1"/>
                  </a:solidFill>
                  <a:latin typeface="Arial" charset="0"/>
                  <a:cs typeface="Arial" charset="0"/>
                </a:defRPr>
              </a:lvl3pPr>
              <a:lvl4pPr marL="1600200" indent="-228600" eaLnBrk="0" hangingPunct="0">
                <a:defRPr sz="2000" b="1">
                  <a:solidFill>
                    <a:schemeClr val="tx1"/>
                  </a:solidFill>
                  <a:latin typeface="Arial" charset="0"/>
                  <a:cs typeface="Arial" charset="0"/>
                </a:defRPr>
              </a:lvl4pPr>
              <a:lvl5pPr marL="2057400" indent="-228600" eaLnBrk="0" hangingPunct="0">
                <a:defRPr sz="2000" b="1">
                  <a:solidFill>
                    <a:schemeClr val="tx1"/>
                  </a:solidFill>
                  <a:latin typeface="Arial" charset="0"/>
                  <a:cs typeface="Arial" charset="0"/>
                </a:defRPr>
              </a:lvl5pPr>
              <a:lvl6pPr marL="2514600" indent="-228600" eaLnBrk="0" fontAlgn="base" hangingPunct="0">
                <a:spcBef>
                  <a:spcPct val="0"/>
                </a:spcBef>
                <a:spcAft>
                  <a:spcPct val="0"/>
                </a:spcAft>
                <a:defRPr sz="2000" b="1">
                  <a:solidFill>
                    <a:schemeClr val="tx1"/>
                  </a:solidFill>
                  <a:latin typeface="Arial" charset="0"/>
                  <a:cs typeface="Arial" charset="0"/>
                </a:defRPr>
              </a:lvl6pPr>
              <a:lvl7pPr marL="2971800" indent="-228600" eaLnBrk="0" fontAlgn="base" hangingPunct="0">
                <a:spcBef>
                  <a:spcPct val="0"/>
                </a:spcBef>
                <a:spcAft>
                  <a:spcPct val="0"/>
                </a:spcAft>
                <a:defRPr sz="2000" b="1">
                  <a:solidFill>
                    <a:schemeClr val="tx1"/>
                  </a:solidFill>
                  <a:latin typeface="Arial" charset="0"/>
                  <a:cs typeface="Arial" charset="0"/>
                </a:defRPr>
              </a:lvl7pPr>
              <a:lvl8pPr marL="3429000" indent="-228600" eaLnBrk="0" fontAlgn="base" hangingPunct="0">
                <a:spcBef>
                  <a:spcPct val="0"/>
                </a:spcBef>
                <a:spcAft>
                  <a:spcPct val="0"/>
                </a:spcAft>
                <a:defRPr sz="2000" b="1">
                  <a:solidFill>
                    <a:schemeClr val="tx1"/>
                  </a:solidFill>
                  <a:latin typeface="Arial" charset="0"/>
                  <a:cs typeface="Arial" charset="0"/>
                </a:defRPr>
              </a:lvl8pPr>
              <a:lvl9pPr marL="3886200" indent="-228600" eaLnBrk="0" fontAlgn="base" hangingPunct="0">
                <a:spcBef>
                  <a:spcPct val="0"/>
                </a:spcBef>
                <a:spcAft>
                  <a:spcPct val="0"/>
                </a:spcAft>
                <a:defRPr sz="2000" b="1">
                  <a:solidFill>
                    <a:schemeClr val="tx1"/>
                  </a:solidFill>
                  <a:latin typeface="Arial" charset="0"/>
                  <a:cs typeface="Arial" charset="0"/>
                </a:defRPr>
              </a:lvl9pPr>
            </a:lstStyle>
            <a:p>
              <a:pPr algn="ctr" eaLnBrk="1" hangingPunct="1">
                <a:defRPr/>
              </a:pPr>
              <a:r>
                <a:rPr lang="en-US" sz="2800" dirty="0">
                  <a:solidFill>
                    <a:schemeClr val="bg1"/>
                  </a:solidFill>
                  <a:latin typeface="Franklin Gothic Book" pitchFamily="34" charset="0"/>
                  <a:cs typeface="+mn-cs"/>
                </a:rPr>
                <a:t>Watco Services</a:t>
              </a:r>
            </a:p>
          </p:txBody>
        </p:sp>
        <p:sp>
          <p:nvSpPr>
            <p:cNvPr id="45" name="Left-Right Arrow 44"/>
            <p:cNvSpPr/>
            <p:nvPr/>
          </p:nvSpPr>
          <p:spPr bwMode="auto">
            <a:xfrm>
              <a:off x="5791200" y="2362200"/>
              <a:ext cx="914400" cy="533400"/>
            </a:xfrm>
            <a:prstGeom prst="leftRightArrow">
              <a:avLst/>
            </a:prstGeom>
            <a:solidFill>
              <a:schemeClr val="bg1">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US" dirty="0">
                <a:latin typeface="Times New Roman" pitchFamily="18" charset="0"/>
                <a:cs typeface="+mn-cs"/>
              </a:endParaRPr>
            </a:p>
          </p:txBody>
        </p:sp>
        <p:sp>
          <p:nvSpPr>
            <p:cNvPr id="46" name="Left-Right Arrow 45"/>
            <p:cNvSpPr/>
            <p:nvPr/>
          </p:nvSpPr>
          <p:spPr bwMode="auto">
            <a:xfrm>
              <a:off x="5791200" y="3302000"/>
              <a:ext cx="914400" cy="533400"/>
            </a:xfrm>
            <a:prstGeom prst="leftRightArrow">
              <a:avLst/>
            </a:prstGeom>
            <a:solidFill>
              <a:schemeClr val="bg1">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US" dirty="0">
                <a:latin typeface="Times New Roman" pitchFamily="18" charset="0"/>
                <a:cs typeface="+mn-cs"/>
              </a:endParaRPr>
            </a:p>
          </p:txBody>
        </p:sp>
        <p:sp>
          <p:nvSpPr>
            <p:cNvPr id="47" name="Left-Right Arrow 46"/>
            <p:cNvSpPr/>
            <p:nvPr/>
          </p:nvSpPr>
          <p:spPr bwMode="auto">
            <a:xfrm>
              <a:off x="5791200" y="4241800"/>
              <a:ext cx="914400" cy="533400"/>
            </a:xfrm>
            <a:prstGeom prst="leftRightArrow">
              <a:avLst/>
            </a:prstGeom>
            <a:solidFill>
              <a:schemeClr val="bg1">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US" dirty="0">
                <a:latin typeface="Times New Roman" pitchFamily="18" charset="0"/>
                <a:cs typeface="+mn-cs"/>
              </a:endParaRPr>
            </a:p>
          </p:txBody>
        </p:sp>
        <p:sp>
          <p:nvSpPr>
            <p:cNvPr id="48" name="Left-Right Arrow 47"/>
            <p:cNvSpPr/>
            <p:nvPr/>
          </p:nvSpPr>
          <p:spPr bwMode="auto">
            <a:xfrm>
              <a:off x="5791200" y="5181600"/>
              <a:ext cx="914400" cy="533400"/>
            </a:xfrm>
            <a:prstGeom prst="leftRightArrow">
              <a:avLst/>
            </a:prstGeom>
            <a:solidFill>
              <a:schemeClr val="bg1">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US" dirty="0">
                <a:latin typeface="Times New Roman" pitchFamily="18" charset="0"/>
                <a:cs typeface="+mn-cs"/>
              </a:endParaRPr>
            </a:p>
          </p:txBody>
        </p:sp>
      </p:grpSp>
      <p:sp>
        <p:nvSpPr>
          <p:cNvPr id="39" name="Rectangle 38"/>
          <p:cNvSpPr/>
          <p:nvPr/>
        </p:nvSpPr>
        <p:spPr bwMode="auto">
          <a:xfrm>
            <a:off x="2667000" y="4436148"/>
            <a:ext cx="3124200" cy="751802"/>
          </a:xfrm>
          <a:prstGeom prst="rect">
            <a:avLst/>
          </a:prstGeom>
          <a:gradFill flip="none" rotWithShape="1">
            <a:gsLst>
              <a:gs pos="0">
                <a:schemeClr val="tx1">
                  <a:lumMod val="65000"/>
                  <a:lumOff val="35000"/>
                </a:schemeClr>
              </a:gs>
              <a:gs pos="53000">
                <a:srgbClr val="FFCC00"/>
              </a:gs>
              <a:gs pos="100000">
                <a:schemeClr val="tx1">
                  <a:lumMod val="65000"/>
                  <a:lumOff val="35000"/>
                </a:schemeClr>
              </a:gs>
            </a:gsLst>
            <a:lin ang="5400000" scaled="1"/>
            <a:tileRect/>
          </a:gradFill>
          <a:ln w="9525" cap="flat" cmpd="sng" algn="ctr">
            <a:solidFill>
              <a:schemeClr val="tx1"/>
            </a:solidFill>
            <a:prstDash val="solid"/>
            <a:round/>
            <a:headEnd type="none" w="med" len="med"/>
            <a:tailEnd type="none" w="med" len="med"/>
          </a:ln>
          <a:effectLst/>
        </p:spPr>
        <p:txBody>
          <a:bodyPr/>
          <a:lstStyle/>
          <a:p>
            <a:pPr>
              <a:defRPr/>
            </a:pPr>
            <a:endParaRPr lang="en-US" dirty="0">
              <a:latin typeface="Times New Roman" pitchFamily="18" charset="0"/>
              <a:cs typeface="+mn-cs"/>
            </a:endParaRPr>
          </a:p>
        </p:txBody>
      </p:sp>
      <p:sp>
        <p:nvSpPr>
          <p:cNvPr id="44" name="TextBox 43"/>
          <p:cNvSpPr txBox="1"/>
          <p:nvPr/>
        </p:nvSpPr>
        <p:spPr bwMode="auto">
          <a:xfrm>
            <a:off x="2936240" y="2810488"/>
            <a:ext cx="2667000" cy="400110"/>
          </a:xfrm>
          <a:prstGeom prst="rect">
            <a:avLst/>
          </a:prstGeom>
          <a:noFill/>
        </p:spPr>
        <p:txBody>
          <a:bodyPr>
            <a:spAutoFit/>
          </a:bodyPr>
          <a:lstStyle/>
          <a:p>
            <a:pPr algn="ctr">
              <a:defRPr/>
            </a:pPr>
            <a:r>
              <a:rPr lang="en-US" dirty="0" smtClean="0">
                <a:latin typeface="Franklin Gothic Book" pitchFamily="34" charset="0"/>
                <a:cs typeface="+mn-cs"/>
              </a:rPr>
              <a:t>Terminals</a:t>
            </a:r>
            <a:endParaRPr lang="en-US" dirty="0">
              <a:latin typeface="Franklin Gothic Book" pitchFamily="34" charset="0"/>
              <a:cs typeface="+mn-cs"/>
            </a:endParaRPr>
          </a:p>
        </p:txBody>
      </p:sp>
      <p:sp>
        <p:nvSpPr>
          <p:cNvPr id="51" name="TextBox 50"/>
          <p:cNvSpPr txBox="1"/>
          <p:nvPr/>
        </p:nvSpPr>
        <p:spPr bwMode="auto">
          <a:xfrm>
            <a:off x="2958306" y="3691244"/>
            <a:ext cx="2667000" cy="400110"/>
          </a:xfrm>
          <a:prstGeom prst="rect">
            <a:avLst/>
          </a:prstGeom>
          <a:noFill/>
        </p:spPr>
        <p:txBody>
          <a:bodyPr>
            <a:spAutoFit/>
          </a:bodyPr>
          <a:lstStyle/>
          <a:p>
            <a:pPr algn="ctr">
              <a:defRPr/>
            </a:pPr>
            <a:r>
              <a:rPr lang="en-US" dirty="0" smtClean="0">
                <a:latin typeface="Franklin Gothic Book" pitchFamily="34" charset="0"/>
                <a:cs typeface="+mn-cs"/>
              </a:rPr>
              <a:t>Supply Chain Services</a:t>
            </a:r>
            <a:endParaRPr lang="en-US" dirty="0">
              <a:latin typeface="Franklin Gothic Book" pitchFamily="34" charset="0"/>
              <a:cs typeface="+mn-cs"/>
            </a:endParaRPr>
          </a:p>
        </p:txBody>
      </p:sp>
      <p:sp>
        <p:nvSpPr>
          <p:cNvPr id="52" name="TextBox 51"/>
          <p:cNvSpPr txBox="1"/>
          <p:nvPr/>
        </p:nvSpPr>
        <p:spPr bwMode="auto">
          <a:xfrm>
            <a:off x="2983706" y="4650610"/>
            <a:ext cx="2667000" cy="400110"/>
          </a:xfrm>
          <a:prstGeom prst="rect">
            <a:avLst/>
          </a:prstGeom>
          <a:noFill/>
        </p:spPr>
        <p:txBody>
          <a:bodyPr>
            <a:spAutoFit/>
          </a:bodyPr>
          <a:lstStyle/>
          <a:p>
            <a:pPr algn="ctr">
              <a:defRPr/>
            </a:pPr>
            <a:r>
              <a:rPr lang="en-US" dirty="0" smtClean="0">
                <a:latin typeface="Franklin Gothic Book" pitchFamily="34" charset="0"/>
                <a:cs typeface="+mn-cs"/>
              </a:rPr>
              <a:t>Mechanical</a:t>
            </a:r>
            <a:endParaRPr lang="en-US" dirty="0">
              <a:latin typeface="Franklin Gothic Book" pitchFamily="34" charset="0"/>
              <a:cs typeface="+mn-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5"/>
          <p:cNvSpPr>
            <a:spLocks noChangeArrowheads="1"/>
          </p:cNvSpPr>
          <p:nvPr/>
        </p:nvSpPr>
        <p:spPr bwMode="auto">
          <a:xfrm>
            <a:off x="271463" y="939800"/>
            <a:ext cx="8534400" cy="3784600"/>
          </a:xfrm>
          <a:prstGeom prst="roundRect">
            <a:avLst>
              <a:gd name="adj" fmla="val 16667"/>
            </a:avLst>
          </a:prstGeom>
          <a:gradFill rotWithShape="1">
            <a:gsLst>
              <a:gs pos="0">
                <a:srgbClr val="FFCC00"/>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endParaRPr lang="en-CA" b="0" dirty="0">
              <a:latin typeface="Times New Roman" pitchFamily="18" charset="0"/>
            </a:endParaRPr>
          </a:p>
        </p:txBody>
      </p:sp>
      <p:sp>
        <p:nvSpPr>
          <p:cNvPr id="10243" name="Rectangle 7"/>
          <p:cNvSpPr>
            <a:spLocks noChangeArrowheads="1"/>
          </p:cNvSpPr>
          <p:nvPr/>
        </p:nvSpPr>
        <p:spPr bwMode="auto">
          <a:xfrm>
            <a:off x="5468938" y="1066800"/>
            <a:ext cx="34290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rgbClr val="FFCC00"/>
              </a:buClr>
              <a:buFontTx/>
              <a:buBlip>
                <a:blip r:embed="rId3"/>
              </a:buBlip>
              <a:defRPr/>
            </a:pPr>
            <a:r>
              <a:rPr lang="en-US" sz="1800" b="0" dirty="0" smtClean="0">
                <a:latin typeface="Franklin Gothic Book" pitchFamily="34" charset="0"/>
              </a:rPr>
              <a:t>36 </a:t>
            </a:r>
            <a:r>
              <a:rPr lang="en-US" sz="1800" b="0" dirty="0">
                <a:latin typeface="Franklin Gothic Book" pitchFamily="34" charset="0"/>
              </a:rPr>
              <a:t>states served</a:t>
            </a:r>
          </a:p>
          <a:p>
            <a:pPr marL="342900" indent="-342900">
              <a:spcBef>
                <a:spcPct val="20000"/>
              </a:spcBef>
              <a:buClr>
                <a:srgbClr val="FFCC00"/>
              </a:buClr>
              <a:buFontTx/>
              <a:buBlip>
                <a:blip r:embed="rId3"/>
              </a:buBlip>
              <a:defRPr/>
            </a:pPr>
            <a:r>
              <a:rPr lang="en-US" sz="1800" b="0" dirty="0" smtClean="0">
                <a:latin typeface="Franklin Gothic Book" pitchFamily="34" charset="0"/>
              </a:rPr>
              <a:t>30 switching </a:t>
            </a:r>
            <a:r>
              <a:rPr lang="en-US" sz="1800" b="0" dirty="0">
                <a:latin typeface="Franklin Gothic Book" pitchFamily="34" charset="0"/>
              </a:rPr>
              <a:t>operations </a:t>
            </a:r>
          </a:p>
          <a:p>
            <a:pPr marL="342900" indent="-342900">
              <a:spcBef>
                <a:spcPct val="20000"/>
              </a:spcBef>
              <a:buClr>
                <a:srgbClr val="FFCC00"/>
              </a:buClr>
              <a:buFontTx/>
              <a:buBlip>
                <a:blip r:embed="rId3"/>
              </a:buBlip>
              <a:defRPr/>
            </a:pPr>
            <a:r>
              <a:rPr lang="en-US" sz="1800" b="0" dirty="0" smtClean="0">
                <a:latin typeface="Franklin Gothic Book" pitchFamily="34" charset="0"/>
              </a:rPr>
              <a:t>35 </a:t>
            </a:r>
            <a:r>
              <a:rPr lang="en-US" sz="1800" b="0" dirty="0">
                <a:latin typeface="Franklin Gothic Book" pitchFamily="34" charset="0"/>
              </a:rPr>
              <a:t>short line railroads</a:t>
            </a:r>
          </a:p>
          <a:p>
            <a:pPr marL="342900" indent="-342900">
              <a:spcBef>
                <a:spcPct val="20000"/>
              </a:spcBef>
              <a:buClr>
                <a:srgbClr val="FFCC00"/>
              </a:buClr>
              <a:buFontTx/>
              <a:buBlip>
                <a:blip r:embed="rId3"/>
              </a:buBlip>
              <a:defRPr/>
            </a:pPr>
            <a:r>
              <a:rPr lang="en-US" sz="1800" b="0" dirty="0" smtClean="0">
                <a:latin typeface="Franklin Gothic Book" pitchFamily="34" charset="0"/>
              </a:rPr>
              <a:t>33 GBW (joint venture) mechanical shops</a:t>
            </a:r>
          </a:p>
          <a:p>
            <a:pPr marL="342900" indent="-342900">
              <a:spcBef>
                <a:spcPct val="20000"/>
              </a:spcBef>
              <a:buClr>
                <a:srgbClr val="FFCC00"/>
              </a:buClr>
              <a:buFontTx/>
              <a:buBlip>
                <a:blip r:embed="rId3"/>
              </a:buBlip>
              <a:defRPr/>
            </a:pPr>
            <a:r>
              <a:rPr lang="en-US" sz="1800" b="0" dirty="0" smtClean="0">
                <a:latin typeface="Franklin Gothic Book" pitchFamily="34" charset="0"/>
              </a:rPr>
              <a:t>23 </a:t>
            </a:r>
            <a:r>
              <a:rPr lang="en-US" sz="1800" b="0" dirty="0">
                <a:latin typeface="Franklin Gothic Book" pitchFamily="34" charset="0"/>
              </a:rPr>
              <a:t>railroad repair </a:t>
            </a:r>
            <a:r>
              <a:rPr lang="en-US" sz="1800" b="0" dirty="0" smtClean="0">
                <a:latin typeface="Franklin Gothic Book" pitchFamily="34" charset="0"/>
              </a:rPr>
              <a:t>shops, 8 </a:t>
            </a:r>
            <a:r>
              <a:rPr lang="en-US" sz="1800" b="0" dirty="0">
                <a:latin typeface="Franklin Gothic Book" pitchFamily="34" charset="0"/>
              </a:rPr>
              <a:t>locomotive </a:t>
            </a:r>
            <a:r>
              <a:rPr lang="en-US" sz="1800" b="0" dirty="0" smtClean="0">
                <a:latin typeface="Franklin Gothic Book" pitchFamily="34" charset="0"/>
              </a:rPr>
              <a:t>shops and 2 private railcar shops</a:t>
            </a:r>
            <a:endParaRPr lang="en-US" sz="1800" b="0" dirty="0">
              <a:latin typeface="Franklin Gothic Book" pitchFamily="34" charset="0"/>
            </a:endParaRPr>
          </a:p>
          <a:p>
            <a:pPr marL="342900" indent="-342900">
              <a:spcBef>
                <a:spcPct val="20000"/>
              </a:spcBef>
              <a:buClr>
                <a:srgbClr val="FFCC00"/>
              </a:buClr>
              <a:buFontTx/>
              <a:buBlip>
                <a:blip r:embed="rId3"/>
              </a:buBlip>
              <a:defRPr/>
            </a:pPr>
            <a:r>
              <a:rPr lang="en-US" sz="1800" b="0" dirty="0" smtClean="0">
                <a:latin typeface="Franklin Gothic Book" pitchFamily="34" charset="0"/>
              </a:rPr>
              <a:t>54 terminal locations </a:t>
            </a:r>
          </a:p>
          <a:p>
            <a:pPr marL="342900" indent="-342900">
              <a:spcBef>
                <a:spcPct val="20000"/>
              </a:spcBef>
              <a:buClr>
                <a:srgbClr val="FFCC00"/>
              </a:buClr>
              <a:buBlip>
                <a:blip r:embed="rId3"/>
              </a:buBlip>
              <a:defRPr/>
            </a:pPr>
            <a:r>
              <a:rPr lang="en-US" sz="1800" b="0" dirty="0" smtClean="0">
                <a:latin typeface="Franklin Gothic Book" pitchFamily="34" charset="0"/>
              </a:rPr>
              <a:t>International rail service </a:t>
            </a:r>
            <a:r>
              <a:rPr lang="en-US" sz="1800" b="0" dirty="0">
                <a:latin typeface="Franklin Gothic Book" pitchFamily="34" charset="0"/>
              </a:rPr>
              <a:t>in </a:t>
            </a:r>
            <a:r>
              <a:rPr lang="en-US" sz="1800" b="0" dirty="0" smtClean="0">
                <a:latin typeface="Franklin Gothic Book" pitchFamily="34" charset="0"/>
              </a:rPr>
              <a:t>Western </a:t>
            </a:r>
            <a:r>
              <a:rPr lang="en-CA" sz="1800" b="0" dirty="0">
                <a:latin typeface="Franklin Gothic Book" pitchFamily="34" charset="0"/>
              </a:rPr>
              <a:t>Australia</a:t>
            </a:r>
            <a:endParaRPr lang="en-US" sz="1800" b="0" dirty="0">
              <a:latin typeface="Franklin Gothic Book" pitchFamily="34" charset="0"/>
            </a:endParaRPr>
          </a:p>
        </p:txBody>
      </p:sp>
      <p:sp>
        <p:nvSpPr>
          <p:cNvPr id="10247" name="Rectangle 6"/>
          <p:cNvSpPr>
            <a:spLocks noGrp="1" noChangeArrowheads="1"/>
          </p:cNvSpPr>
          <p:nvPr>
            <p:ph idx="1"/>
          </p:nvPr>
        </p:nvSpPr>
        <p:spPr>
          <a:xfrm>
            <a:off x="304800" y="1066800"/>
            <a:ext cx="3048000" cy="4419600"/>
          </a:xfrm>
        </p:spPr>
        <p:txBody>
          <a:bodyPr/>
          <a:lstStyle/>
          <a:p>
            <a:pPr eaLnBrk="1" hangingPunct="1"/>
            <a:r>
              <a:rPr lang="en-US" sz="1800" dirty="0" smtClean="0"/>
              <a:t>One of the largest short line railroad operators in the U.S.</a:t>
            </a:r>
          </a:p>
          <a:p>
            <a:pPr eaLnBrk="1" hangingPunct="1"/>
            <a:r>
              <a:rPr lang="en-US" sz="1800" dirty="0" smtClean="0"/>
              <a:t>3rd largest industrial contract switching provider</a:t>
            </a:r>
          </a:p>
          <a:p>
            <a:pPr eaLnBrk="1" hangingPunct="1"/>
            <a:r>
              <a:rPr lang="en-US" sz="1800" dirty="0" smtClean="0"/>
              <a:t>Watco Supply Chain Services added in 2014</a:t>
            </a:r>
          </a:p>
          <a:p>
            <a:pPr eaLnBrk="1" hangingPunct="1"/>
            <a:r>
              <a:rPr lang="en-US" sz="1800" dirty="0" smtClean="0"/>
              <a:t>1,000,000+ annual carloads </a:t>
            </a:r>
          </a:p>
          <a:p>
            <a:pPr eaLnBrk="1" hangingPunct="1"/>
            <a:r>
              <a:rPr lang="en-US" sz="1800" dirty="0" smtClean="0"/>
              <a:t>4,750 track miles</a:t>
            </a:r>
          </a:p>
          <a:p>
            <a:pPr eaLnBrk="1" hangingPunct="1"/>
            <a:r>
              <a:rPr lang="en-US" sz="1800" dirty="0" smtClean="0"/>
              <a:t>3,000  Watco team members</a:t>
            </a:r>
          </a:p>
          <a:p>
            <a:pPr>
              <a:defRPr/>
            </a:pPr>
            <a:r>
              <a:rPr lang="en-US" sz="1800" dirty="0" smtClean="0"/>
              <a:t>450+ </a:t>
            </a:r>
            <a:r>
              <a:rPr lang="en-US" sz="1800" dirty="0"/>
              <a:t>locomotives</a:t>
            </a:r>
          </a:p>
          <a:p>
            <a:pPr>
              <a:defRPr/>
            </a:pPr>
            <a:r>
              <a:rPr lang="en-US" sz="1800" dirty="0"/>
              <a:t>3,900 railcars</a:t>
            </a:r>
          </a:p>
          <a:p>
            <a:pPr marL="0" indent="0" eaLnBrk="1" hangingPunct="1">
              <a:buNone/>
            </a:pPr>
            <a:endParaRPr lang="en-US" sz="1800" dirty="0" smtClean="0"/>
          </a:p>
        </p:txBody>
      </p:sp>
      <p:sp>
        <p:nvSpPr>
          <p:cNvPr id="10245" name="Rectangle 2"/>
          <p:cNvSpPr>
            <a:spLocks noGrp="1" noChangeArrowheads="1"/>
          </p:cNvSpPr>
          <p:nvPr>
            <p:ph type="title"/>
          </p:nvPr>
        </p:nvSpPr>
        <p:spPr>
          <a:ln/>
        </p:spPr>
        <p:txBody>
          <a:bodyPr/>
          <a:lstStyle/>
          <a:p>
            <a:pPr eaLnBrk="1" hangingPunct="1"/>
            <a:r>
              <a:rPr lang="en-US" dirty="0"/>
              <a:t>Statistics</a:t>
            </a:r>
          </a:p>
        </p:txBody>
      </p:sp>
      <p:pic>
        <p:nvPicPr>
          <p:cNvPr id="8" name="Picture 5" descr="Customer First1.png"/>
          <p:cNvPicPr>
            <a:picLocks noChangeAspect="1"/>
          </p:cNvPicPr>
          <p:nvPr/>
        </p:nvPicPr>
        <p:blipFill>
          <a:blip r:embed="rId4" cstate="print"/>
          <a:srcRect/>
          <a:stretch>
            <a:fillRect/>
          </a:stretch>
        </p:blipFill>
        <p:spPr bwMode="auto">
          <a:xfrm>
            <a:off x="3142615" y="1844040"/>
            <a:ext cx="2341563" cy="2895600"/>
          </a:xfrm>
          <a:prstGeom prst="rect">
            <a:avLst/>
          </a:prstGeom>
          <a:noFill/>
          <a:ln w="9525">
            <a:noFill/>
            <a:miter lim="800000"/>
            <a:headEnd/>
            <a:tailEnd/>
          </a:ln>
        </p:spPr>
      </p:pic>
      <p:sp>
        <p:nvSpPr>
          <p:cNvPr id="2" name="TextBox 1"/>
          <p:cNvSpPr txBox="1"/>
          <p:nvPr/>
        </p:nvSpPr>
        <p:spPr>
          <a:xfrm>
            <a:off x="7630160" y="5090160"/>
            <a:ext cx="184666"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40291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0"/>
            <a:ext cx="8229600" cy="715963"/>
          </a:xfrm>
          <a:ln/>
        </p:spPr>
        <p:txBody>
          <a:bodyPr/>
          <a:lstStyle/>
          <a:p>
            <a:pPr eaLnBrk="1" hangingPunct="1"/>
            <a:r>
              <a:rPr lang="en-US" dirty="0" smtClean="0"/>
              <a:t>Watco System Map</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480" y="935342"/>
            <a:ext cx="7965440" cy="592265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Text Box 4"/>
          <p:cNvSpPr txBox="1">
            <a:spLocks noChangeArrowheads="1"/>
          </p:cNvSpPr>
          <p:nvPr/>
        </p:nvSpPr>
        <p:spPr bwMode="auto">
          <a:xfrm>
            <a:off x="0" y="0"/>
            <a:ext cx="9144000" cy="685800"/>
          </a:xfrm>
          <a:prstGeom prst="rect">
            <a:avLst/>
          </a:prstGeom>
          <a:noFill/>
          <a:ln w="28575" algn="in">
            <a:noFill/>
            <a:miter lim="800000"/>
            <a:headEnd/>
            <a:tailEnd/>
          </a:ln>
          <a:effectLst/>
        </p:spPr>
        <p:txBody>
          <a:bodyPr lIns="36576" tIns="36576" rIns="36576" bIns="36576"/>
          <a:lstStyle/>
          <a:p>
            <a:pPr algn="ctr">
              <a:defRPr/>
            </a:pPr>
            <a:r>
              <a:rPr lang="en-US" sz="3600" kern="0" dirty="0">
                <a:solidFill>
                  <a:schemeClr val="tx2"/>
                </a:solidFill>
                <a:latin typeface="Franklin Gothic Demi" pitchFamily="34" charset="0"/>
                <a:ea typeface="+mj-ea"/>
                <a:cs typeface="+mj-cs"/>
              </a:rPr>
              <a:t>Watco Transportation Services</a:t>
            </a:r>
          </a:p>
        </p:txBody>
      </p:sp>
      <p:sp>
        <p:nvSpPr>
          <p:cNvPr id="13315" name="Text Box 5"/>
          <p:cNvSpPr txBox="1">
            <a:spLocks noChangeArrowheads="1"/>
          </p:cNvSpPr>
          <p:nvPr/>
        </p:nvSpPr>
        <p:spPr bwMode="auto">
          <a:xfrm>
            <a:off x="0" y="1143000"/>
            <a:ext cx="2438400" cy="5197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txBody>
          <a:bodyPr lIns="36576" tIns="36576" rIns="36576" bIns="36576"/>
          <a:lstStyle>
            <a:lvl1pPr eaLnBrk="0" hangingPunct="0">
              <a:tabLst>
                <a:tab pos="1485900" algn="l"/>
              </a:tabLst>
              <a:defRPr sz="2000" b="1">
                <a:solidFill>
                  <a:schemeClr val="tx1"/>
                </a:solidFill>
                <a:latin typeface="Arial" charset="0"/>
                <a:cs typeface="Arial" charset="0"/>
              </a:defRPr>
            </a:lvl1pPr>
            <a:lvl2pPr marL="742950" indent="-285750" eaLnBrk="0" hangingPunct="0">
              <a:tabLst>
                <a:tab pos="1485900" algn="l"/>
              </a:tabLst>
              <a:defRPr sz="2000" b="1">
                <a:solidFill>
                  <a:schemeClr val="tx1"/>
                </a:solidFill>
                <a:latin typeface="Arial" charset="0"/>
                <a:cs typeface="Arial" charset="0"/>
              </a:defRPr>
            </a:lvl2pPr>
            <a:lvl3pPr marL="1143000" indent="-228600" eaLnBrk="0" hangingPunct="0">
              <a:tabLst>
                <a:tab pos="1485900" algn="l"/>
              </a:tabLst>
              <a:defRPr sz="2000" b="1">
                <a:solidFill>
                  <a:schemeClr val="tx1"/>
                </a:solidFill>
                <a:latin typeface="Arial" charset="0"/>
                <a:cs typeface="Arial" charset="0"/>
              </a:defRPr>
            </a:lvl3pPr>
            <a:lvl4pPr marL="1600200" indent="-228600" eaLnBrk="0" hangingPunct="0">
              <a:tabLst>
                <a:tab pos="1485900" algn="l"/>
              </a:tabLst>
              <a:defRPr sz="2000" b="1">
                <a:solidFill>
                  <a:schemeClr val="tx1"/>
                </a:solidFill>
                <a:latin typeface="Arial" charset="0"/>
                <a:cs typeface="Arial" charset="0"/>
              </a:defRPr>
            </a:lvl4pPr>
            <a:lvl5pPr marL="2057400" indent="-228600" eaLnBrk="0" hangingPunct="0">
              <a:tabLst>
                <a:tab pos="1485900" algn="l"/>
              </a:tabLst>
              <a:defRPr sz="2000" b="1">
                <a:solidFill>
                  <a:schemeClr val="tx1"/>
                </a:solidFill>
                <a:latin typeface="Arial" charset="0"/>
                <a:cs typeface="Arial" charset="0"/>
              </a:defRPr>
            </a:lvl5pPr>
            <a:lvl6pPr marL="2514600" indent="-228600" eaLnBrk="0" fontAlgn="base" hangingPunct="0">
              <a:spcBef>
                <a:spcPct val="0"/>
              </a:spcBef>
              <a:spcAft>
                <a:spcPct val="0"/>
              </a:spcAft>
              <a:tabLst>
                <a:tab pos="1485900" algn="l"/>
              </a:tabLst>
              <a:defRPr sz="2000" b="1">
                <a:solidFill>
                  <a:schemeClr val="tx1"/>
                </a:solidFill>
                <a:latin typeface="Arial" charset="0"/>
                <a:cs typeface="Arial" charset="0"/>
              </a:defRPr>
            </a:lvl6pPr>
            <a:lvl7pPr marL="2971800" indent="-228600" eaLnBrk="0" fontAlgn="base" hangingPunct="0">
              <a:spcBef>
                <a:spcPct val="0"/>
              </a:spcBef>
              <a:spcAft>
                <a:spcPct val="0"/>
              </a:spcAft>
              <a:tabLst>
                <a:tab pos="1485900" algn="l"/>
              </a:tabLst>
              <a:defRPr sz="2000" b="1">
                <a:solidFill>
                  <a:schemeClr val="tx1"/>
                </a:solidFill>
                <a:latin typeface="Arial" charset="0"/>
                <a:cs typeface="Arial" charset="0"/>
              </a:defRPr>
            </a:lvl7pPr>
            <a:lvl8pPr marL="3429000" indent="-228600" eaLnBrk="0" fontAlgn="base" hangingPunct="0">
              <a:spcBef>
                <a:spcPct val="0"/>
              </a:spcBef>
              <a:spcAft>
                <a:spcPct val="0"/>
              </a:spcAft>
              <a:tabLst>
                <a:tab pos="1485900" algn="l"/>
              </a:tabLst>
              <a:defRPr sz="2000" b="1">
                <a:solidFill>
                  <a:schemeClr val="tx1"/>
                </a:solidFill>
                <a:latin typeface="Arial" charset="0"/>
                <a:cs typeface="Arial" charset="0"/>
              </a:defRPr>
            </a:lvl8pPr>
            <a:lvl9pPr marL="3886200" indent="-228600" eaLnBrk="0" fontAlgn="base" hangingPunct="0">
              <a:spcBef>
                <a:spcPct val="0"/>
              </a:spcBef>
              <a:spcAft>
                <a:spcPct val="0"/>
              </a:spcAft>
              <a:tabLst>
                <a:tab pos="1485900" algn="l"/>
              </a:tabLst>
              <a:defRPr sz="2000" b="1">
                <a:solidFill>
                  <a:schemeClr val="tx1"/>
                </a:solidFill>
                <a:latin typeface="Arial" charset="0"/>
                <a:cs typeface="Arial" charset="0"/>
              </a:defRPr>
            </a:lvl9pPr>
          </a:lstStyle>
          <a:p>
            <a:pPr algn="ctr" eaLnBrk="1" hangingPunct="1"/>
            <a:r>
              <a:rPr lang="en-US" sz="1100" dirty="0">
                <a:latin typeface="Franklin Gothic Book" pitchFamily="34" charset="0"/>
              </a:rPr>
              <a:t>Alabama Southern Railroad</a:t>
            </a:r>
          </a:p>
          <a:p>
            <a:pPr algn="ctr" eaLnBrk="1" hangingPunct="1"/>
            <a:r>
              <a:rPr lang="en-US" sz="1100" b="0" dirty="0">
                <a:latin typeface="Franklin Gothic Book" pitchFamily="34" charset="0"/>
              </a:rPr>
              <a:t>ABS-Tuscaloosa, AL</a:t>
            </a:r>
          </a:p>
          <a:p>
            <a:pPr algn="ctr" eaLnBrk="1" hangingPunct="1"/>
            <a:r>
              <a:rPr lang="en-US" sz="1100" dirty="0">
                <a:latin typeface="Franklin Gothic Book" pitchFamily="34" charset="0"/>
              </a:rPr>
              <a:t>Alabama Warrior Railway</a:t>
            </a:r>
          </a:p>
          <a:p>
            <a:pPr algn="ctr" eaLnBrk="1" hangingPunct="1"/>
            <a:r>
              <a:rPr lang="en-US" sz="1100" b="0" dirty="0">
                <a:latin typeface="Franklin Gothic Book" pitchFamily="34" charset="0"/>
              </a:rPr>
              <a:t>ABWR – Birmingham, AL</a:t>
            </a:r>
          </a:p>
          <a:p>
            <a:pPr algn="ctr" eaLnBrk="1" hangingPunct="1"/>
            <a:r>
              <a:rPr lang="en-US" sz="1100" dirty="0" smtClean="0">
                <a:latin typeface="Franklin Gothic Book" pitchFamily="34" charset="0"/>
              </a:rPr>
              <a:t>Ann Arbor Railroad</a:t>
            </a:r>
          </a:p>
          <a:p>
            <a:pPr algn="ctr" eaLnBrk="1" hangingPunct="1"/>
            <a:r>
              <a:rPr lang="en-US" sz="1100" b="0" dirty="0" smtClean="0">
                <a:latin typeface="Franklin Gothic Book" pitchFamily="34" charset="0"/>
              </a:rPr>
              <a:t>AA-Howell, MI</a:t>
            </a:r>
          </a:p>
          <a:p>
            <a:pPr algn="ctr" eaLnBrk="1" hangingPunct="1"/>
            <a:r>
              <a:rPr lang="en-US" sz="1100" dirty="0" smtClean="0">
                <a:latin typeface="Franklin Gothic Book" pitchFamily="34" charset="0"/>
              </a:rPr>
              <a:t>Arkansas </a:t>
            </a:r>
            <a:r>
              <a:rPr lang="en-US" sz="1100" dirty="0">
                <a:latin typeface="Franklin Gothic Book" pitchFamily="34" charset="0"/>
              </a:rPr>
              <a:t>Southern Railroad</a:t>
            </a:r>
          </a:p>
          <a:p>
            <a:pPr algn="ctr" eaLnBrk="1" hangingPunct="1"/>
            <a:r>
              <a:rPr lang="en-US" sz="1100" b="0" dirty="0">
                <a:latin typeface="Franklin Gothic Book" pitchFamily="34" charset="0"/>
              </a:rPr>
              <a:t>ARS-Nashville, AR</a:t>
            </a:r>
          </a:p>
          <a:p>
            <a:pPr algn="ctr" eaLnBrk="1" hangingPunct="1"/>
            <a:r>
              <a:rPr lang="en-US" sz="1100" dirty="0">
                <a:latin typeface="Franklin Gothic Book" pitchFamily="34" charset="0"/>
              </a:rPr>
              <a:t>Austin Western Railroad</a:t>
            </a:r>
          </a:p>
          <a:p>
            <a:pPr algn="ctr" eaLnBrk="1" hangingPunct="1"/>
            <a:r>
              <a:rPr lang="en-US" sz="1100" b="0" dirty="0">
                <a:latin typeface="Franklin Gothic Book" pitchFamily="34" charset="0"/>
              </a:rPr>
              <a:t>AWRR-Austin, TX</a:t>
            </a:r>
          </a:p>
          <a:p>
            <a:pPr algn="ctr" eaLnBrk="1" hangingPunct="1"/>
            <a:r>
              <a:rPr lang="en-US" sz="1100" dirty="0">
                <a:latin typeface="Franklin Gothic Book" pitchFamily="34" charset="0"/>
              </a:rPr>
              <a:t>Autauga Northern Railroad  </a:t>
            </a:r>
          </a:p>
          <a:p>
            <a:pPr algn="ctr" eaLnBrk="1" hangingPunct="1"/>
            <a:r>
              <a:rPr lang="en-US" sz="1100" b="0" dirty="0">
                <a:latin typeface="Franklin Gothic Book" pitchFamily="34" charset="0"/>
              </a:rPr>
              <a:t>AUT – Prattville, AL</a:t>
            </a:r>
          </a:p>
          <a:p>
            <a:pPr algn="ctr" eaLnBrk="1" hangingPunct="1"/>
            <a:r>
              <a:rPr lang="en-US" sz="1100" dirty="0">
                <a:latin typeface="Franklin Gothic Book" pitchFamily="34" charset="0"/>
              </a:rPr>
              <a:t>Baton Rouge Southern Railroad</a:t>
            </a:r>
          </a:p>
          <a:p>
            <a:pPr algn="ctr" eaLnBrk="1" hangingPunct="1"/>
            <a:r>
              <a:rPr lang="en-US" sz="1100" b="0" dirty="0">
                <a:latin typeface="Franklin Gothic Book" pitchFamily="34" charset="0"/>
              </a:rPr>
              <a:t>BRS – Baton Rouge, LA</a:t>
            </a:r>
          </a:p>
          <a:p>
            <a:pPr algn="ctr" eaLnBrk="1" hangingPunct="1"/>
            <a:r>
              <a:rPr lang="en-US" sz="1100" dirty="0" smtClean="0">
                <a:latin typeface="Franklin Gothic Book" pitchFamily="34" charset="0"/>
              </a:rPr>
              <a:t>Birmingham Terminal Railway</a:t>
            </a:r>
          </a:p>
          <a:p>
            <a:pPr algn="ctr" eaLnBrk="1" hangingPunct="1"/>
            <a:r>
              <a:rPr lang="en-US" sz="1100" b="0" dirty="0" smtClean="0">
                <a:latin typeface="Franklin Gothic Book" pitchFamily="34" charset="0"/>
              </a:rPr>
              <a:t>BHRR – Birmingham, AL</a:t>
            </a:r>
          </a:p>
          <a:p>
            <a:pPr algn="ctr" eaLnBrk="1" hangingPunct="1"/>
            <a:r>
              <a:rPr lang="en-US" sz="1100" dirty="0" smtClean="0">
                <a:latin typeface="Franklin Gothic Book" pitchFamily="34" charset="0"/>
              </a:rPr>
              <a:t>Blue Ridge Southern Railroad</a:t>
            </a:r>
            <a:endParaRPr lang="en-US" sz="1100" dirty="0">
              <a:latin typeface="Franklin Gothic Book" pitchFamily="34" charset="0"/>
            </a:endParaRPr>
          </a:p>
          <a:p>
            <a:pPr algn="ctr" eaLnBrk="1" hangingPunct="1"/>
            <a:r>
              <a:rPr lang="en-US" sz="1100" b="0" dirty="0" smtClean="0">
                <a:latin typeface="Franklin Gothic Book" pitchFamily="34" charset="0"/>
              </a:rPr>
              <a:t>BLU– Asheville, NC</a:t>
            </a:r>
            <a:endParaRPr lang="en-US" sz="1100" b="0" dirty="0">
              <a:latin typeface="Franklin Gothic Book" pitchFamily="34" charset="0"/>
            </a:endParaRPr>
          </a:p>
          <a:p>
            <a:pPr algn="ctr" eaLnBrk="1" hangingPunct="1"/>
            <a:r>
              <a:rPr lang="en-US" sz="1100" dirty="0" smtClean="0">
                <a:latin typeface="Franklin Gothic Book" pitchFamily="34" charset="0"/>
              </a:rPr>
              <a:t>Bogalusa Bayou Railroad</a:t>
            </a:r>
          </a:p>
          <a:p>
            <a:pPr algn="ctr" eaLnBrk="1" hangingPunct="1"/>
            <a:r>
              <a:rPr lang="en-US" sz="1100" b="0" dirty="0">
                <a:latin typeface="Franklin Gothic Book" pitchFamily="34" charset="0"/>
              </a:rPr>
              <a:t>BBAY - Bogalusa, LA</a:t>
            </a:r>
          </a:p>
          <a:p>
            <a:pPr algn="ctr" eaLnBrk="1" hangingPunct="1"/>
            <a:r>
              <a:rPr lang="en-US" sz="1100" dirty="0" smtClean="0">
                <a:latin typeface="Franklin Gothic Book" pitchFamily="34" charset="0"/>
              </a:rPr>
              <a:t>Boise </a:t>
            </a:r>
            <a:r>
              <a:rPr lang="en-US" sz="1100" dirty="0">
                <a:latin typeface="Franklin Gothic Book" pitchFamily="34" charset="0"/>
              </a:rPr>
              <a:t>Valley Railroad</a:t>
            </a:r>
          </a:p>
          <a:p>
            <a:pPr algn="ctr" eaLnBrk="1" hangingPunct="1"/>
            <a:r>
              <a:rPr lang="en-US" sz="1100" b="0" dirty="0">
                <a:latin typeface="Franklin Gothic Book" pitchFamily="34" charset="0"/>
              </a:rPr>
              <a:t>BVRR – Boise, ID</a:t>
            </a:r>
          </a:p>
          <a:p>
            <a:pPr algn="ctr" eaLnBrk="1" hangingPunct="1"/>
            <a:r>
              <a:rPr lang="en-US" sz="1100" dirty="0" smtClean="0">
                <a:latin typeface="Franklin Gothic Book" pitchFamily="34" charset="0"/>
              </a:rPr>
              <a:t>Cicero Central Railroad</a:t>
            </a:r>
          </a:p>
          <a:p>
            <a:pPr algn="ctr" eaLnBrk="1" hangingPunct="1"/>
            <a:r>
              <a:rPr lang="en-US" sz="1100" b="0" dirty="0" smtClean="0">
                <a:latin typeface="Franklin Gothic Book" pitchFamily="34" charset="0"/>
              </a:rPr>
              <a:t>CERR - Stickney, IL</a:t>
            </a:r>
          </a:p>
          <a:p>
            <a:pPr algn="ctr" eaLnBrk="1" hangingPunct="1"/>
            <a:r>
              <a:rPr lang="en-US" sz="1100" dirty="0" smtClean="0">
                <a:latin typeface="Franklin Gothic Book" pitchFamily="34" charset="0"/>
              </a:rPr>
              <a:t>Eastern </a:t>
            </a:r>
            <a:r>
              <a:rPr lang="en-US" sz="1100" dirty="0">
                <a:latin typeface="Franklin Gothic Book" pitchFamily="34" charset="0"/>
              </a:rPr>
              <a:t>Idaho Railroad</a:t>
            </a:r>
          </a:p>
          <a:p>
            <a:pPr algn="ctr" eaLnBrk="1" hangingPunct="1"/>
            <a:r>
              <a:rPr lang="en-US" sz="1100" b="0" dirty="0" smtClean="0">
                <a:latin typeface="Franklin Gothic Book" pitchFamily="34" charset="0"/>
              </a:rPr>
              <a:t>EIRR-Twin </a:t>
            </a:r>
            <a:r>
              <a:rPr lang="en-US" sz="1100" b="0" dirty="0">
                <a:latin typeface="Franklin Gothic Book" pitchFamily="34" charset="0"/>
              </a:rPr>
              <a:t>Falls, ID</a:t>
            </a:r>
          </a:p>
          <a:p>
            <a:pPr algn="ctr" eaLnBrk="1" hangingPunct="1"/>
            <a:r>
              <a:rPr lang="en-US" sz="1100" dirty="0">
                <a:latin typeface="Franklin Gothic Book" pitchFamily="34" charset="0"/>
              </a:rPr>
              <a:t>Grand Elk Railroad</a:t>
            </a:r>
          </a:p>
          <a:p>
            <a:pPr algn="ctr" eaLnBrk="1" hangingPunct="1"/>
            <a:r>
              <a:rPr lang="en-US" sz="1100" b="0" dirty="0">
                <a:latin typeface="Franklin Gothic Book" pitchFamily="34" charset="0"/>
              </a:rPr>
              <a:t>GDLK – Grand Rapids, MI</a:t>
            </a:r>
          </a:p>
          <a:p>
            <a:pPr eaLnBrk="1" hangingPunct="1"/>
            <a:endParaRPr lang="en-US" sz="1100" b="0" dirty="0">
              <a:latin typeface="Franklin Gothic Book" pitchFamily="34" charset="0"/>
            </a:endParaRPr>
          </a:p>
          <a:p>
            <a:pPr eaLnBrk="1" hangingPunct="1"/>
            <a:endParaRPr lang="en-US" sz="1200" b="0" dirty="0">
              <a:latin typeface="Franklin Gothic Book" pitchFamily="34" charset="0"/>
            </a:endParaRPr>
          </a:p>
          <a:p>
            <a:pPr eaLnBrk="1" hangingPunct="1"/>
            <a:endParaRPr lang="en-US" sz="1300" b="0" dirty="0">
              <a:latin typeface="Franklin Gothic Book" pitchFamily="34" charset="0"/>
            </a:endParaRPr>
          </a:p>
          <a:p>
            <a:pPr eaLnBrk="1" hangingPunct="1"/>
            <a:endParaRPr lang="en-US" sz="1300" b="0" dirty="0">
              <a:latin typeface="Times New Roman" pitchFamily="18" charset="0"/>
            </a:endParaRPr>
          </a:p>
          <a:p>
            <a:pPr eaLnBrk="1" hangingPunct="1"/>
            <a:endParaRPr lang="en-US" sz="1300" b="0" dirty="0">
              <a:latin typeface="Times New Roman" pitchFamily="18" charset="0"/>
            </a:endParaRPr>
          </a:p>
          <a:p>
            <a:pPr eaLnBrk="1" hangingPunct="1"/>
            <a:endParaRPr lang="en-US" sz="1300" b="0" dirty="0">
              <a:latin typeface="Times New Roman" pitchFamily="18" charset="0"/>
            </a:endParaRPr>
          </a:p>
        </p:txBody>
      </p:sp>
      <p:sp>
        <p:nvSpPr>
          <p:cNvPr id="13316" name="Text Box 6"/>
          <p:cNvSpPr txBox="1">
            <a:spLocks noChangeArrowheads="1"/>
          </p:cNvSpPr>
          <p:nvPr/>
        </p:nvSpPr>
        <p:spPr bwMode="auto">
          <a:xfrm>
            <a:off x="6400800" y="1066800"/>
            <a:ext cx="27432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txBody>
          <a:bodyPr lIns="36576" tIns="36576" rIns="36576" bIns="36576"/>
          <a:lstStyle>
            <a:lvl1pPr eaLnBrk="0" hangingPunct="0">
              <a:tabLst>
                <a:tab pos="1485900" algn="l"/>
              </a:tabLst>
              <a:defRPr sz="2000" b="1">
                <a:solidFill>
                  <a:schemeClr val="tx1"/>
                </a:solidFill>
                <a:latin typeface="Arial" charset="0"/>
                <a:cs typeface="Arial" charset="0"/>
              </a:defRPr>
            </a:lvl1pPr>
            <a:lvl2pPr marL="742950" indent="-285750" eaLnBrk="0" hangingPunct="0">
              <a:tabLst>
                <a:tab pos="1485900" algn="l"/>
              </a:tabLst>
              <a:defRPr sz="2000" b="1">
                <a:solidFill>
                  <a:schemeClr val="tx1"/>
                </a:solidFill>
                <a:latin typeface="Arial" charset="0"/>
                <a:cs typeface="Arial" charset="0"/>
              </a:defRPr>
            </a:lvl2pPr>
            <a:lvl3pPr marL="1143000" indent="-228600" eaLnBrk="0" hangingPunct="0">
              <a:tabLst>
                <a:tab pos="1485900" algn="l"/>
              </a:tabLst>
              <a:defRPr sz="2000" b="1">
                <a:solidFill>
                  <a:schemeClr val="tx1"/>
                </a:solidFill>
                <a:latin typeface="Arial" charset="0"/>
                <a:cs typeface="Arial" charset="0"/>
              </a:defRPr>
            </a:lvl3pPr>
            <a:lvl4pPr marL="1600200" indent="-228600" eaLnBrk="0" hangingPunct="0">
              <a:tabLst>
                <a:tab pos="1485900" algn="l"/>
              </a:tabLst>
              <a:defRPr sz="2000" b="1">
                <a:solidFill>
                  <a:schemeClr val="tx1"/>
                </a:solidFill>
                <a:latin typeface="Arial" charset="0"/>
                <a:cs typeface="Arial" charset="0"/>
              </a:defRPr>
            </a:lvl4pPr>
            <a:lvl5pPr marL="2057400" indent="-228600" eaLnBrk="0" hangingPunct="0">
              <a:tabLst>
                <a:tab pos="1485900" algn="l"/>
              </a:tabLst>
              <a:defRPr sz="2000" b="1">
                <a:solidFill>
                  <a:schemeClr val="tx1"/>
                </a:solidFill>
                <a:latin typeface="Arial" charset="0"/>
                <a:cs typeface="Arial" charset="0"/>
              </a:defRPr>
            </a:lvl5pPr>
            <a:lvl6pPr marL="2514600" indent="-228600" eaLnBrk="0" fontAlgn="base" hangingPunct="0">
              <a:spcBef>
                <a:spcPct val="0"/>
              </a:spcBef>
              <a:spcAft>
                <a:spcPct val="0"/>
              </a:spcAft>
              <a:tabLst>
                <a:tab pos="1485900" algn="l"/>
              </a:tabLst>
              <a:defRPr sz="2000" b="1">
                <a:solidFill>
                  <a:schemeClr val="tx1"/>
                </a:solidFill>
                <a:latin typeface="Arial" charset="0"/>
                <a:cs typeface="Arial" charset="0"/>
              </a:defRPr>
            </a:lvl6pPr>
            <a:lvl7pPr marL="2971800" indent="-228600" eaLnBrk="0" fontAlgn="base" hangingPunct="0">
              <a:spcBef>
                <a:spcPct val="0"/>
              </a:spcBef>
              <a:spcAft>
                <a:spcPct val="0"/>
              </a:spcAft>
              <a:tabLst>
                <a:tab pos="1485900" algn="l"/>
              </a:tabLst>
              <a:defRPr sz="2000" b="1">
                <a:solidFill>
                  <a:schemeClr val="tx1"/>
                </a:solidFill>
                <a:latin typeface="Arial" charset="0"/>
                <a:cs typeface="Arial" charset="0"/>
              </a:defRPr>
            </a:lvl7pPr>
            <a:lvl8pPr marL="3429000" indent="-228600" eaLnBrk="0" fontAlgn="base" hangingPunct="0">
              <a:spcBef>
                <a:spcPct val="0"/>
              </a:spcBef>
              <a:spcAft>
                <a:spcPct val="0"/>
              </a:spcAft>
              <a:tabLst>
                <a:tab pos="1485900" algn="l"/>
              </a:tabLst>
              <a:defRPr sz="2000" b="1">
                <a:solidFill>
                  <a:schemeClr val="tx1"/>
                </a:solidFill>
                <a:latin typeface="Arial" charset="0"/>
                <a:cs typeface="Arial" charset="0"/>
              </a:defRPr>
            </a:lvl8pPr>
            <a:lvl9pPr marL="3886200" indent="-228600" eaLnBrk="0" fontAlgn="base" hangingPunct="0">
              <a:spcBef>
                <a:spcPct val="0"/>
              </a:spcBef>
              <a:spcAft>
                <a:spcPct val="0"/>
              </a:spcAft>
              <a:tabLst>
                <a:tab pos="1485900" algn="l"/>
              </a:tabLst>
              <a:defRPr sz="2000" b="1">
                <a:solidFill>
                  <a:schemeClr val="tx1"/>
                </a:solidFill>
                <a:latin typeface="Arial" charset="0"/>
                <a:cs typeface="Arial" charset="0"/>
              </a:defRPr>
            </a:lvl9pPr>
          </a:lstStyle>
          <a:p>
            <a:pPr algn="ctr" eaLnBrk="1" hangingPunct="1"/>
            <a:r>
              <a:rPr lang="en-US" sz="1100" dirty="0" smtClean="0">
                <a:latin typeface="Franklin Gothic Book" pitchFamily="34" charset="0"/>
              </a:rPr>
              <a:t>Pacific </a:t>
            </a:r>
            <a:r>
              <a:rPr lang="en-US" sz="1100" dirty="0">
                <a:latin typeface="Franklin Gothic Book" pitchFamily="34" charset="0"/>
              </a:rPr>
              <a:t>Sun Railroad</a:t>
            </a:r>
          </a:p>
          <a:p>
            <a:pPr algn="ctr" eaLnBrk="1" hangingPunct="1"/>
            <a:r>
              <a:rPr lang="en-US" sz="1100" b="0" dirty="0">
                <a:latin typeface="Franklin Gothic Book" pitchFamily="34" charset="0"/>
              </a:rPr>
              <a:t>PSRR – San Diego, CA</a:t>
            </a:r>
          </a:p>
          <a:p>
            <a:pPr algn="ctr" eaLnBrk="1" hangingPunct="1"/>
            <a:r>
              <a:rPr lang="en-US" sz="1100" dirty="0">
                <a:latin typeface="Franklin Gothic Book" pitchFamily="34" charset="0"/>
              </a:rPr>
              <a:t>Palouse River &amp; Coulee City Railroad</a:t>
            </a:r>
          </a:p>
          <a:p>
            <a:pPr algn="ctr" eaLnBrk="1" hangingPunct="1"/>
            <a:r>
              <a:rPr lang="en-US" sz="1100" b="0" dirty="0">
                <a:latin typeface="Franklin Gothic Book" pitchFamily="34" charset="0"/>
              </a:rPr>
              <a:t>PCC-Lewiston, ID</a:t>
            </a:r>
          </a:p>
          <a:p>
            <a:pPr algn="ctr" eaLnBrk="1" hangingPunct="1"/>
            <a:r>
              <a:rPr lang="en-US" sz="1100" dirty="0" smtClean="0">
                <a:latin typeface="Franklin Gothic Book" pitchFamily="34" charset="0"/>
              </a:rPr>
              <a:t>Pecos Valley Southern Railway</a:t>
            </a:r>
          </a:p>
          <a:p>
            <a:pPr algn="ctr" eaLnBrk="1" hangingPunct="1"/>
            <a:r>
              <a:rPr lang="en-US" sz="1100" b="0" dirty="0" smtClean="0">
                <a:latin typeface="Franklin Gothic Book" pitchFamily="34" charset="0"/>
              </a:rPr>
              <a:t>PVSR - Pecos, TX</a:t>
            </a:r>
            <a:endParaRPr lang="en-US" sz="1100" b="0" dirty="0">
              <a:latin typeface="Franklin Gothic Book" pitchFamily="34" charset="0"/>
            </a:endParaRPr>
          </a:p>
          <a:p>
            <a:pPr algn="ctr" eaLnBrk="1" hangingPunct="1"/>
            <a:r>
              <a:rPr lang="en-US" sz="1100" dirty="0" smtClean="0">
                <a:latin typeface="Franklin Gothic Book" pitchFamily="34" charset="0"/>
              </a:rPr>
              <a:t>Pennsylvania </a:t>
            </a:r>
            <a:r>
              <a:rPr lang="en-US" sz="1100" dirty="0">
                <a:latin typeface="Franklin Gothic Book" pitchFamily="34" charset="0"/>
              </a:rPr>
              <a:t>Southwestern Railroad</a:t>
            </a:r>
          </a:p>
          <a:p>
            <a:pPr algn="ctr" eaLnBrk="1" hangingPunct="1"/>
            <a:r>
              <a:rPr lang="en-US" sz="1100" b="0" dirty="0">
                <a:latin typeface="Franklin Gothic Book" pitchFamily="34" charset="0"/>
              </a:rPr>
              <a:t>PSWR-Midland, PA</a:t>
            </a:r>
          </a:p>
          <a:p>
            <a:pPr algn="ctr" eaLnBrk="1" hangingPunct="1"/>
            <a:r>
              <a:rPr lang="en-US" sz="1100" dirty="0" smtClean="0">
                <a:latin typeface="Franklin Gothic Book" pitchFamily="34" charset="0"/>
              </a:rPr>
              <a:t>San Antonio Central Railroad</a:t>
            </a:r>
          </a:p>
          <a:p>
            <a:pPr algn="ctr" eaLnBrk="1" hangingPunct="1"/>
            <a:r>
              <a:rPr lang="en-US" sz="1100" b="0" dirty="0" smtClean="0">
                <a:latin typeface="Franklin Gothic Book" pitchFamily="34" charset="0"/>
              </a:rPr>
              <a:t>SACRR – San Antonio, TX</a:t>
            </a:r>
            <a:endParaRPr lang="en-US" sz="1100" dirty="0">
              <a:latin typeface="Franklin Gothic Book" pitchFamily="34" charset="0"/>
            </a:endParaRPr>
          </a:p>
          <a:p>
            <a:pPr algn="ctr" eaLnBrk="1" hangingPunct="1"/>
            <a:r>
              <a:rPr lang="en-US" sz="1100" dirty="0" smtClean="0">
                <a:latin typeface="Franklin Gothic Book" pitchFamily="34" charset="0"/>
              </a:rPr>
              <a:t>South </a:t>
            </a:r>
            <a:r>
              <a:rPr lang="en-US" sz="1100" dirty="0">
                <a:latin typeface="Franklin Gothic Book" pitchFamily="34" charset="0"/>
              </a:rPr>
              <a:t>Kansas and Oklahoma Railroad</a:t>
            </a:r>
          </a:p>
          <a:p>
            <a:pPr algn="ctr" eaLnBrk="1" hangingPunct="1"/>
            <a:r>
              <a:rPr lang="en-US" sz="1100" b="0" dirty="0">
                <a:latin typeface="Franklin Gothic Book" pitchFamily="34" charset="0"/>
              </a:rPr>
              <a:t>SKOL-Cherryvale, KS</a:t>
            </a:r>
          </a:p>
          <a:p>
            <a:pPr algn="ctr" eaLnBrk="1" hangingPunct="1"/>
            <a:r>
              <a:rPr lang="en-US" sz="1100" dirty="0">
                <a:latin typeface="Franklin Gothic Book" pitchFamily="34" charset="0"/>
              </a:rPr>
              <a:t>Stillwater Central Railroad</a:t>
            </a:r>
          </a:p>
          <a:p>
            <a:pPr algn="ctr" eaLnBrk="1" hangingPunct="1"/>
            <a:r>
              <a:rPr lang="en-US" sz="1100" b="0" dirty="0">
                <a:latin typeface="Franklin Gothic Book" pitchFamily="34" charset="0"/>
              </a:rPr>
              <a:t>SLWC-Oklahoma City, OK</a:t>
            </a:r>
          </a:p>
          <a:p>
            <a:pPr algn="ctr" eaLnBrk="1" hangingPunct="1"/>
            <a:r>
              <a:rPr lang="en-US" sz="1100" dirty="0">
                <a:latin typeface="Franklin Gothic Book" pitchFamily="34" charset="0"/>
              </a:rPr>
              <a:t>Swan Ranch Railroad</a:t>
            </a:r>
          </a:p>
          <a:p>
            <a:pPr algn="ctr" eaLnBrk="1" hangingPunct="1"/>
            <a:r>
              <a:rPr lang="en-US" sz="1100" b="0" dirty="0">
                <a:latin typeface="Franklin Gothic Book" pitchFamily="34" charset="0"/>
              </a:rPr>
              <a:t>SRRR – Cheyenne, WY</a:t>
            </a:r>
          </a:p>
          <a:p>
            <a:pPr algn="ctr" eaLnBrk="1" hangingPunct="1"/>
            <a:r>
              <a:rPr lang="en-US" sz="1100" dirty="0" smtClean="0">
                <a:latin typeface="Franklin Gothic Book" pitchFamily="34" charset="0"/>
              </a:rPr>
              <a:t>Texas &amp; New Mexico Railway</a:t>
            </a:r>
            <a:endParaRPr lang="en-US" sz="1100" dirty="0">
              <a:latin typeface="Franklin Gothic Book" pitchFamily="34" charset="0"/>
            </a:endParaRPr>
          </a:p>
          <a:p>
            <a:pPr algn="ctr" eaLnBrk="1" hangingPunct="1"/>
            <a:r>
              <a:rPr lang="en-US" sz="1100" b="0" dirty="0" smtClean="0">
                <a:latin typeface="Franklin Gothic Book" pitchFamily="34" charset="0"/>
              </a:rPr>
              <a:t>TXN-Eunice, NM</a:t>
            </a:r>
            <a:endParaRPr lang="en-US" sz="1100" b="0" dirty="0">
              <a:latin typeface="Franklin Gothic Book" pitchFamily="34" charset="0"/>
            </a:endParaRPr>
          </a:p>
          <a:p>
            <a:pPr algn="ctr" eaLnBrk="1" hangingPunct="1"/>
            <a:r>
              <a:rPr lang="en-US" sz="1100" dirty="0" smtClean="0">
                <a:latin typeface="Franklin Gothic Book" pitchFamily="34" charset="0"/>
              </a:rPr>
              <a:t>Timber </a:t>
            </a:r>
            <a:r>
              <a:rPr lang="en-US" sz="1100" dirty="0">
                <a:latin typeface="Franklin Gothic Book" pitchFamily="34" charset="0"/>
              </a:rPr>
              <a:t>Rock Railroad</a:t>
            </a:r>
          </a:p>
          <a:p>
            <a:pPr algn="ctr" eaLnBrk="1" hangingPunct="1"/>
            <a:r>
              <a:rPr lang="en-US" sz="1100" b="0" dirty="0">
                <a:latin typeface="Franklin Gothic Book" pitchFamily="34" charset="0"/>
              </a:rPr>
              <a:t>TIBR-Silsbee, TX</a:t>
            </a:r>
          </a:p>
          <a:p>
            <a:pPr algn="ctr" eaLnBrk="1" hangingPunct="1"/>
            <a:r>
              <a:rPr lang="en-US" sz="1100" dirty="0">
                <a:latin typeface="Franklin Gothic Book" pitchFamily="34" charset="0"/>
              </a:rPr>
              <a:t>Vicksburg Southern Railroad</a:t>
            </a:r>
          </a:p>
          <a:p>
            <a:pPr algn="ctr" eaLnBrk="1" hangingPunct="1"/>
            <a:r>
              <a:rPr lang="en-US" sz="1100" b="0" dirty="0">
                <a:latin typeface="Franklin Gothic Book" pitchFamily="34" charset="0"/>
              </a:rPr>
              <a:t>VSOR-Vicksburg, MS</a:t>
            </a:r>
          </a:p>
          <a:p>
            <a:pPr algn="ctr" eaLnBrk="1" hangingPunct="1"/>
            <a:r>
              <a:rPr lang="en-US" sz="1100" dirty="0">
                <a:latin typeface="Franklin Gothic Book" pitchFamily="34" charset="0"/>
              </a:rPr>
              <a:t>Yellowstone Valley Railroad</a:t>
            </a:r>
          </a:p>
          <a:p>
            <a:pPr algn="ctr" eaLnBrk="1" hangingPunct="1"/>
            <a:r>
              <a:rPr lang="en-US" sz="1100" b="0" dirty="0" smtClean="0">
                <a:latin typeface="Franklin Gothic Book" pitchFamily="34" charset="0"/>
              </a:rPr>
              <a:t>YSVR- Dore, ND</a:t>
            </a:r>
            <a:endParaRPr lang="en-US" sz="1100" b="0" dirty="0">
              <a:latin typeface="Franklin Gothic Book" pitchFamily="34" charset="0"/>
            </a:endParaRPr>
          </a:p>
          <a:p>
            <a:pPr algn="ctr" eaLnBrk="1" hangingPunct="1"/>
            <a:r>
              <a:rPr lang="en-US" sz="1100" dirty="0" smtClean="0">
                <a:latin typeface="Franklin Gothic Book" pitchFamily="34" charset="0"/>
              </a:rPr>
              <a:t>Watco  Western  Australia Rail</a:t>
            </a:r>
          </a:p>
          <a:p>
            <a:pPr algn="ctr" eaLnBrk="1" hangingPunct="1"/>
            <a:r>
              <a:rPr lang="en-US" sz="1100" b="0" dirty="0" smtClean="0">
                <a:latin typeface="Franklin Gothic Book" pitchFamily="34" charset="0"/>
              </a:rPr>
              <a:t>WWAR – Perth, Australia</a:t>
            </a:r>
          </a:p>
          <a:p>
            <a:pPr algn="ctr" eaLnBrk="1" hangingPunct="1"/>
            <a:r>
              <a:rPr lang="en-US" sz="1100" dirty="0" smtClean="0">
                <a:latin typeface="Franklin Gothic Book" pitchFamily="34" charset="0"/>
              </a:rPr>
              <a:t>Wisconsin </a:t>
            </a:r>
            <a:r>
              <a:rPr lang="en-US" sz="1100" dirty="0">
                <a:latin typeface="Franklin Gothic Book" pitchFamily="34" charset="0"/>
              </a:rPr>
              <a:t>&amp; Southern Railroad </a:t>
            </a:r>
          </a:p>
          <a:p>
            <a:pPr algn="ctr" eaLnBrk="1" hangingPunct="1"/>
            <a:r>
              <a:rPr lang="en-US" sz="1100" b="0" dirty="0">
                <a:latin typeface="Franklin Gothic Book" pitchFamily="34" charset="0"/>
              </a:rPr>
              <a:t>WSOR – Milwaukee, WI</a:t>
            </a:r>
          </a:p>
        </p:txBody>
      </p:sp>
      <p:sp>
        <p:nvSpPr>
          <p:cNvPr id="13322" name="Rectangle 10"/>
          <p:cNvSpPr>
            <a:spLocks noChangeArrowheads="1"/>
          </p:cNvSpPr>
          <p:nvPr/>
        </p:nvSpPr>
        <p:spPr bwMode="auto">
          <a:xfrm>
            <a:off x="0" y="833438"/>
            <a:ext cx="91440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400" b="0" dirty="0">
                <a:solidFill>
                  <a:schemeClr val="tx2"/>
                </a:solidFill>
                <a:latin typeface="Franklin Gothic Demi" pitchFamily="34" charset="0"/>
              </a:rPr>
              <a:t>Railroad </a:t>
            </a:r>
            <a:r>
              <a:rPr lang="en-US" sz="2400" b="0" dirty="0" smtClean="0">
                <a:solidFill>
                  <a:schemeClr val="tx2"/>
                </a:solidFill>
                <a:latin typeface="Franklin Gothic Demi" pitchFamily="34" charset="0"/>
              </a:rPr>
              <a:t>Locations</a:t>
            </a:r>
            <a:endParaRPr lang="en-US" sz="2400" b="0" dirty="0">
              <a:solidFill>
                <a:schemeClr val="tx2"/>
              </a:solidFill>
              <a:latin typeface="Franklin Gothic Demi"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4260456"/>
            <a:ext cx="2725356" cy="2044017"/>
          </a:xfrm>
          <a:prstGeom prst="rect">
            <a:avLst/>
          </a:prstGeom>
          <a:ln>
            <a:noFill/>
          </a:ln>
          <a:effectLst>
            <a:softEdge rad="112500"/>
          </a:effectLst>
        </p:spPr>
      </p:pic>
      <p:sp>
        <p:nvSpPr>
          <p:cNvPr id="8" name="Text Box 5"/>
          <p:cNvSpPr txBox="1">
            <a:spLocks noChangeArrowheads="1"/>
          </p:cNvSpPr>
          <p:nvPr/>
        </p:nvSpPr>
        <p:spPr bwMode="auto">
          <a:xfrm>
            <a:off x="3429000" y="1379316"/>
            <a:ext cx="22860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txBody>
          <a:bodyPr lIns="36576" tIns="36576" rIns="36576" bIns="36576"/>
          <a:lstStyle>
            <a:lvl1pPr eaLnBrk="0" hangingPunct="0">
              <a:tabLst>
                <a:tab pos="1485900" algn="l"/>
              </a:tabLst>
              <a:defRPr sz="2000" b="1">
                <a:solidFill>
                  <a:schemeClr val="tx1"/>
                </a:solidFill>
                <a:latin typeface="Arial" charset="0"/>
                <a:cs typeface="Arial" charset="0"/>
              </a:defRPr>
            </a:lvl1pPr>
            <a:lvl2pPr marL="742950" indent="-285750" eaLnBrk="0" hangingPunct="0">
              <a:tabLst>
                <a:tab pos="1485900" algn="l"/>
              </a:tabLst>
              <a:defRPr sz="2000" b="1">
                <a:solidFill>
                  <a:schemeClr val="tx1"/>
                </a:solidFill>
                <a:latin typeface="Arial" charset="0"/>
                <a:cs typeface="Arial" charset="0"/>
              </a:defRPr>
            </a:lvl2pPr>
            <a:lvl3pPr marL="1143000" indent="-228600" eaLnBrk="0" hangingPunct="0">
              <a:tabLst>
                <a:tab pos="1485900" algn="l"/>
              </a:tabLst>
              <a:defRPr sz="2000" b="1">
                <a:solidFill>
                  <a:schemeClr val="tx1"/>
                </a:solidFill>
                <a:latin typeface="Arial" charset="0"/>
                <a:cs typeface="Arial" charset="0"/>
              </a:defRPr>
            </a:lvl3pPr>
            <a:lvl4pPr marL="1600200" indent="-228600" eaLnBrk="0" hangingPunct="0">
              <a:tabLst>
                <a:tab pos="1485900" algn="l"/>
              </a:tabLst>
              <a:defRPr sz="2000" b="1">
                <a:solidFill>
                  <a:schemeClr val="tx1"/>
                </a:solidFill>
                <a:latin typeface="Arial" charset="0"/>
                <a:cs typeface="Arial" charset="0"/>
              </a:defRPr>
            </a:lvl4pPr>
            <a:lvl5pPr marL="2057400" indent="-228600" eaLnBrk="0" hangingPunct="0">
              <a:tabLst>
                <a:tab pos="1485900" algn="l"/>
              </a:tabLst>
              <a:defRPr sz="2000" b="1">
                <a:solidFill>
                  <a:schemeClr val="tx1"/>
                </a:solidFill>
                <a:latin typeface="Arial" charset="0"/>
                <a:cs typeface="Arial" charset="0"/>
              </a:defRPr>
            </a:lvl5pPr>
            <a:lvl6pPr marL="2514600" indent="-228600" eaLnBrk="0" fontAlgn="base" hangingPunct="0">
              <a:spcBef>
                <a:spcPct val="0"/>
              </a:spcBef>
              <a:spcAft>
                <a:spcPct val="0"/>
              </a:spcAft>
              <a:tabLst>
                <a:tab pos="1485900" algn="l"/>
              </a:tabLst>
              <a:defRPr sz="2000" b="1">
                <a:solidFill>
                  <a:schemeClr val="tx1"/>
                </a:solidFill>
                <a:latin typeface="Arial" charset="0"/>
                <a:cs typeface="Arial" charset="0"/>
              </a:defRPr>
            </a:lvl6pPr>
            <a:lvl7pPr marL="2971800" indent="-228600" eaLnBrk="0" fontAlgn="base" hangingPunct="0">
              <a:spcBef>
                <a:spcPct val="0"/>
              </a:spcBef>
              <a:spcAft>
                <a:spcPct val="0"/>
              </a:spcAft>
              <a:tabLst>
                <a:tab pos="1485900" algn="l"/>
              </a:tabLst>
              <a:defRPr sz="2000" b="1">
                <a:solidFill>
                  <a:schemeClr val="tx1"/>
                </a:solidFill>
                <a:latin typeface="Arial" charset="0"/>
                <a:cs typeface="Arial" charset="0"/>
              </a:defRPr>
            </a:lvl7pPr>
            <a:lvl8pPr marL="3429000" indent="-228600" eaLnBrk="0" fontAlgn="base" hangingPunct="0">
              <a:spcBef>
                <a:spcPct val="0"/>
              </a:spcBef>
              <a:spcAft>
                <a:spcPct val="0"/>
              </a:spcAft>
              <a:tabLst>
                <a:tab pos="1485900" algn="l"/>
              </a:tabLst>
              <a:defRPr sz="2000" b="1">
                <a:solidFill>
                  <a:schemeClr val="tx1"/>
                </a:solidFill>
                <a:latin typeface="Arial" charset="0"/>
                <a:cs typeface="Arial" charset="0"/>
              </a:defRPr>
            </a:lvl8pPr>
            <a:lvl9pPr marL="3886200" indent="-228600" eaLnBrk="0" fontAlgn="base" hangingPunct="0">
              <a:spcBef>
                <a:spcPct val="0"/>
              </a:spcBef>
              <a:spcAft>
                <a:spcPct val="0"/>
              </a:spcAft>
              <a:tabLst>
                <a:tab pos="1485900" algn="l"/>
              </a:tabLst>
              <a:defRPr sz="2000" b="1">
                <a:solidFill>
                  <a:schemeClr val="tx1"/>
                </a:solidFill>
                <a:latin typeface="Arial" charset="0"/>
                <a:cs typeface="Arial" charset="0"/>
              </a:defRPr>
            </a:lvl9pPr>
          </a:lstStyle>
          <a:p>
            <a:pPr algn="ctr" eaLnBrk="1" hangingPunct="1"/>
            <a:r>
              <a:rPr lang="en-US" sz="1100" dirty="0">
                <a:latin typeface="Franklin Gothic Book" pitchFamily="34" charset="0"/>
              </a:rPr>
              <a:t>Great Northwest Railroad</a:t>
            </a:r>
          </a:p>
          <a:p>
            <a:pPr algn="ctr" eaLnBrk="1" hangingPunct="1"/>
            <a:r>
              <a:rPr lang="en-US" sz="1100" b="0" dirty="0">
                <a:latin typeface="Franklin Gothic Book" pitchFamily="34" charset="0"/>
              </a:rPr>
              <a:t>GRNW-Lewiston, ID</a:t>
            </a:r>
          </a:p>
          <a:p>
            <a:pPr algn="ctr" eaLnBrk="1" hangingPunct="1"/>
            <a:r>
              <a:rPr lang="en-US" sz="1100" dirty="0" smtClean="0">
                <a:latin typeface="Franklin Gothic Book" pitchFamily="34" charset="0"/>
              </a:rPr>
              <a:t>Kaw </a:t>
            </a:r>
            <a:r>
              <a:rPr lang="en-US" sz="1100" dirty="0">
                <a:latin typeface="Franklin Gothic Book" pitchFamily="34" charset="0"/>
              </a:rPr>
              <a:t>River Railroad</a:t>
            </a:r>
          </a:p>
          <a:p>
            <a:pPr algn="ctr" eaLnBrk="1" hangingPunct="1"/>
            <a:r>
              <a:rPr lang="en-US" sz="1100" b="0" dirty="0">
                <a:latin typeface="Franklin Gothic Book" pitchFamily="34" charset="0"/>
              </a:rPr>
              <a:t>KAW-Kansas City, KS</a:t>
            </a:r>
          </a:p>
          <a:p>
            <a:pPr algn="ctr" eaLnBrk="1" hangingPunct="1"/>
            <a:r>
              <a:rPr lang="en-US" sz="1100" dirty="0" smtClean="0">
                <a:latin typeface="Franklin Gothic Book" pitchFamily="34" charset="0"/>
              </a:rPr>
              <a:t>Kansas </a:t>
            </a:r>
            <a:r>
              <a:rPr lang="en-US" sz="1100" dirty="0">
                <a:latin typeface="Franklin Gothic Book" pitchFamily="34" charset="0"/>
              </a:rPr>
              <a:t>&amp; Oklahoma Railroad</a:t>
            </a:r>
          </a:p>
          <a:p>
            <a:pPr algn="ctr" eaLnBrk="1" hangingPunct="1"/>
            <a:r>
              <a:rPr lang="en-US" sz="1100" b="0" dirty="0">
                <a:latin typeface="Franklin Gothic Book" pitchFamily="34" charset="0"/>
              </a:rPr>
              <a:t>KO-Wichita, KS</a:t>
            </a:r>
          </a:p>
          <a:p>
            <a:pPr algn="ctr" eaLnBrk="1" hangingPunct="1"/>
            <a:r>
              <a:rPr lang="en-US" sz="1100" dirty="0">
                <a:latin typeface="Franklin Gothic Book" pitchFamily="34" charset="0"/>
              </a:rPr>
              <a:t>Louisiana Southern Railroad</a:t>
            </a:r>
          </a:p>
          <a:p>
            <a:pPr algn="ctr" eaLnBrk="1" hangingPunct="1"/>
            <a:r>
              <a:rPr lang="en-US" sz="1100" b="0" dirty="0">
                <a:latin typeface="Franklin Gothic Book" pitchFamily="34" charset="0"/>
              </a:rPr>
              <a:t>LAS-Hodge, </a:t>
            </a:r>
            <a:r>
              <a:rPr lang="en-US" sz="1100" b="0" dirty="0" smtClean="0">
                <a:latin typeface="Franklin Gothic Book" pitchFamily="34" charset="0"/>
              </a:rPr>
              <a:t>LA</a:t>
            </a:r>
          </a:p>
          <a:p>
            <a:pPr algn="ctr" eaLnBrk="1" hangingPunct="1"/>
            <a:r>
              <a:rPr lang="en-US" sz="1100" dirty="0">
                <a:latin typeface="Franklin Gothic Book" pitchFamily="34" charset="0"/>
              </a:rPr>
              <a:t>Lubbock &amp; Western Railway</a:t>
            </a:r>
          </a:p>
          <a:p>
            <a:pPr algn="ctr" eaLnBrk="1" hangingPunct="1"/>
            <a:r>
              <a:rPr lang="en-US" sz="1100" b="0" dirty="0">
                <a:latin typeface="Franklin Gothic Book" pitchFamily="34" charset="0"/>
              </a:rPr>
              <a:t>LBWR-Wolfforth, TX</a:t>
            </a:r>
          </a:p>
          <a:p>
            <a:pPr algn="ctr" eaLnBrk="1" hangingPunct="1"/>
            <a:r>
              <a:rPr lang="en-US" sz="1100" dirty="0" smtClean="0">
                <a:latin typeface="Franklin Gothic Book" pitchFamily="34" charset="0"/>
              </a:rPr>
              <a:t>Mission </a:t>
            </a:r>
            <a:r>
              <a:rPr lang="en-US" sz="1100" dirty="0">
                <a:latin typeface="Franklin Gothic Book" pitchFamily="34" charset="0"/>
              </a:rPr>
              <a:t>Mountain Railroad</a:t>
            </a:r>
          </a:p>
          <a:p>
            <a:pPr algn="ctr" eaLnBrk="1" hangingPunct="1"/>
            <a:r>
              <a:rPr lang="en-US" sz="1100" b="0" dirty="0">
                <a:latin typeface="Franklin Gothic Book" pitchFamily="34" charset="0"/>
              </a:rPr>
              <a:t>MMT-Columbia Falls, MT </a:t>
            </a:r>
          </a:p>
          <a:p>
            <a:pPr algn="ctr" eaLnBrk="1" hangingPunct="1"/>
            <a:r>
              <a:rPr lang="en-US" sz="1100" dirty="0" smtClean="0">
                <a:latin typeface="Franklin Gothic Book" pitchFamily="34" charset="0"/>
              </a:rPr>
              <a:t>Mississippi </a:t>
            </a:r>
            <a:r>
              <a:rPr lang="en-US" sz="1100" dirty="0">
                <a:latin typeface="Franklin Gothic Book" pitchFamily="34" charset="0"/>
              </a:rPr>
              <a:t>Southern Railroad</a:t>
            </a:r>
          </a:p>
          <a:p>
            <a:pPr algn="ctr" eaLnBrk="1" hangingPunct="1"/>
            <a:r>
              <a:rPr lang="en-US" sz="1100" b="0" dirty="0">
                <a:latin typeface="Franklin Gothic Book" pitchFamily="34" charset="0"/>
              </a:rPr>
              <a:t>MSR-Bay Springs, MS</a:t>
            </a:r>
          </a:p>
          <a:p>
            <a:pPr eaLnBrk="1" hangingPunct="1"/>
            <a:endParaRPr lang="en-US" sz="1100" b="0" dirty="0">
              <a:latin typeface="Franklin Gothic Book" pitchFamily="34" charset="0"/>
            </a:endParaRPr>
          </a:p>
        </p:txBody>
      </p:sp>
      <p:sp>
        <p:nvSpPr>
          <p:cNvPr id="3" name="Rectangle 2"/>
          <p:cNvSpPr/>
          <p:nvPr/>
        </p:nvSpPr>
        <p:spPr bwMode="auto">
          <a:xfrm>
            <a:off x="8153400" y="6019800"/>
            <a:ext cx="990600" cy="838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Text Box 4"/>
          <p:cNvSpPr txBox="1">
            <a:spLocks noChangeArrowheads="1"/>
          </p:cNvSpPr>
          <p:nvPr/>
        </p:nvSpPr>
        <p:spPr bwMode="auto">
          <a:xfrm>
            <a:off x="0" y="-76200"/>
            <a:ext cx="9144000" cy="533400"/>
          </a:xfrm>
          <a:prstGeom prst="rect">
            <a:avLst/>
          </a:prstGeom>
          <a:noFill/>
          <a:ln w="28575" algn="in">
            <a:noFill/>
            <a:miter lim="800000"/>
            <a:headEnd/>
            <a:tailEnd/>
          </a:ln>
          <a:effectLst/>
        </p:spPr>
        <p:txBody>
          <a:bodyPr lIns="36576" tIns="36576" rIns="36576" bIns="36576"/>
          <a:lstStyle/>
          <a:p>
            <a:pPr algn="ctr">
              <a:defRPr/>
            </a:pPr>
            <a:r>
              <a:rPr lang="en-US" sz="3600" kern="0" dirty="0">
                <a:solidFill>
                  <a:schemeClr val="tx2"/>
                </a:solidFill>
                <a:latin typeface="Franklin Gothic Demi" pitchFamily="34" charset="0"/>
                <a:ea typeface="+mj-ea"/>
                <a:cs typeface="+mj-cs"/>
              </a:rPr>
              <a:t>Watco Transportation Services</a:t>
            </a:r>
          </a:p>
        </p:txBody>
      </p:sp>
      <p:sp>
        <p:nvSpPr>
          <p:cNvPr id="116747" name="Text Box 11"/>
          <p:cNvSpPr txBox="1">
            <a:spLocks noChangeArrowheads="1"/>
          </p:cNvSpPr>
          <p:nvPr/>
        </p:nvSpPr>
        <p:spPr bwMode="auto">
          <a:xfrm>
            <a:off x="228601" y="1221899"/>
            <a:ext cx="2819400" cy="5483701"/>
          </a:xfrm>
          <a:prstGeom prst="rect">
            <a:avLst/>
          </a:prstGeom>
          <a:noFill/>
          <a:ln w="9525" algn="in">
            <a:noFill/>
            <a:miter lim="800000"/>
            <a:headEnd/>
            <a:tailEnd/>
          </a:ln>
          <a:effectLst/>
        </p:spPr>
        <p:txBody>
          <a:bodyPr lIns="36576" tIns="36576" rIns="36576" bIns="36576"/>
          <a:lstStyle/>
          <a:p>
            <a:pPr algn="ctr">
              <a:tabLst>
                <a:tab pos="1485900" algn="l"/>
              </a:tabLst>
              <a:defRPr/>
            </a:pPr>
            <a:r>
              <a:rPr lang="en-US" sz="1600" dirty="0">
                <a:solidFill>
                  <a:srgbClr val="FFCC00"/>
                </a:solidFill>
                <a:effectLst>
                  <a:outerShdw blurRad="38100" dist="38100" dir="2700000" algn="tl">
                    <a:srgbClr val="C0C0C0"/>
                  </a:outerShdw>
                </a:effectLst>
                <a:latin typeface="Franklin Gothic Book" pitchFamily="34" charset="0"/>
                <a:cs typeface="+mn-cs"/>
              </a:rPr>
              <a:t>SWITCHING SERVICES</a:t>
            </a:r>
          </a:p>
          <a:p>
            <a:pPr>
              <a:tabLst>
                <a:tab pos="1485900" algn="l"/>
              </a:tabLst>
              <a:defRPr/>
            </a:pPr>
            <a:r>
              <a:rPr lang="en-US" sz="1100" b="0" dirty="0" smtClean="0">
                <a:latin typeface="Franklin Gothic Book" pitchFamily="34" charset="0"/>
              </a:rPr>
              <a:t>Boise</a:t>
            </a:r>
            <a:r>
              <a:rPr lang="en-US" sz="1100" b="0" dirty="0">
                <a:latin typeface="Franklin Gothic Book" pitchFamily="34" charset="0"/>
              </a:rPr>
              <a:t>	DeRidder, LA</a:t>
            </a:r>
          </a:p>
          <a:p>
            <a:pPr>
              <a:tabLst>
                <a:tab pos="1485900" algn="l"/>
              </a:tabLst>
              <a:defRPr/>
            </a:pPr>
            <a:r>
              <a:rPr lang="en-US" sz="1100" b="0" dirty="0">
                <a:latin typeface="Franklin Gothic Book" pitchFamily="34" charset="0"/>
              </a:rPr>
              <a:t>Boise	Wallula, WA</a:t>
            </a:r>
          </a:p>
          <a:p>
            <a:pPr>
              <a:tabLst>
                <a:tab pos="1485900" algn="l"/>
              </a:tabLst>
              <a:defRPr/>
            </a:pPr>
            <a:r>
              <a:rPr lang="en-US" sz="1100" b="0" dirty="0">
                <a:latin typeface="Franklin Gothic Book" pitchFamily="34" charset="0"/>
              </a:rPr>
              <a:t>Cleco	Lena, La</a:t>
            </a:r>
          </a:p>
          <a:p>
            <a:pPr>
              <a:tabLst>
                <a:tab pos="1485900" algn="l"/>
              </a:tabLst>
              <a:defRPr/>
            </a:pPr>
            <a:r>
              <a:rPr lang="en-US" sz="1100" b="0" dirty="0">
                <a:latin typeface="Franklin Gothic Book" pitchFamily="34" charset="0"/>
              </a:rPr>
              <a:t>Condon	Arlington, OR</a:t>
            </a:r>
          </a:p>
          <a:p>
            <a:pPr>
              <a:tabLst>
                <a:tab pos="1485900" algn="l"/>
              </a:tabLst>
              <a:defRPr/>
            </a:pPr>
            <a:r>
              <a:rPr lang="en-US" sz="1100" b="0" dirty="0" smtClean="0">
                <a:latin typeface="Franklin Gothic Book" pitchFamily="34" charset="0"/>
              </a:rPr>
              <a:t>Domtar	Ashdown, AR</a:t>
            </a:r>
          </a:p>
          <a:p>
            <a:pPr>
              <a:tabLst>
                <a:tab pos="1485900" algn="l"/>
              </a:tabLst>
              <a:defRPr/>
            </a:pPr>
            <a:r>
              <a:rPr lang="en-US" sz="1100" b="0" dirty="0" smtClean="0">
                <a:latin typeface="Franklin Gothic Book" pitchFamily="34" charset="0"/>
              </a:rPr>
              <a:t>EDC</a:t>
            </a:r>
            <a:r>
              <a:rPr lang="en-US" sz="1100" b="0" dirty="0">
                <a:latin typeface="Franklin Gothic Book" pitchFamily="34" charset="0"/>
              </a:rPr>
              <a:t>	El Dorado, AR</a:t>
            </a:r>
          </a:p>
          <a:p>
            <a:pPr>
              <a:tabLst>
                <a:tab pos="1485900" algn="l"/>
              </a:tabLst>
              <a:defRPr/>
            </a:pPr>
            <a:r>
              <a:rPr lang="en-US" sz="1100" b="0" dirty="0">
                <a:latin typeface="Franklin Gothic Book" pitchFamily="34" charset="0"/>
              </a:rPr>
              <a:t>Entergy	Westlake, LA</a:t>
            </a:r>
          </a:p>
          <a:p>
            <a:pPr>
              <a:tabLst>
                <a:tab pos="1485900" algn="l"/>
              </a:tabLst>
              <a:defRPr/>
            </a:pPr>
            <a:r>
              <a:rPr lang="en-US" sz="1100" b="0" dirty="0" smtClean="0">
                <a:latin typeface="Franklin Gothic Book" pitchFamily="34" charset="0"/>
              </a:rPr>
              <a:t>Gateway	Reno, NV</a:t>
            </a:r>
          </a:p>
          <a:p>
            <a:pPr>
              <a:tabLst>
                <a:tab pos="1485900" algn="l"/>
              </a:tabLst>
              <a:defRPr/>
            </a:pPr>
            <a:r>
              <a:rPr lang="en-US" sz="1100" b="0" dirty="0" smtClean="0">
                <a:latin typeface="Franklin Gothic Book" pitchFamily="34" charset="0"/>
              </a:rPr>
              <a:t>Georgia Pacific	Toledo, OR</a:t>
            </a:r>
          </a:p>
          <a:p>
            <a:pPr>
              <a:tabLst>
                <a:tab pos="1485900" algn="l"/>
              </a:tabLst>
              <a:defRPr/>
            </a:pPr>
            <a:r>
              <a:rPr lang="en-US" sz="1100" b="0" dirty="0" smtClean="0">
                <a:latin typeface="Franklin Gothic Book" pitchFamily="34" charset="0"/>
              </a:rPr>
              <a:t>Ingenia</a:t>
            </a:r>
            <a:r>
              <a:rPr lang="en-US" sz="1100" b="0" dirty="0">
                <a:latin typeface="Franklin Gothic Book" pitchFamily="34" charset="0"/>
              </a:rPr>
              <a:t>	Houston, TX</a:t>
            </a:r>
          </a:p>
          <a:p>
            <a:pPr>
              <a:tabLst>
                <a:tab pos="1485900" algn="l"/>
              </a:tabLst>
              <a:defRPr/>
            </a:pPr>
            <a:r>
              <a:rPr lang="en-US" sz="1100" b="0" dirty="0">
                <a:latin typeface="Franklin Gothic Book" pitchFamily="34" charset="0"/>
              </a:rPr>
              <a:t>Ingredion	Kansas City, MO </a:t>
            </a:r>
          </a:p>
          <a:p>
            <a:pPr>
              <a:tabLst>
                <a:tab pos="1485900" algn="l"/>
              </a:tabLst>
              <a:defRPr/>
            </a:pPr>
            <a:r>
              <a:rPr lang="en-US" sz="1100" b="0" dirty="0">
                <a:latin typeface="Franklin Gothic Book" pitchFamily="34" charset="0"/>
              </a:rPr>
              <a:t>International Paper	Mansfield, LA</a:t>
            </a:r>
          </a:p>
          <a:p>
            <a:pPr>
              <a:tabLst>
                <a:tab pos="1485900" algn="l"/>
              </a:tabLst>
              <a:defRPr/>
            </a:pPr>
            <a:r>
              <a:rPr lang="en-US" sz="1100" b="0" dirty="0">
                <a:latin typeface="Franklin Gothic Book" pitchFamily="34" charset="0"/>
              </a:rPr>
              <a:t>International Paper	Prattville, AL</a:t>
            </a:r>
          </a:p>
          <a:p>
            <a:pPr>
              <a:tabLst>
                <a:tab pos="1485900" algn="l"/>
              </a:tabLst>
              <a:defRPr/>
            </a:pPr>
            <a:r>
              <a:rPr lang="en-US" sz="1100" b="0" dirty="0">
                <a:latin typeface="Franklin Gothic Book" pitchFamily="34" charset="0"/>
              </a:rPr>
              <a:t>Kinder Morgan	Galena Park, TX</a:t>
            </a:r>
          </a:p>
          <a:p>
            <a:pPr>
              <a:tabLst>
                <a:tab pos="1485900" algn="l"/>
              </a:tabLst>
              <a:defRPr/>
            </a:pPr>
            <a:r>
              <a:rPr lang="en-US" sz="1100" b="0" dirty="0">
                <a:latin typeface="Franklin Gothic Book" pitchFamily="34" charset="0"/>
              </a:rPr>
              <a:t>Lyondell	Lake Charles, LA</a:t>
            </a:r>
          </a:p>
          <a:p>
            <a:pPr>
              <a:tabLst>
                <a:tab pos="1485900" algn="l"/>
              </a:tabLst>
              <a:defRPr/>
            </a:pPr>
            <a:r>
              <a:rPr lang="en-US" sz="1100" b="0" dirty="0">
                <a:latin typeface="Franklin Gothic Book" pitchFamily="34" charset="0"/>
              </a:rPr>
              <a:t>MeadWestvaco	DeRidder, LA</a:t>
            </a:r>
          </a:p>
          <a:p>
            <a:pPr>
              <a:tabLst>
                <a:tab pos="1485900" algn="l"/>
              </a:tabLst>
              <a:defRPr/>
            </a:pPr>
            <a:r>
              <a:rPr lang="en-US" sz="1100" b="0" dirty="0">
                <a:latin typeface="Franklin Gothic Book" pitchFamily="34" charset="0"/>
              </a:rPr>
              <a:t>OCI	Green River, WY</a:t>
            </a:r>
          </a:p>
          <a:p>
            <a:pPr>
              <a:tabLst>
                <a:tab pos="1485900" algn="l"/>
              </a:tabLst>
              <a:defRPr/>
            </a:pPr>
            <a:r>
              <a:rPr lang="en-US" sz="1100" b="0" dirty="0">
                <a:latin typeface="Franklin Gothic Book" pitchFamily="34" charset="0"/>
              </a:rPr>
              <a:t>Olin 	McIntosh, AL</a:t>
            </a:r>
          </a:p>
          <a:p>
            <a:pPr>
              <a:tabLst>
                <a:tab pos="1485900" algn="l"/>
              </a:tabLst>
              <a:defRPr/>
            </a:pPr>
            <a:r>
              <a:rPr lang="en-US" sz="1100" b="0" dirty="0">
                <a:latin typeface="Franklin Gothic Book" pitchFamily="34" charset="0"/>
              </a:rPr>
              <a:t>PCS	Hammond, IN</a:t>
            </a:r>
          </a:p>
          <a:p>
            <a:pPr>
              <a:tabLst>
                <a:tab pos="1485900" algn="l"/>
              </a:tabLst>
              <a:defRPr/>
            </a:pPr>
            <a:r>
              <a:rPr lang="en-US" sz="1100" b="0" dirty="0">
                <a:latin typeface="Franklin Gothic Book" pitchFamily="34" charset="0"/>
              </a:rPr>
              <a:t>PPG	Lake Charles, LA</a:t>
            </a:r>
          </a:p>
          <a:p>
            <a:pPr>
              <a:tabLst>
                <a:tab pos="1485900" algn="l"/>
              </a:tabLst>
              <a:defRPr/>
            </a:pPr>
            <a:r>
              <a:rPr lang="en-US" sz="1100" b="0" dirty="0">
                <a:latin typeface="Franklin Gothic Book" pitchFamily="34" charset="0"/>
              </a:rPr>
              <a:t>Preferred Sand	Genoa, NE</a:t>
            </a:r>
          </a:p>
          <a:p>
            <a:pPr>
              <a:tabLst>
                <a:tab pos="1485900" algn="l"/>
              </a:tabLst>
              <a:defRPr/>
            </a:pPr>
            <a:r>
              <a:rPr lang="en-US" sz="1100" b="0" dirty="0">
                <a:latin typeface="Franklin Gothic Book" pitchFamily="34" charset="0"/>
              </a:rPr>
              <a:t>R&amp;H	Deer Park, TX</a:t>
            </a:r>
          </a:p>
          <a:p>
            <a:pPr>
              <a:tabLst>
                <a:tab pos="1485900" algn="l"/>
              </a:tabLst>
              <a:defRPr/>
            </a:pPr>
            <a:r>
              <a:rPr lang="en-US" sz="1100" b="0" dirty="0">
                <a:latin typeface="Franklin Gothic Book" pitchFamily="34" charset="0"/>
              </a:rPr>
              <a:t>Solutia	Alvin, TX</a:t>
            </a:r>
          </a:p>
          <a:p>
            <a:pPr>
              <a:tabLst>
                <a:tab pos="1485900" algn="l"/>
              </a:tabLst>
              <a:defRPr/>
            </a:pPr>
            <a:r>
              <a:rPr lang="en-US" sz="1100" b="0" dirty="0">
                <a:latin typeface="Franklin Gothic Book" pitchFamily="34" charset="0"/>
              </a:rPr>
              <a:t>Solutia	Pensacola, FL</a:t>
            </a:r>
          </a:p>
          <a:p>
            <a:pPr>
              <a:tabLst>
                <a:tab pos="1485900" algn="l"/>
              </a:tabLst>
              <a:defRPr/>
            </a:pPr>
            <a:r>
              <a:rPr lang="en-US" sz="1100" b="0" dirty="0">
                <a:latin typeface="Franklin Gothic Book" pitchFamily="34" charset="0"/>
              </a:rPr>
              <a:t>Solvay	Green River, WY Thunder Basin Coal	</a:t>
            </a:r>
            <a:r>
              <a:rPr lang="en-US" sz="1100" b="0" dirty="0" smtClean="0">
                <a:latin typeface="Franklin Gothic Book" pitchFamily="34" charset="0"/>
              </a:rPr>
              <a:t>Wright, WY</a:t>
            </a:r>
            <a:endParaRPr lang="en-US" sz="1100" b="0" dirty="0">
              <a:latin typeface="Franklin Gothic Book" pitchFamily="34" charset="0"/>
            </a:endParaRPr>
          </a:p>
        </p:txBody>
      </p:sp>
      <p:sp>
        <p:nvSpPr>
          <p:cNvPr id="13322" name="Rectangle 10"/>
          <p:cNvSpPr>
            <a:spLocks noChangeArrowheads="1"/>
          </p:cNvSpPr>
          <p:nvPr/>
        </p:nvSpPr>
        <p:spPr bwMode="auto">
          <a:xfrm>
            <a:off x="228601" y="736918"/>
            <a:ext cx="8915399"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2400" b="0" dirty="0" smtClean="0">
                <a:solidFill>
                  <a:schemeClr val="tx2"/>
                </a:solidFill>
                <a:latin typeface="Franklin Gothic Demi" pitchFamily="34" charset="0"/>
              </a:rPr>
              <a:t>Switching &amp; Railroad Repair Locations</a:t>
            </a:r>
            <a:endParaRPr lang="en-US" sz="2400" b="0" dirty="0">
              <a:solidFill>
                <a:schemeClr val="tx2"/>
              </a:solidFill>
              <a:latin typeface="Franklin Gothic Demi" pitchFamily="34" charset="0"/>
            </a:endParaRPr>
          </a:p>
        </p:txBody>
      </p:sp>
      <p:sp>
        <p:nvSpPr>
          <p:cNvPr id="2" name="Rectangle 1"/>
          <p:cNvSpPr/>
          <p:nvPr/>
        </p:nvSpPr>
        <p:spPr>
          <a:xfrm>
            <a:off x="6096000" y="1221899"/>
            <a:ext cx="3048000" cy="4585871"/>
          </a:xfrm>
          <a:prstGeom prst="rect">
            <a:avLst/>
          </a:prstGeom>
        </p:spPr>
        <p:txBody>
          <a:bodyPr wrap="square">
            <a:spAutoFit/>
          </a:bodyPr>
          <a:lstStyle/>
          <a:p>
            <a:pPr algn="ctr">
              <a:tabLst>
                <a:tab pos="1485900" algn="l"/>
              </a:tabLst>
              <a:defRPr/>
            </a:pPr>
            <a:r>
              <a:rPr lang="en-US" sz="1600" dirty="0">
                <a:solidFill>
                  <a:srgbClr val="FFCC00"/>
                </a:solidFill>
                <a:effectLst>
                  <a:outerShdw blurRad="38100" dist="38100" dir="2700000" algn="tl">
                    <a:srgbClr val="C0C0C0"/>
                  </a:outerShdw>
                </a:effectLst>
                <a:latin typeface="Franklin Gothic Book" pitchFamily="34" charset="0"/>
                <a:cs typeface="+mn-cs"/>
              </a:rPr>
              <a:t>RAILROAD </a:t>
            </a:r>
            <a:r>
              <a:rPr lang="en-US" sz="1600" dirty="0" smtClean="0">
                <a:solidFill>
                  <a:srgbClr val="FFCC00"/>
                </a:solidFill>
                <a:effectLst>
                  <a:outerShdw blurRad="38100" dist="38100" dir="2700000" algn="tl">
                    <a:srgbClr val="C0C0C0"/>
                  </a:outerShdw>
                </a:effectLst>
                <a:latin typeface="Franklin Gothic Book" pitchFamily="34" charset="0"/>
                <a:cs typeface="+mn-cs"/>
              </a:rPr>
              <a:t>REPAIR </a:t>
            </a:r>
            <a:r>
              <a:rPr lang="en-US" sz="1600" dirty="0">
                <a:solidFill>
                  <a:srgbClr val="FFCC00"/>
                </a:solidFill>
                <a:effectLst>
                  <a:outerShdw blurRad="38100" dist="38100" dir="2700000" algn="tl">
                    <a:srgbClr val="C0C0C0"/>
                  </a:outerShdw>
                </a:effectLst>
                <a:latin typeface="Franklin Gothic Book" pitchFamily="34" charset="0"/>
                <a:cs typeface="+mn-cs"/>
              </a:rPr>
              <a:t>SHOPS</a:t>
            </a:r>
          </a:p>
          <a:p>
            <a:pPr>
              <a:tabLst>
                <a:tab pos="1485900" algn="l"/>
              </a:tabLst>
              <a:defRPr/>
            </a:pPr>
            <a:r>
              <a:rPr lang="en-US" sz="1200" b="0" dirty="0">
                <a:latin typeface="Franklin Gothic Book" pitchFamily="34" charset="0"/>
              </a:rPr>
              <a:t>ABS	Tuscaloosa, AL</a:t>
            </a:r>
          </a:p>
          <a:p>
            <a:pPr>
              <a:tabLst>
                <a:tab pos="1485900" algn="l"/>
              </a:tabLst>
              <a:defRPr/>
            </a:pPr>
            <a:r>
              <a:rPr lang="en-US" sz="1200" b="0" dirty="0">
                <a:latin typeface="Franklin Gothic Book" pitchFamily="34" charset="0"/>
              </a:rPr>
              <a:t>ABWR	Birmingham, AL</a:t>
            </a:r>
          </a:p>
          <a:p>
            <a:pPr>
              <a:tabLst>
                <a:tab pos="1485900" algn="l"/>
              </a:tabLst>
              <a:defRPr/>
            </a:pPr>
            <a:r>
              <a:rPr lang="en-US" sz="1200" b="0" dirty="0">
                <a:latin typeface="Franklin Gothic Book" pitchFamily="34" charset="0"/>
              </a:rPr>
              <a:t>AWRR	McNeil, TX</a:t>
            </a:r>
          </a:p>
          <a:p>
            <a:pPr>
              <a:tabLst>
                <a:tab pos="1485900" algn="l"/>
              </a:tabLst>
              <a:defRPr/>
            </a:pPr>
            <a:r>
              <a:rPr lang="en-US" sz="1200" b="0" dirty="0">
                <a:latin typeface="Franklin Gothic Book" pitchFamily="34" charset="0"/>
              </a:rPr>
              <a:t>BHRR	Birmingham, </a:t>
            </a:r>
            <a:r>
              <a:rPr lang="en-US" sz="1200" b="0" dirty="0" smtClean="0">
                <a:latin typeface="Franklin Gothic Book" pitchFamily="34" charset="0"/>
              </a:rPr>
              <a:t>AL</a:t>
            </a:r>
          </a:p>
          <a:p>
            <a:pPr>
              <a:tabLst>
                <a:tab pos="1485900" algn="l"/>
              </a:tabLst>
              <a:defRPr/>
            </a:pPr>
            <a:r>
              <a:rPr lang="en-US" sz="1200" b="0" dirty="0">
                <a:latin typeface="Franklin Gothic Book" pitchFamily="34" charset="0"/>
              </a:rPr>
              <a:t>	</a:t>
            </a:r>
            <a:r>
              <a:rPr lang="en-US" sz="1200" b="0" dirty="0" smtClean="0">
                <a:latin typeface="Franklin Gothic Book" pitchFamily="34" charset="0"/>
              </a:rPr>
              <a:t>Ensley, AL</a:t>
            </a:r>
          </a:p>
          <a:p>
            <a:pPr>
              <a:tabLst>
                <a:tab pos="1485900" algn="l"/>
              </a:tabLst>
              <a:defRPr/>
            </a:pPr>
            <a:r>
              <a:rPr lang="en-US" sz="1200" b="0" dirty="0">
                <a:latin typeface="Franklin Gothic Book" pitchFamily="34" charset="0"/>
              </a:rPr>
              <a:t>	</a:t>
            </a:r>
            <a:r>
              <a:rPr lang="en-US" sz="1200" b="0" dirty="0" smtClean="0">
                <a:latin typeface="Franklin Gothic Book" pitchFamily="34" charset="0"/>
              </a:rPr>
              <a:t>Fairfield, AL</a:t>
            </a:r>
            <a:endParaRPr lang="en-US" sz="1200" b="0" dirty="0">
              <a:latin typeface="Franklin Gothic Book" pitchFamily="34" charset="0"/>
            </a:endParaRPr>
          </a:p>
          <a:p>
            <a:pPr>
              <a:tabLst>
                <a:tab pos="1485900" algn="l"/>
              </a:tabLst>
              <a:defRPr/>
            </a:pPr>
            <a:r>
              <a:rPr lang="en-US" sz="1200" b="0" dirty="0">
                <a:latin typeface="Franklin Gothic Book" pitchFamily="34" charset="0"/>
              </a:rPr>
              <a:t>EIRR	Minidoka, ID</a:t>
            </a:r>
          </a:p>
          <a:p>
            <a:pPr>
              <a:tabLst>
                <a:tab pos="1485900" algn="l"/>
              </a:tabLst>
              <a:defRPr/>
            </a:pPr>
            <a:r>
              <a:rPr lang="en-US" sz="1200" b="0" dirty="0">
                <a:latin typeface="Franklin Gothic Book" pitchFamily="34" charset="0"/>
              </a:rPr>
              <a:t>GDLK	Grand Rapids, MI</a:t>
            </a:r>
          </a:p>
          <a:p>
            <a:pPr>
              <a:tabLst>
                <a:tab pos="1485900" algn="l"/>
              </a:tabLst>
              <a:defRPr/>
            </a:pPr>
            <a:r>
              <a:rPr lang="en-US" sz="1200" b="0" dirty="0">
                <a:latin typeface="Franklin Gothic Book" pitchFamily="34" charset="0"/>
              </a:rPr>
              <a:t>GRNW	Lewiston, ID</a:t>
            </a:r>
          </a:p>
          <a:p>
            <a:pPr>
              <a:tabLst>
                <a:tab pos="1485900" algn="l"/>
              </a:tabLst>
              <a:defRPr/>
            </a:pPr>
            <a:r>
              <a:rPr lang="en-US" sz="1200" b="0" dirty="0" smtClean="0">
                <a:latin typeface="Franklin Gothic Book" pitchFamily="34" charset="0"/>
              </a:rPr>
              <a:t>KAW	Kansas City, KS</a:t>
            </a:r>
          </a:p>
          <a:p>
            <a:pPr>
              <a:tabLst>
                <a:tab pos="1485900" algn="l"/>
              </a:tabLst>
              <a:defRPr/>
            </a:pPr>
            <a:r>
              <a:rPr lang="en-US" sz="1200" b="0" dirty="0" smtClean="0">
                <a:latin typeface="Franklin Gothic Book" pitchFamily="34" charset="0"/>
              </a:rPr>
              <a:t>KO</a:t>
            </a:r>
            <a:r>
              <a:rPr lang="en-US" sz="1200" b="0" dirty="0">
                <a:latin typeface="Franklin Gothic Book" pitchFamily="34" charset="0"/>
              </a:rPr>
              <a:t>	Wichita, KS</a:t>
            </a:r>
          </a:p>
          <a:p>
            <a:pPr>
              <a:tabLst>
                <a:tab pos="1485900" algn="l"/>
              </a:tabLst>
              <a:defRPr/>
            </a:pPr>
            <a:r>
              <a:rPr lang="en-US" sz="1200" b="0" dirty="0" smtClean="0">
                <a:latin typeface="Franklin Gothic Book" pitchFamily="34" charset="0"/>
              </a:rPr>
              <a:t>LAS	Hodge, LA</a:t>
            </a:r>
          </a:p>
          <a:p>
            <a:pPr>
              <a:tabLst>
                <a:tab pos="1485900" algn="l"/>
              </a:tabLst>
              <a:defRPr/>
            </a:pPr>
            <a:r>
              <a:rPr lang="en-US" sz="1200" b="0" dirty="0">
                <a:latin typeface="Franklin Gothic Book" pitchFamily="34" charset="0"/>
              </a:rPr>
              <a:t>	</a:t>
            </a:r>
            <a:r>
              <a:rPr lang="en-US" sz="1200" b="0" dirty="0" smtClean="0">
                <a:latin typeface="Franklin Gothic Book" pitchFamily="34" charset="0"/>
              </a:rPr>
              <a:t>Minden, LA</a:t>
            </a:r>
          </a:p>
          <a:p>
            <a:pPr>
              <a:tabLst>
                <a:tab pos="1485900" algn="l"/>
              </a:tabLst>
              <a:defRPr/>
            </a:pPr>
            <a:r>
              <a:rPr lang="en-US" sz="1200" b="0" dirty="0" smtClean="0">
                <a:latin typeface="Franklin Gothic Book" pitchFamily="34" charset="0"/>
              </a:rPr>
              <a:t>SKOL</a:t>
            </a:r>
            <a:r>
              <a:rPr lang="en-US" sz="1200" b="0" dirty="0">
                <a:latin typeface="Franklin Gothic Book" pitchFamily="34" charset="0"/>
              </a:rPr>
              <a:t>	</a:t>
            </a:r>
            <a:r>
              <a:rPr lang="en-US" sz="1200" b="0" dirty="0" smtClean="0">
                <a:latin typeface="Franklin Gothic Book" pitchFamily="34" charset="0"/>
              </a:rPr>
              <a:t>Chanute, KS</a:t>
            </a:r>
          </a:p>
          <a:p>
            <a:pPr>
              <a:tabLst>
                <a:tab pos="1485900" algn="l"/>
              </a:tabLst>
              <a:defRPr/>
            </a:pPr>
            <a:r>
              <a:rPr lang="en-US" sz="1200" b="0" dirty="0">
                <a:latin typeface="Franklin Gothic Book" pitchFamily="34" charset="0"/>
              </a:rPr>
              <a:t>	</a:t>
            </a:r>
            <a:r>
              <a:rPr lang="en-US" sz="1200" b="0" dirty="0" smtClean="0">
                <a:latin typeface="Franklin Gothic Book" pitchFamily="34" charset="0"/>
              </a:rPr>
              <a:t>Cherryvale, KS</a:t>
            </a:r>
          </a:p>
          <a:p>
            <a:pPr>
              <a:tabLst>
                <a:tab pos="1485900" algn="l"/>
              </a:tabLst>
              <a:defRPr/>
            </a:pPr>
            <a:r>
              <a:rPr lang="en-US" sz="1200" b="0" dirty="0">
                <a:latin typeface="Franklin Gothic Book" pitchFamily="34" charset="0"/>
              </a:rPr>
              <a:t>	</a:t>
            </a:r>
            <a:r>
              <a:rPr lang="en-US" sz="1200" b="0" dirty="0" smtClean="0">
                <a:latin typeface="Franklin Gothic Book" pitchFamily="34" charset="0"/>
              </a:rPr>
              <a:t>Coffeyville, KS</a:t>
            </a:r>
          </a:p>
          <a:p>
            <a:pPr>
              <a:tabLst>
                <a:tab pos="1485900" algn="l"/>
              </a:tabLst>
              <a:defRPr/>
            </a:pPr>
            <a:r>
              <a:rPr lang="en-US" sz="1200" b="0" dirty="0">
                <a:latin typeface="Franklin Gothic Book" pitchFamily="34" charset="0"/>
              </a:rPr>
              <a:t>	</a:t>
            </a:r>
            <a:r>
              <a:rPr lang="en-US" sz="1200" b="0" dirty="0" smtClean="0">
                <a:latin typeface="Franklin Gothic Book" pitchFamily="34" charset="0"/>
              </a:rPr>
              <a:t>Winfield, KS</a:t>
            </a:r>
            <a:endParaRPr lang="en-US" sz="1200" b="0" dirty="0">
              <a:latin typeface="Franklin Gothic Book" pitchFamily="34" charset="0"/>
            </a:endParaRPr>
          </a:p>
          <a:p>
            <a:pPr>
              <a:tabLst>
                <a:tab pos="1485900" algn="l"/>
              </a:tabLst>
              <a:defRPr/>
            </a:pPr>
            <a:r>
              <a:rPr lang="en-US" sz="1200" b="0" dirty="0" smtClean="0">
                <a:latin typeface="Franklin Gothic Book" pitchFamily="34" charset="0"/>
              </a:rPr>
              <a:t>SLWC</a:t>
            </a:r>
            <a:r>
              <a:rPr lang="en-US" sz="1200" b="0" dirty="0">
                <a:latin typeface="Franklin Gothic Book" pitchFamily="34" charset="0"/>
              </a:rPr>
              <a:t>	Oklahoma City, OK</a:t>
            </a:r>
          </a:p>
          <a:p>
            <a:pPr>
              <a:tabLst>
                <a:tab pos="1485900" algn="l"/>
              </a:tabLst>
              <a:defRPr/>
            </a:pPr>
            <a:r>
              <a:rPr lang="en-US" sz="1200" b="0" dirty="0">
                <a:latin typeface="Franklin Gothic Book" pitchFamily="34" charset="0"/>
              </a:rPr>
              <a:t>TIBR	Silsbee, TX</a:t>
            </a:r>
          </a:p>
          <a:p>
            <a:pPr>
              <a:tabLst>
                <a:tab pos="1485900" algn="l"/>
              </a:tabLst>
              <a:defRPr/>
            </a:pPr>
            <a:r>
              <a:rPr lang="en-US" sz="1200" b="0" dirty="0">
                <a:latin typeface="Franklin Gothic Book" pitchFamily="34" charset="0"/>
              </a:rPr>
              <a:t>VSOR/MSR	Vicksburg, MS</a:t>
            </a:r>
          </a:p>
          <a:p>
            <a:pPr>
              <a:tabLst>
                <a:tab pos="1485900" algn="l"/>
              </a:tabLst>
              <a:defRPr/>
            </a:pPr>
            <a:r>
              <a:rPr lang="en-US" sz="1200" b="0" dirty="0">
                <a:latin typeface="Franklin Gothic Book" pitchFamily="34" charset="0"/>
              </a:rPr>
              <a:t>WSOR	Horicon, WI </a:t>
            </a:r>
            <a:endParaRPr lang="en-US" sz="1200" b="0" dirty="0" smtClean="0">
              <a:latin typeface="Franklin Gothic Book" pitchFamily="34" charset="0"/>
            </a:endParaRPr>
          </a:p>
          <a:p>
            <a:pPr>
              <a:tabLst>
                <a:tab pos="1485900" algn="l"/>
              </a:tabLst>
              <a:defRPr/>
            </a:pPr>
            <a:r>
              <a:rPr lang="en-US" sz="1200" b="0" dirty="0">
                <a:latin typeface="Franklin Gothic Book" pitchFamily="34" charset="0"/>
              </a:rPr>
              <a:t>	</a:t>
            </a:r>
            <a:r>
              <a:rPr lang="en-US" sz="1200" b="0" dirty="0" smtClean="0">
                <a:latin typeface="Franklin Gothic Book" pitchFamily="34" charset="0"/>
              </a:rPr>
              <a:t>Janesville, WI</a:t>
            </a:r>
          </a:p>
          <a:p>
            <a:pPr>
              <a:tabLst>
                <a:tab pos="1485900" algn="l"/>
              </a:tabLst>
              <a:defRPr/>
            </a:pPr>
            <a:r>
              <a:rPr lang="en-US" sz="1200" b="0" dirty="0">
                <a:latin typeface="Franklin Gothic Book" pitchFamily="34" charset="0"/>
              </a:rPr>
              <a:t>	</a:t>
            </a:r>
            <a:r>
              <a:rPr lang="en-US" sz="1200" b="0" dirty="0" smtClean="0">
                <a:latin typeface="Franklin Gothic Book" pitchFamily="34" charset="0"/>
              </a:rPr>
              <a:t>Madison, WI</a:t>
            </a:r>
            <a:r>
              <a:rPr lang="en-US" sz="1200" b="0" dirty="0">
                <a:latin typeface="Franklin Gothic Book" pitchFamily="34" charset="0"/>
              </a:rPr>
              <a:t>	</a:t>
            </a:r>
          </a:p>
        </p:txBody>
      </p:sp>
      <p:sp>
        <p:nvSpPr>
          <p:cNvPr id="17" name="Line 7"/>
          <p:cNvSpPr>
            <a:spLocks noChangeShapeType="1"/>
          </p:cNvSpPr>
          <p:nvPr/>
        </p:nvSpPr>
        <p:spPr bwMode="auto">
          <a:xfrm>
            <a:off x="2971800" y="1447800"/>
            <a:ext cx="0" cy="495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18" name="Line 7"/>
          <p:cNvSpPr>
            <a:spLocks noChangeShapeType="1"/>
          </p:cNvSpPr>
          <p:nvPr/>
        </p:nvSpPr>
        <p:spPr bwMode="auto">
          <a:xfrm>
            <a:off x="5943600" y="1447800"/>
            <a:ext cx="0" cy="495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p>
        </p:txBody>
      </p:sp>
      <p:sp>
        <p:nvSpPr>
          <p:cNvPr id="20" name="Text Box 9"/>
          <p:cNvSpPr txBox="1">
            <a:spLocks noChangeArrowheads="1"/>
          </p:cNvSpPr>
          <p:nvPr/>
        </p:nvSpPr>
        <p:spPr bwMode="auto">
          <a:xfrm>
            <a:off x="3086100" y="2667000"/>
            <a:ext cx="2743200" cy="1905000"/>
          </a:xfrm>
          <a:prstGeom prst="rect">
            <a:avLst/>
          </a:prstGeom>
          <a:noFill/>
          <a:ln w="9525" algn="in">
            <a:noFill/>
            <a:miter lim="800000"/>
            <a:headEnd/>
            <a:tailEnd/>
          </a:ln>
          <a:effectLst/>
        </p:spPr>
        <p:txBody>
          <a:bodyPr lIns="36576" tIns="36576" rIns="36576" bIns="36576"/>
          <a:lstStyle/>
          <a:p>
            <a:pPr algn="ctr">
              <a:tabLst>
                <a:tab pos="1314450" algn="l"/>
                <a:tab pos="1371600" algn="l"/>
              </a:tabLst>
              <a:defRPr/>
            </a:pPr>
            <a:r>
              <a:rPr lang="en-US" sz="1600" dirty="0">
                <a:solidFill>
                  <a:srgbClr val="FFCC00"/>
                </a:solidFill>
                <a:effectLst>
                  <a:outerShdw blurRad="38100" dist="38100" dir="2700000" algn="tl">
                    <a:srgbClr val="C0C0C0"/>
                  </a:outerShdw>
                </a:effectLst>
                <a:latin typeface="Franklin Gothic Book" pitchFamily="34" charset="0"/>
                <a:cs typeface="+mn-cs"/>
              </a:rPr>
              <a:t>LOCOMOTIVE </a:t>
            </a:r>
            <a:r>
              <a:rPr lang="en-US" sz="1600" dirty="0" smtClean="0">
                <a:solidFill>
                  <a:srgbClr val="FFCC00"/>
                </a:solidFill>
                <a:effectLst>
                  <a:outerShdw blurRad="38100" dist="38100" dir="2700000" algn="tl">
                    <a:srgbClr val="C0C0C0"/>
                  </a:outerShdw>
                </a:effectLst>
                <a:latin typeface="Franklin Gothic Book" pitchFamily="34" charset="0"/>
                <a:cs typeface="+mn-cs"/>
              </a:rPr>
              <a:t>REPAIR SHOPS</a:t>
            </a:r>
            <a:endParaRPr lang="en-US" sz="1600" dirty="0">
              <a:solidFill>
                <a:srgbClr val="FFCC00"/>
              </a:solidFill>
              <a:effectLst>
                <a:outerShdw blurRad="38100" dist="38100" dir="2700000" algn="tl">
                  <a:srgbClr val="C0C0C0"/>
                </a:outerShdw>
              </a:effectLst>
              <a:latin typeface="Franklin Gothic Book" pitchFamily="34" charset="0"/>
              <a:cs typeface="+mn-cs"/>
            </a:endParaRPr>
          </a:p>
          <a:p>
            <a:pPr algn="ctr">
              <a:tabLst>
                <a:tab pos="1485900" algn="l"/>
              </a:tabLst>
              <a:defRPr/>
            </a:pPr>
            <a:r>
              <a:rPr lang="en-US" sz="1200" b="0" dirty="0">
                <a:latin typeface="Franklin Gothic Book" pitchFamily="34" charset="0"/>
              </a:rPr>
              <a:t>Birmingham, AL</a:t>
            </a:r>
          </a:p>
          <a:p>
            <a:pPr algn="ctr">
              <a:tabLst>
                <a:tab pos="1485900" algn="l"/>
              </a:tabLst>
              <a:defRPr/>
            </a:pPr>
            <a:r>
              <a:rPr lang="en-US" sz="1200" b="0" dirty="0">
                <a:latin typeface="Franklin Gothic Book" pitchFamily="34" charset="0"/>
              </a:rPr>
              <a:t>Grand Rapids, MI</a:t>
            </a:r>
          </a:p>
          <a:p>
            <a:pPr algn="ctr">
              <a:tabLst>
                <a:tab pos="1485900" algn="l"/>
              </a:tabLst>
              <a:defRPr/>
            </a:pPr>
            <a:r>
              <a:rPr lang="en-US" sz="1200" b="0" dirty="0">
                <a:latin typeface="Franklin Gothic Book" pitchFamily="34" charset="0"/>
              </a:rPr>
              <a:t>Horicon, WI</a:t>
            </a:r>
          </a:p>
          <a:p>
            <a:pPr algn="ctr">
              <a:tabLst>
                <a:tab pos="1485900" algn="l"/>
              </a:tabLst>
              <a:defRPr/>
            </a:pPr>
            <a:r>
              <a:rPr lang="en-US" sz="1200" b="0" dirty="0">
                <a:latin typeface="Franklin Gothic Book" pitchFamily="34" charset="0"/>
              </a:rPr>
              <a:t>Janesville, WI</a:t>
            </a:r>
          </a:p>
          <a:p>
            <a:pPr algn="ctr">
              <a:tabLst>
                <a:tab pos="1485900" algn="l"/>
              </a:tabLst>
              <a:defRPr/>
            </a:pPr>
            <a:r>
              <a:rPr lang="en-US" sz="1200" b="0" dirty="0">
                <a:latin typeface="Franklin Gothic Book" pitchFamily="34" charset="0"/>
              </a:rPr>
              <a:t>Lewiston, ID</a:t>
            </a:r>
          </a:p>
          <a:p>
            <a:pPr algn="ctr">
              <a:tabLst>
                <a:tab pos="1485900" algn="l"/>
              </a:tabLst>
              <a:defRPr/>
            </a:pPr>
            <a:r>
              <a:rPr lang="en-US" sz="1200" b="0" dirty="0">
                <a:latin typeface="Franklin Gothic Book" pitchFamily="34" charset="0"/>
              </a:rPr>
              <a:t>Silsbee, TX</a:t>
            </a:r>
          </a:p>
          <a:p>
            <a:pPr algn="ctr">
              <a:tabLst>
                <a:tab pos="1485900" algn="l"/>
              </a:tabLst>
              <a:defRPr/>
            </a:pPr>
            <a:r>
              <a:rPr lang="en-US" sz="1200" b="0" dirty="0">
                <a:latin typeface="Franklin Gothic Book" pitchFamily="34" charset="0"/>
              </a:rPr>
              <a:t>Vicksburg, MS</a:t>
            </a:r>
          </a:p>
          <a:p>
            <a:pPr algn="ctr">
              <a:tabLst>
                <a:tab pos="1485900" algn="l"/>
              </a:tabLst>
              <a:defRPr/>
            </a:pPr>
            <a:r>
              <a:rPr lang="en-US" sz="1200" b="0" dirty="0">
                <a:latin typeface="Franklin Gothic Book" pitchFamily="34" charset="0"/>
              </a:rPr>
              <a:t>Wichita, KS</a:t>
            </a:r>
          </a:p>
        </p:txBody>
      </p:sp>
      <p:sp>
        <p:nvSpPr>
          <p:cNvPr id="10" name="Text Box 9"/>
          <p:cNvSpPr txBox="1">
            <a:spLocks noChangeArrowheads="1"/>
          </p:cNvSpPr>
          <p:nvPr/>
        </p:nvSpPr>
        <p:spPr bwMode="auto">
          <a:xfrm>
            <a:off x="3086100" y="4267200"/>
            <a:ext cx="2743200" cy="1905000"/>
          </a:xfrm>
          <a:prstGeom prst="rect">
            <a:avLst/>
          </a:prstGeom>
          <a:noFill/>
          <a:ln w="9525" algn="in">
            <a:noFill/>
            <a:miter lim="800000"/>
            <a:headEnd/>
            <a:tailEnd/>
          </a:ln>
          <a:effectLst/>
        </p:spPr>
        <p:txBody>
          <a:bodyPr lIns="36576" tIns="36576" rIns="36576" bIns="36576"/>
          <a:lstStyle/>
          <a:p>
            <a:pPr algn="ctr">
              <a:tabLst>
                <a:tab pos="1314450" algn="l"/>
                <a:tab pos="1371600" algn="l"/>
              </a:tabLst>
              <a:defRPr/>
            </a:pPr>
            <a:endParaRPr lang="en-US" sz="1600" dirty="0" smtClean="0">
              <a:solidFill>
                <a:srgbClr val="FFCC00"/>
              </a:solidFill>
              <a:effectLst>
                <a:outerShdw blurRad="38100" dist="38100" dir="2700000" algn="tl">
                  <a:srgbClr val="C0C0C0"/>
                </a:outerShdw>
              </a:effectLst>
              <a:latin typeface="Franklin Gothic Book" pitchFamily="34" charset="0"/>
              <a:cs typeface="+mn-cs"/>
            </a:endParaRPr>
          </a:p>
          <a:p>
            <a:pPr algn="ctr">
              <a:tabLst>
                <a:tab pos="1314450" algn="l"/>
                <a:tab pos="1371600" algn="l"/>
              </a:tabLst>
              <a:defRPr/>
            </a:pPr>
            <a:r>
              <a:rPr lang="en-US" sz="1600" dirty="0" smtClean="0">
                <a:solidFill>
                  <a:srgbClr val="FFCC00"/>
                </a:solidFill>
                <a:effectLst>
                  <a:outerShdw blurRad="38100" dist="38100" dir="2700000" algn="tl">
                    <a:srgbClr val="C0C0C0"/>
                  </a:outerShdw>
                </a:effectLst>
                <a:latin typeface="Franklin Gothic Book" pitchFamily="34" charset="0"/>
                <a:cs typeface="+mn-cs"/>
              </a:rPr>
              <a:t>PRIVATE REPAIR SHOPS</a:t>
            </a:r>
            <a:endParaRPr lang="en-US" sz="1600" dirty="0">
              <a:solidFill>
                <a:srgbClr val="FFCC00"/>
              </a:solidFill>
              <a:effectLst>
                <a:outerShdw blurRad="38100" dist="38100" dir="2700000" algn="tl">
                  <a:srgbClr val="C0C0C0"/>
                </a:outerShdw>
              </a:effectLst>
              <a:latin typeface="Franklin Gothic Book" pitchFamily="34" charset="0"/>
              <a:cs typeface="+mn-cs"/>
            </a:endParaRPr>
          </a:p>
          <a:p>
            <a:pPr algn="ctr">
              <a:tabLst>
                <a:tab pos="1485900" algn="l"/>
              </a:tabLst>
              <a:defRPr/>
            </a:pPr>
            <a:r>
              <a:rPr lang="en-US" sz="1200" b="0" dirty="0" smtClean="0">
                <a:latin typeface="Franklin Gothic Book" pitchFamily="34" charset="0"/>
              </a:rPr>
              <a:t>Gainesville, FL</a:t>
            </a:r>
          </a:p>
          <a:p>
            <a:pPr algn="ctr">
              <a:tabLst>
                <a:tab pos="1485900" algn="l"/>
              </a:tabLst>
              <a:defRPr/>
            </a:pPr>
            <a:r>
              <a:rPr lang="en-US" sz="1200" b="0" dirty="0" smtClean="0">
                <a:latin typeface="Franklin Gothic Book" pitchFamily="34" charset="0"/>
              </a:rPr>
              <a:t>Hermiston, OR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5248773"/>
            <a:ext cx="1629092" cy="1152027"/>
          </a:xfrm>
          <a:prstGeom prst="rect">
            <a:avLst/>
          </a:prstGeom>
          <a:ln>
            <a:noFill/>
          </a:ln>
          <a:effectLst>
            <a:softEdge rad="112500"/>
          </a:effectLst>
        </p:spPr>
      </p:pic>
      <p:sp>
        <p:nvSpPr>
          <p:cNvPr id="14" name="Text Box 11"/>
          <p:cNvSpPr txBox="1">
            <a:spLocks noChangeArrowheads="1"/>
          </p:cNvSpPr>
          <p:nvPr/>
        </p:nvSpPr>
        <p:spPr bwMode="auto">
          <a:xfrm>
            <a:off x="3200400" y="1221899"/>
            <a:ext cx="2628900" cy="911860"/>
          </a:xfrm>
          <a:prstGeom prst="rect">
            <a:avLst/>
          </a:prstGeom>
          <a:noFill/>
          <a:ln w="9525" algn="in">
            <a:noFill/>
            <a:miter lim="800000"/>
            <a:headEnd/>
            <a:tailEnd/>
          </a:ln>
          <a:effectLst/>
        </p:spPr>
        <p:txBody>
          <a:bodyPr lIns="36576" tIns="36576" rIns="36576" bIns="36576"/>
          <a:lstStyle/>
          <a:p>
            <a:pPr algn="ctr">
              <a:tabLst>
                <a:tab pos="1485900" algn="l"/>
              </a:tabLst>
              <a:defRPr/>
            </a:pPr>
            <a:r>
              <a:rPr lang="en-US" sz="1600" dirty="0">
                <a:solidFill>
                  <a:srgbClr val="FFCC00"/>
                </a:solidFill>
                <a:effectLst>
                  <a:outerShdw blurRad="38100" dist="38100" dir="2700000" algn="tl">
                    <a:srgbClr val="C0C0C0"/>
                  </a:outerShdw>
                </a:effectLst>
                <a:latin typeface="Franklin Gothic Book" pitchFamily="34" charset="0"/>
                <a:cs typeface="+mn-cs"/>
              </a:rPr>
              <a:t>SWITCHING SERVICES</a:t>
            </a:r>
          </a:p>
          <a:p>
            <a:pPr>
              <a:tabLst>
                <a:tab pos="1485900" algn="l"/>
              </a:tabLst>
              <a:defRPr/>
            </a:pPr>
            <a:r>
              <a:rPr lang="en-US" sz="1100" b="0" dirty="0">
                <a:latin typeface="Franklin Gothic Book" pitchFamily="34" charset="0"/>
              </a:rPr>
              <a:t>TPC-Petrochem  	Houston, TX</a:t>
            </a:r>
          </a:p>
          <a:p>
            <a:pPr>
              <a:tabLst>
                <a:tab pos="1485900" algn="l"/>
              </a:tabLst>
              <a:defRPr/>
            </a:pPr>
            <a:r>
              <a:rPr lang="en-US" sz="1100" b="0" dirty="0">
                <a:latin typeface="Franklin Gothic Book" pitchFamily="34" charset="0"/>
              </a:rPr>
              <a:t>TPC-Petrochem	Port Neches, </a:t>
            </a:r>
            <a:r>
              <a:rPr lang="en-US" sz="1100" b="0" dirty="0" smtClean="0">
                <a:latin typeface="Franklin Gothic Book" pitchFamily="34" charset="0"/>
              </a:rPr>
              <a:t>TX</a:t>
            </a:r>
          </a:p>
          <a:p>
            <a:pPr>
              <a:tabLst>
                <a:tab pos="1485900" algn="l"/>
              </a:tabLst>
              <a:defRPr/>
            </a:pPr>
            <a:r>
              <a:rPr lang="en-US" sz="1100" b="0" dirty="0" smtClean="0">
                <a:latin typeface="Franklin Gothic Book" pitchFamily="34" charset="0"/>
              </a:rPr>
              <a:t>UP</a:t>
            </a:r>
            <a:r>
              <a:rPr lang="en-US" sz="1100" b="0" dirty="0">
                <a:latin typeface="Franklin Gothic Book" pitchFamily="34" charset="0"/>
              </a:rPr>
              <a:t>	Brimstone, LA</a:t>
            </a:r>
          </a:p>
          <a:p>
            <a:pPr>
              <a:tabLst>
                <a:tab pos="1485900" algn="l"/>
              </a:tabLst>
              <a:defRPr/>
            </a:pPr>
            <a:r>
              <a:rPr lang="en-US" sz="1100" b="0" dirty="0">
                <a:latin typeface="Franklin Gothic Book" pitchFamily="34" charset="0"/>
              </a:rPr>
              <a:t>Ventura	Ontario, CA</a:t>
            </a:r>
          </a:p>
        </p:txBody>
      </p:sp>
    </p:spTree>
    <p:extLst>
      <p:ext uri="{BB962C8B-B14F-4D97-AF65-F5344CB8AC3E}">
        <p14:creationId xmlns:p14="http://schemas.microsoft.com/office/powerpoint/2010/main" val="2599998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685800"/>
          </a:xfrm>
          <a:ln/>
        </p:spPr>
        <p:txBody>
          <a:bodyPr/>
          <a:lstStyle/>
          <a:p>
            <a:pPr eaLnBrk="1" hangingPunct="1"/>
            <a:r>
              <a:rPr lang="en-US" dirty="0" smtClean="0"/>
              <a:t>Watco Switching Services</a:t>
            </a:r>
            <a:endParaRPr lang="en-US" sz="3200" i="1" u="sng" dirty="0" smtClean="0">
              <a:solidFill>
                <a:srgbClr val="FFFF00"/>
              </a:solidFill>
            </a:endParaRPr>
          </a:p>
        </p:txBody>
      </p:sp>
      <p:sp>
        <p:nvSpPr>
          <p:cNvPr id="43011" name="Rectangle 3"/>
          <p:cNvSpPr>
            <a:spLocks noChangeArrowheads="1"/>
          </p:cNvSpPr>
          <p:nvPr/>
        </p:nvSpPr>
        <p:spPr bwMode="auto">
          <a:xfrm>
            <a:off x="228600" y="914400"/>
            <a:ext cx="89154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lnSpc>
                <a:spcPct val="90000"/>
              </a:lnSpc>
              <a:spcBef>
                <a:spcPct val="20000"/>
              </a:spcBef>
              <a:buClr>
                <a:srgbClr val="FFCC00"/>
              </a:buClr>
              <a:buSzPct val="75000"/>
              <a:buFont typeface="Wingdings" pitchFamily="2" charset="2"/>
              <a:buBlip>
                <a:blip r:embed="rId3"/>
              </a:buBlip>
            </a:pPr>
            <a:r>
              <a:rPr lang="en-US" sz="1600" b="0" dirty="0">
                <a:latin typeface="Franklin Gothic Book" pitchFamily="34" charset="0"/>
              </a:rPr>
              <a:t>Watco Switching Services began providing specialized industrial contract switching services in 1983. We offer a wide variety of contractual switching services to our existing </a:t>
            </a:r>
            <a:r>
              <a:rPr lang="en-US" sz="1600" b="0" dirty="0" smtClean="0">
                <a:latin typeface="Franklin Gothic Book" pitchFamily="34" charset="0"/>
              </a:rPr>
              <a:t>Customer </a:t>
            </a:r>
            <a:r>
              <a:rPr lang="en-US" sz="1600" b="0" dirty="0">
                <a:latin typeface="Franklin Gothic Book" pitchFamily="34" charset="0"/>
              </a:rPr>
              <a:t>base </a:t>
            </a:r>
            <a:r>
              <a:rPr lang="en-US" sz="1600" b="0" dirty="0" smtClean="0">
                <a:latin typeface="Franklin Gothic Book" pitchFamily="34" charset="0"/>
              </a:rPr>
              <a:t>throughout </a:t>
            </a:r>
            <a:r>
              <a:rPr lang="en-US" sz="1600" b="0" dirty="0">
                <a:latin typeface="Franklin Gothic Book" pitchFamily="34" charset="0"/>
              </a:rPr>
              <a:t>the US. We continue to provide switching services to our </a:t>
            </a:r>
            <a:r>
              <a:rPr lang="en-US" sz="1600" b="0" dirty="0" smtClean="0">
                <a:latin typeface="Franklin Gothic Book" pitchFamily="34" charset="0"/>
              </a:rPr>
              <a:t>original Customer we </a:t>
            </a:r>
            <a:r>
              <a:rPr lang="en-US" sz="1600" b="0" dirty="0">
                <a:latin typeface="Franklin Gothic Book" pitchFamily="34" charset="0"/>
              </a:rPr>
              <a:t>began with in 1983. Our customer retention is built with long-term partnerships thus providing </a:t>
            </a:r>
            <a:r>
              <a:rPr lang="en-US" sz="1600" b="0" dirty="0" smtClean="0">
                <a:latin typeface="Franklin Gothic Book" pitchFamily="34" charset="0"/>
              </a:rPr>
              <a:t>Customers </a:t>
            </a:r>
            <a:r>
              <a:rPr lang="en-US" sz="1600" b="0" dirty="0">
                <a:latin typeface="Franklin Gothic Book" pitchFamily="34" charset="0"/>
              </a:rPr>
              <a:t>with safe, efficient rail switching services. Our safety record is among the top in this industry.</a:t>
            </a:r>
            <a:br>
              <a:rPr lang="en-US" sz="1600" b="0" dirty="0">
                <a:latin typeface="Franklin Gothic Book" pitchFamily="34" charset="0"/>
              </a:rPr>
            </a:br>
            <a:endParaRPr lang="en-US" sz="1600" b="0" dirty="0">
              <a:latin typeface="Franklin Gothic Book" pitchFamily="34" charset="0"/>
            </a:endParaRPr>
          </a:p>
          <a:p>
            <a:pPr marL="342900" indent="-342900" eaLnBrk="0" hangingPunct="0">
              <a:lnSpc>
                <a:spcPct val="90000"/>
              </a:lnSpc>
              <a:spcBef>
                <a:spcPct val="20000"/>
              </a:spcBef>
              <a:buClr>
                <a:srgbClr val="FFCC00"/>
              </a:buClr>
              <a:buSzPct val="75000"/>
              <a:buFont typeface="Wingdings" pitchFamily="2" charset="2"/>
              <a:buBlip>
                <a:blip r:embed="rId3"/>
              </a:buBlip>
            </a:pPr>
            <a:r>
              <a:rPr lang="en-US" sz="1600" b="0" dirty="0" smtClean="0">
                <a:latin typeface="Franklin Gothic Book" pitchFamily="34" charset="0"/>
              </a:rPr>
              <a:t>Industries served:</a:t>
            </a:r>
          </a:p>
          <a:p>
            <a:pPr marL="800100" lvl="1" indent="-342900" eaLnBrk="0" hangingPunct="0">
              <a:lnSpc>
                <a:spcPct val="90000"/>
              </a:lnSpc>
              <a:spcBef>
                <a:spcPct val="20000"/>
              </a:spcBef>
              <a:buClr>
                <a:srgbClr val="C00000"/>
              </a:buClr>
              <a:buSzPct val="75000"/>
              <a:buFont typeface="Arial" pitchFamily="34" charset="0"/>
              <a:buChar char="•"/>
            </a:pPr>
            <a:r>
              <a:rPr lang="en-US" sz="1600" b="0" dirty="0" smtClean="0">
                <a:latin typeface="Franklin Gothic Book" pitchFamily="34" charset="0"/>
              </a:rPr>
              <a:t>Energy </a:t>
            </a:r>
          </a:p>
          <a:p>
            <a:pPr marL="800100" lvl="1" indent="-342900" eaLnBrk="0" hangingPunct="0">
              <a:lnSpc>
                <a:spcPct val="90000"/>
              </a:lnSpc>
              <a:spcBef>
                <a:spcPct val="20000"/>
              </a:spcBef>
              <a:buClr>
                <a:srgbClr val="C00000"/>
              </a:buClr>
              <a:buSzPct val="75000"/>
              <a:buFont typeface="Arial" pitchFamily="34" charset="0"/>
              <a:buChar char="•"/>
            </a:pPr>
            <a:r>
              <a:rPr lang="en-US" sz="1600" b="0" dirty="0" smtClean="0">
                <a:latin typeface="Franklin Gothic Book" pitchFamily="34" charset="0"/>
              </a:rPr>
              <a:t>Chemical</a:t>
            </a:r>
          </a:p>
          <a:p>
            <a:pPr marL="800100" lvl="1" indent="-342900" eaLnBrk="0" hangingPunct="0">
              <a:lnSpc>
                <a:spcPct val="90000"/>
              </a:lnSpc>
              <a:spcBef>
                <a:spcPct val="20000"/>
              </a:spcBef>
              <a:buClr>
                <a:srgbClr val="C00000"/>
              </a:buClr>
              <a:buSzPct val="75000"/>
              <a:buFont typeface="Arial" pitchFamily="34" charset="0"/>
              <a:buChar char="•"/>
            </a:pPr>
            <a:r>
              <a:rPr lang="en-US" sz="1600" b="0" dirty="0" smtClean="0">
                <a:latin typeface="Franklin Gothic Book" pitchFamily="34" charset="0"/>
              </a:rPr>
              <a:t>Petroleum</a:t>
            </a:r>
          </a:p>
          <a:p>
            <a:pPr marL="800100" lvl="1" indent="-342900" eaLnBrk="0" hangingPunct="0">
              <a:lnSpc>
                <a:spcPct val="90000"/>
              </a:lnSpc>
              <a:spcBef>
                <a:spcPct val="20000"/>
              </a:spcBef>
              <a:buClr>
                <a:srgbClr val="C00000"/>
              </a:buClr>
              <a:buSzPct val="75000"/>
              <a:buFont typeface="Arial" pitchFamily="34" charset="0"/>
              <a:buChar char="•"/>
            </a:pPr>
            <a:r>
              <a:rPr lang="en-US" sz="1600" b="0" dirty="0" smtClean="0">
                <a:latin typeface="Franklin Gothic Book" pitchFamily="34" charset="0"/>
              </a:rPr>
              <a:t>Aggregate</a:t>
            </a:r>
          </a:p>
          <a:p>
            <a:pPr marL="800100" lvl="1" indent="-342900" eaLnBrk="0" hangingPunct="0">
              <a:lnSpc>
                <a:spcPct val="90000"/>
              </a:lnSpc>
              <a:spcBef>
                <a:spcPct val="20000"/>
              </a:spcBef>
              <a:buClr>
                <a:srgbClr val="C00000"/>
              </a:buClr>
              <a:buSzPct val="75000"/>
              <a:buFont typeface="Arial" pitchFamily="34" charset="0"/>
              <a:buChar char="•"/>
            </a:pPr>
            <a:r>
              <a:rPr lang="en-US" sz="1600" b="0" dirty="0" smtClean="0">
                <a:latin typeface="Franklin Gothic Book" pitchFamily="34" charset="0"/>
              </a:rPr>
              <a:t>Forest products</a:t>
            </a:r>
          </a:p>
          <a:p>
            <a:pPr marL="800100" lvl="1" indent="-342900" eaLnBrk="0" hangingPunct="0">
              <a:lnSpc>
                <a:spcPct val="90000"/>
              </a:lnSpc>
              <a:spcBef>
                <a:spcPct val="20000"/>
              </a:spcBef>
              <a:buClr>
                <a:srgbClr val="C00000"/>
              </a:buClr>
              <a:buSzPct val="75000"/>
              <a:buFont typeface="Arial" pitchFamily="34" charset="0"/>
              <a:buChar char="•"/>
            </a:pPr>
            <a:r>
              <a:rPr lang="en-US" sz="1600" b="0" dirty="0" smtClean="0">
                <a:latin typeface="Franklin Gothic Book" pitchFamily="34" charset="0"/>
              </a:rPr>
              <a:t>Metals and ores</a:t>
            </a:r>
          </a:p>
        </p:txBody>
      </p:sp>
      <p:sp>
        <p:nvSpPr>
          <p:cNvPr id="2" name="Rectangle 1"/>
          <p:cNvSpPr/>
          <p:nvPr/>
        </p:nvSpPr>
        <p:spPr>
          <a:xfrm>
            <a:off x="2667000" y="2944816"/>
            <a:ext cx="4572000" cy="1397306"/>
          </a:xfrm>
          <a:prstGeom prst="rect">
            <a:avLst/>
          </a:prstGeom>
        </p:spPr>
        <p:txBody>
          <a:bodyPr>
            <a:spAutoFit/>
          </a:bodyPr>
          <a:lstStyle/>
          <a:p>
            <a:pPr marL="800100" lvl="1" indent="-342900" eaLnBrk="0" hangingPunct="0">
              <a:lnSpc>
                <a:spcPct val="90000"/>
              </a:lnSpc>
              <a:spcBef>
                <a:spcPct val="20000"/>
              </a:spcBef>
              <a:buClr>
                <a:srgbClr val="C00000"/>
              </a:buClr>
              <a:buSzPct val="75000"/>
              <a:buFont typeface="Arial" pitchFamily="34" charset="0"/>
              <a:buChar char="•"/>
            </a:pPr>
            <a:r>
              <a:rPr lang="en-US" sz="1600" b="0" dirty="0">
                <a:latin typeface="Franklin Gothic Book" pitchFamily="34" charset="0"/>
              </a:rPr>
              <a:t>Paper industry</a:t>
            </a:r>
          </a:p>
          <a:p>
            <a:pPr marL="800100" lvl="1" indent="-342900" eaLnBrk="0" hangingPunct="0">
              <a:lnSpc>
                <a:spcPct val="90000"/>
              </a:lnSpc>
              <a:spcBef>
                <a:spcPct val="20000"/>
              </a:spcBef>
              <a:buClr>
                <a:srgbClr val="C00000"/>
              </a:buClr>
              <a:buSzPct val="75000"/>
              <a:buFont typeface="Arial" pitchFamily="34" charset="0"/>
              <a:buChar char="•"/>
            </a:pPr>
            <a:r>
              <a:rPr lang="en-US" sz="1600" b="0" dirty="0">
                <a:latin typeface="Franklin Gothic Book" pitchFamily="34" charset="0"/>
              </a:rPr>
              <a:t>Food products</a:t>
            </a:r>
          </a:p>
          <a:p>
            <a:pPr marL="800100" lvl="1" indent="-342900" eaLnBrk="0" hangingPunct="0">
              <a:lnSpc>
                <a:spcPct val="90000"/>
              </a:lnSpc>
              <a:spcBef>
                <a:spcPct val="20000"/>
              </a:spcBef>
              <a:buClr>
                <a:srgbClr val="C00000"/>
              </a:buClr>
              <a:buSzPct val="75000"/>
              <a:buFont typeface="Arial" pitchFamily="34" charset="0"/>
              <a:buChar char="•"/>
            </a:pPr>
            <a:r>
              <a:rPr lang="en-US" sz="1600" b="0" dirty="0">
                <a:latin typeface="Franklin Gothic Book" pitchFamily="34" charset="0"/>
              </a:rPr>
              <a:t>Waste</a:t>
            </a:r>
          </a:p>
          <a:p>
            <a:pPr marL="800100" lvl="1" indent="-342900" eaLnBrk="0" hangingPunct="0">
              <a:lnSpc>
                <a:spcPct val="90000"/>
              </a:lnSpc>
              <a:spcBef>
                <a:spcPct val="20000"/>
              </a:spcBef>
              <a:buClr>
                <a:srgbClr val="C00000"/>
              </a:buClr>
              <a:buSzPct val="75000"/>
              <a:buFont typeface="Arial" pitchFamily="34" charset="0"/>
              <a:buChar char="•"/>
            </a:pPr>
            <a:r>
              <a:rPr lang="en-US" sz="1600" b="0" dirty="0">
                <a:latin typeface="Franklin Gothic Book" pitchFamily="34" charset="0"/>
              </a:rPr>
              <a:t>Storage in transit</a:t>
            </a:r>
          </a:p>
          <a:p>
            <a:pPr marL="800100" lvl="1" indent="-342900" eaLnBrk="0" hangingPunct="0">
              <a:lnSpc>
                <a:spcPct val="90000"/>
              </a:lnSpc>
              <a:spcBef>
                <a:spcPct val="20000"/>
              </a:spcBef>
              <a:buClr>
                <a:srgbClr val="C00000"/>
              </a:buClr>
              <a:buSzPct val="75000"/>
              <a:buFont typeface="Arial" pitchFamily="34" charset="0"/>
              <a:buChar char="•"/>
            </a:pPr>
            <a:r>
              <a:rPr lang="en-US" sz="1600" b="0" dirty="0">
                <a:latin typeface="Franklin Gothic Book" pitchFamily="34" charset="0"/>
              </a:rPr>
              <a:t>Ports</a:t>
            </a:r>
            <a:endParaRPr lang="en-US" sz="1800" b="0" dirty="0">
              <a:latin typeface="Franklin Gothic Book" pitchFamily="34" charset="0"/>
            </a:endParaRPr>
          </a:p>
        </p:txBody>
      </p:sp>
      <p:sp>
        <p:nvSpPr>
          <p:cNvPr id="3" name="Rectangle 2"/>
          <p:cNvSpPr/>
          <p:nvPr/>
        </p:nvSpPr>
        <p:spPr>
          <a:xfrm>
            <a:off x="228600" y="4547884"/>
            <a:ext cx="4331184" cy="1692771"/>
          </a:xfrm>
          <a:prstGeom prst="rect">
            <a:avLst/>
          </a:prstGeom>
        </p:spPr>
        <p:txBody>
          <a:bodyPr wrap="square">
            <a:spAutoFit/>
          </a:bodyPr>
          <a:lstStyle/>
          <a:p>
            <a:pPr marL="342900" indent="-342900" eaLnBrk="0" hangingPunct="0">
              <a:spcBef>
                <a:spcPct val="20000"/>
              </a:spcBef>
              <a:spcAft>
                <a:spcPct val="20000"/>
              </a:spcAft>
              <a:buClr>
                <a:srgbClr val="FFCC00"/>
              </a:buClr>
              <a:buSzPct val="75000"/>
              <a:buFont typeface="Wingdings" pitchFamily="2" charset="2"/>
              <a:buBlip>
                <a:blip r:embed="rId3"/>
              </a:buBlip>
            </a:pPr>
            <a:r>
              <a:rPr lang="en-US" sz="1600" b="0" dirty="0" smtClean="0">
                <a:latin typeface="Franklin Gothic Book" pitchFamily="34" charset="0"/>
              </a:rPr>
              <a:t>Services available:</a:t>
            </a:r>
          </a:p>
          <a:p>
            <a:pPr marL="800100" lvl="1" indent="-342900" eaLnBrk="0" hangingPunct="0">
              <a:lnSpc>
                <a:spcPct val="90000"/>
              </a:lnSpc>
              <a:spcBef>
                <a:spcPct val="20000"/>
              </a:spcBef>
              <a:buClr>
                <a:srgbClr val="C00000"/>
              </a:buClr>
              <a:buSzPct val="75000"/>
              <a:buFont typeface="Arial" pitchFamily="34" charset="0"/>
              <a:buChar char="•"/>
            </a:pPr>
            <a:r>
              <a:rPr lang="en-US" sz="1600" b="0" dirty="0" smtClean="0">
                <a:latin typeface="Franklin Gothic Book" pitchFamily="34" charset="0"/>
              </a:rPr>
              <a:t>Hours &amp; staff levels determined by Customer</a:t>
            </a:r>
          </a:p>
          <a:p>
            <a:pPr marL="800100" lvl="1" indent="-342900" eaLnBrk="0" hangingPunct="0">
              <a:lnSpc>
                <a:spcPct val="90000"/>
              </a:lnSpc>
              <a:spcBef>
                <a:spcPct val="20000"/>
              </a:spcBef>
              <a:buClr>
                <a:srgbClr val="C00000"/>
              </a:buClr>
              <a:buSzPct val="75000"/>
              <a:buFont typeface="Arial" pitchFamily="34" charset="0"/>
              <a:buChar char="•"/>
            </a:pPr>
            <a:r>
              <a:rPr lang="en-US" sz="1600" b="0" dirty="0" smtClean="0">
                <a:latin typeface="Franklin Gothic Book" pitchFamily="34" charset="0"/>
              </a:rPr>
              <a:t>On-site </a:t>
            </a:r>
            <a:r>
              <a:rPr lang="en-US" sz="1600" b="0" dirty="0">
                <a:latin typeface="Franklin Gothic Book" pitchFamily="34" charset="0"/>
              </a:rPr>
              <a:t>managers</a:t>
            </a:r>
          </a:p>
          <a:p>
            <a:pPr marL="800100" lvl="1" indent="-342900" eaLnBrk="0" hangingPunct="0">
              <a:lnSpc>
                <a:spcPct val="90000"/>
              </a:lnSpc>
              <a:spcBef>
                <a:spcPct val="20000"/>
              </a:spcBef>
              <a:buClr>
                <a:srgbClr val="C00000"/>
              </a:buClr>
              <a:buSzPct val="75000"/>
              <a:buFont typeface="Arial" pitchFamily="34" charset="0"/>
              <a:buChar char="•"/>
            </a:pPr>
            <a:r>
              <a:rPr lang="en-US" sz="1600" b="0" dirty="0">
                <a:latin typeface="Franklin Gothic Book" pitchFamily="34" charset="0"/>
              </a:rPr>
              <a:t>Car inspections, cleaning &amp; repair</a:t>
            </a:r>
          </a:p>
          <a:p>
            <a:pPr marL="800100" lvl="1" indent="-342900" eaLnBrk="0" hangingPunct="0">
              <a:lnSpc>
                <a:spcPct val="90000"/>
              </a:lnSpc>
              <a:spcBef>
                <a:spcPct val="20000"/>
              </a:spcBef>
              <a:buClr>
                <a:srgbClr val="C00000"/>
              </a:buClr>
              <a:buSzPct val="75000"/>
              <a:buFont typeface="Arial" pitchFamily="34" charset="0"/>
              <a:buChar char="•"/>
            </a:pPr>
            <a:r>
              <a:rPr lang="en-US" sz="1600" b="0" dirty="0">
                <a:latin typeface="Franklin Gothic Book" pitchFamily="34" charset="0"/>
              </a:rPr>
              <a:t>Track inspection and maintenance</a:t>
            </a:r>
          </a:p>
        </p:txBody>
      </p:sp>
      <p:sp>
        <p:nvSpPr>
          <p:cNvPr id="4" name="Rectangle 3"/>
          <p:cNvSpPr/>
          <p:nvPr/>
        </p:nvSpPr>
        <p:spPr>
          <a:xfrm>
            <a:off x="4114800" y="4876800"/>
            <a:ext cx="4953000" cy="1348061"/>
          </a:xfrm>
          <a:prstGeom prst="rect">
            <a:avLst/>
          </a:prstGeom>
        </p:spPr>
        <p:txBody>
          <a:bodyPr wrap="square">
            <a:spAutoFit/>
          </a:bodyPr>
          <a:lstStyle/>
          <a:p>
            <a:pPr marL="800100" lvl="1" indent="-342900" eaLnBrk="0" hangingPunct="0">
              <a:lnSpc>
                <a:spcPct val="90000"/>
              </a:lnSpc>
              <a:spcBef>
                <a:spcPct val="20000"/>
              </a:spcBef>
              <a:buClr>
                <a:srgbClr val="C00000"/>
              </a:buClr>
              <a:buSzPct val="75000"/>
              <a:buFont typeface="Arial" pitchFamily="34" charset="0"/>
              <a:buChar char="•"/>
            </a:pPr>
            <a:r>
              <a:rPr lang="en-US" sz="1600" b="0" dirty="0">
                <a:latin typeface="Franklin Gothic Book" pitchFamily="34" charset="0"/>
              </a:rPr>
              <a:t>Computerized yard management reports</a:t>
            </a:r>
          </a:p>
          <a:p>
            <a:pPr marL="800100" lvl="1" indent="-342900" eaLnBrk="0" hangingPunct="0">
              <a:lnSpc>
                <a:spcPct val="90000"/>
              </a:lnSpc>
              <a:spcBef>
                <a:spcPct val="20000"/>
              </a:spcBef>
              <a:buClr>
                <a:srgbClr val="C00000"/>
              </a:buClr>
              <a:buSzPct val="75000"/>
              <a:buFont typeface="Arial" pitchFamily="34" charset="0"/>
              <a:buChar char="•"/>
            </a:pPr>
            <a:r>
              <a:rPr lang="en-US" sz="1600" b="0" dirty="0">
                <a:latin typeface="Franklin Gothic Book" pitchFamily="34" charset="0"/>
              </a:rPr>
              <a:t>AEI tag readers for inventory control</a:t>
            </a:r>
          </a:p>
          <a:p>
            <a:pPr marL="800100" lvl="1" indent="-342900" eaLnBrk="0" hangingPunct="0">
              <a:lnSpc>
                <a:spcPct val="90000"/>
              </a:lnSpc>
              <a:spcBef>
                <a:spcPct val="20000"/>
              </a:spcBef>
              <a:buClr>
                <a:srgbClr val="C00000"/>
              </a:buClr>
              <a:buSzPct val="75000"/>
              <a:buFont typeface="Arial" pitchFamily="34" charset="0"/>
              <a:buChar char="•"/>
            </a:pPr>
            <a:r>
              <a:rPr lang="en-US" sz="1600" b="0" dirty="0">
                <a:latin typeface="Franklin Gothic Book" pitchFamily="34" charset="0"/>
              </a:rPr>
              <a:t>Locomotive power – necessary power provided to meet Customer </a:t>
            </a:r>
            <a:r>
              <a:rPr lang="en-US" sz="1600" b="0" dirty="0" smtClean="0">
                <a:latin typeface="Franklin Gothic Book" pitchFamily="34" charset="0"/>
              </a:rPr>
              <a:t>needs</a:t>
            </a:r>
          </a:p>
          <a:p>
            <a:pPr marL="800100" lvl="1" indent="-342900" eaLnBrk="0" hangingPunct="0">
              <a:lnSpc>
                <a:spcPct val="90000"/>
              </a:lnSpc>
              <a:spcBef>
                <a:spcPct val="20000"/>
              </a:spcBef>
              <a:buClr>
                <a:srgbClr val="C00000"/>
              </a:buClr>
              <a:buSzPct val="75000"/>
              <a:buFont typeface="Arial" pitchFamily="34" charset="0"/>
              <a:buChar char="•"/>
            </a:pPr>
            <a:r>
              <a:rPr lang="en-US" sz="1600" b="0" dirty="0" smtClean="0">
                <a:latin typeface="Franklin Gothic Book" pitchFamily="34" charset="0"/>
              </a:rPr>
              <a:t>Access to Watco’s Project Management Team</a:t>
            </a:r>
            <a:endParaRPr lang="en-US" sz="1600" b="0" dirty="0">
              <a:latin typeface="Franklin Gothic Book"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2405058"/>
            <a:ext cx="3048000" cy="2286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23583</TotalTime>
  <Words>2130</Words>
  <Application>Microsoft Office PowerPoint</Application>
  <PresentationFormat>On-screen Show (4:3)</PresentationFormat>
  <Paragraphs>540</Paragraphs>
  <Slides>31</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Adelle Sans</vt:lpstr>
      <vt:lpstr>Arial</vt:lpstr>
      <vt:lpstr>Arial Black</vt:lpstr>
      <vt:lpstr>Calibri</vt:lpstr>
      <vt:lpstr>Franklin Gothic Book</vt:lpstr>
      <vt:lpstr>Franklin Gothic Demi</vt:lpstr>
      <vt:lpstr>Helvetica</vt:lpstr>
      <vt:lpstr>Times New Roman</vt:lpstr>
      <vt:lpstr>Wingdings</vt:lpstr>
      <vt:lpstr>5_Custom Design</vt:lpstr>
      <vt:lpstr>Office Theme</vt:lpstr>
      <vt:lpstr>PowerPoint Presentation</vt:lpstr>
      <vt:lpstr>Watco Companies</vt:lpstr>
      <vt:lpstr>PowerPoint Presentation</vt:lpstr>
      <vt:lpstr>Strategic Business Model</vt:lpstr>
      <vt:lpstr>Statistics</vt:lpstr>
      <vt:lpstr>Watco System Map</vt:lpstr>
      <vt:lpstr>PowerPoint Presentation</vt:lpstr>
      <vt:lpstr>PowerPoint Presentation</vt:lpstr>
      <vt:lpstr>Watco Switching Services</vt:lpstr>
      <vt:lpstr>Mechanical Services  </vt:lpstr>
      <vt:lpstr>PowerPoint Presentation</vt:lpstr>
      <vt:lpstr>Watco Terminal &amp; Port Services</vt:lpstr>
      <vt:lpstr>Terminal &amp; Port Services</vt:lpstr>
      <vt:lpstr>Commodities Transloaded</vt:lpstr>
      <vt:lpstr>Project Management Team</vt:lpstr>
      <vt:lpstr>Watco Supply Chain Services</vt:lpstr>
      <vt:lpstr>Watco Supply Chain Services</vt:lpstr>
      <vt:lpstr>Watco Supply Chain Services</vt:lpstr>
      <vt:lpstr>PowerPoint Presentation</vt:lpstr>
      <vt:lpstr>PowerPoint Presentation</vt:lpstr>
      <vt:lpstr>PowerPoint Presentation</vt:lpstr>
      <vt:lpstr>Great Northwest Railroad</vt:lpstr>
      <vt:lpstr>Mission Mountain Railroad</vt:lpstr>
      <vt:lpstr>Pacific Sun Railroad</vt:lpstr>
      <vt:lpstr>Palouse River &amp; Coulee City Railroad</vt:lpstr>
      <vt:lpstr>PowerPoint Presentation</vt:lpstr>
      <vt:lpstr>Yellowstone Valley Railroad</vt:lpstr>
      <vt:lpstr>Effective Safety Program</vt:lpstr>
      <vt:lpstr>Watco Safety Commitment</vt:lpstr>
      <vt:lpstr> Summary of Our Strengths</vt:lpstr>
      <vt:lpstr>Questions?</vt:lpstr>
    </vt:vector>
  </TitlesOfParts>
  <Company>Watco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tvanbecelaere</dc:creator>
  <cp:lastModifiedBy>Hancock, Kelley-Jo</cp:lastModifiedBy>
  <cp:revision>1222</cp:revision>
  <cp:lastPrinted>2016-04-06T22:05:07Z</cp:lastPrinted>
  <dcterms:created xsi:type="dcterms:W3CDTF">2007-11-16T16:37:13Z</dcterms:created>
  <dcterms:modified xsi:type="dcterms:W3CDTF">2016-05-10T02:01:22Z</dcterms:modified>
</cp:coreProperties>
</file>