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91" r:id="rId2"/>
    <p:sldId id="298" r:id="rId3"/>
    <p:sldId id="289" r:id="rId4"/>
    <p:sldId id="292" r:id="rId5"/>
    <p:sldId id="293" r:id="rId6"/>
    <p:sldId id="294" r:id="rId7"/>
    <p:sldId id="295" r:id="rId8"/>
    <p:sldId id="296" r:id="rId9"/>
    <p:sldId id="297" r:id="rId10"/>
    <p:sldId id="299" r:id="rId11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60"/>
  </p:normalViewPr>
  <p:slideViewPr>
    <p:cSldViewPr>
      <p:cViewPr>
        <p:scale>
          <a:sx n="70" d="100"/>
          <a:sy n="70" d="100"/>
        </p:scale>
        <p:origin x="-2178" y="-9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D015EB35-0B28-47BE-A32D-A374B30B740E}" type="datetimeFigureOut">
              <a:rPr lang="en-US" smtClean="0"/>
              <a:t>5/2/2013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1B308BBA-4523-4DE9-BAA6-B52EC4DC8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1295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EEF907E0-1A73-4BF6-A7D3-62BB943D09A4}" type="datetimeFigureOut">
              <a:rPr lang="en-US" smtClean="0"/>
              <a:t>5/2/2013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2DDED9CA-EFFC-4FA0-9982-7BD4EE55A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5815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0866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279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35656" y="69390"/>
            <a:ext cx="1643579" cy="365125"/>
          </a:xfrm>
          <a:prstGeom prst="rect">
            <a:avLst/>
          </a:prstGeom>
        </p:spPr>
        <p:txBody>
          <a:bodyPr/>
          <a:lstStyle/>
          <a:p>
            <a:fld id="{2A59EA1A-D0CB-1046-B21F-221640F963E8}" type="datetime1">
              <a:rPr lang="en-US" smtClean="0">
                <a:solidFill>
                  <a:prstClr val="white"/>
                </a:solidFill>
              </a:rPr>
              <a:pPr/>
              <a:t>5/2/2013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0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85189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85189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281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975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488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8320" y="846626"/>
            <a:ext cx="8375651" cy="119297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4918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04918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4220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0216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41931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202169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841931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68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0049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094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63138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63138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</a:t>
            </a:r>
            <a:r>
              <a:rPr lang="en-US" dirty="0" err="1" smtClean="0"/>
              <a:t>levela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025188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5656" y="69390"/>
            <a:ext cx="1643579" cy="365125"/>
          </a:xfrm>
          <a:prstGeom prst="rect">
            <a:avLst/>
          </a:prstGeom>
        </p:spPr>
        <p:txBody>
          <a:bodyPr/>
          <a:lstStyle/>
          <a:p>
            <a:fld id="{59133EC1-6D56-5D43-A3F6-DF1C5C3FFD20}" type="datetime1">
              <a:rPr lang="en-US" smtClean="0">
                <a:solidFill>
                  <a:prstClr val="white"/>
                </a:solidFill>
              </a:rPr>
              <a:pPr/>
              <a:t>5/2/2013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991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5656" y="69390"/>
            <a:ext cx="1643579" cy="365125"/>
          </a:xfrm>
          <a:prstGeom prst="rect">
            <a:avLst/>
          </a:prstGeom>
        </p:spPr>
        <p:txBody>
          <a:bodyPr/>
          <a:lstStyle/>
          <a:p>
            <a:fld id="{1F221583-7359-B745-BA55-CA4CB50D7475}" type="datetime1">
              <a:rPr lang="en-US" smtClean="0">
                <a:solidFill>
                  <a:prstClr val="white"/>
                </a:solidFill>
              </a:rPr>
              <a:pPr/>
              <a:t>5/2/2013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9520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20"/>
          <p:cNvSpPr>
            <a:spLocks noChangeArrowheads="1"/>
          </p:cNvSpPr>
          <p:nvPr userDrawn="1"/>
        </p:nvSpPr>
        <p:spPr bwMode="auto">
          <a:xfrm>
            <a:off x="0" y="0"/>
            <a:ext cx="9145588" cy="490538"/>
          </a:xfrm>
          <a:prstGeom prst="rect">
            <a:avLst/>
          </a:prstGeom>
          <a:solidFill>
            <a:srgbClr val="9F09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TextBox 7"/>
          <p:cNvSpPr txBox="1">
            <a:spLocks noChangeArrowheads="1"/>
          </p:cNvSpPr>
          <p:nvPr userDrawn="1"/>
        </p:nvSpPr>
        <p:spPr bwMode="auto">
          <a:xfrm>
            <a:off x="311150" y="131763"/>
            <a:ext cx="53149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defTabSz="457200"/>
            <a:r>
              <a:rPr lang="en-US" sz="1200" b="1" dirty="0">
                <a:solidFill>
                  <a:prstClr val="white"/>
                </a:solidFill>
                <a:latin typeface="Helvetica" charset="0"/>
                <a:cs typeface="Helvetica Light" charset="0"/>
              </a:rPr>
              <a:t>RAILINC</a:t>
            </a:r>
            <a:r>
              <a:rPr lang="en-US" sz="1200" dirty="0">
                <a:solidFill>
                  <a:prstClr val="white"/>
                </a:solidFill>
                <a:latin typeface="Helvetica" charset="0"/>
                <a:cs typeface="Helvetica Light" charset="0"/>
              </a:rPr>
              <a:t>   </a:t>
            </a:r>
            <a:r>
              <a:rPr lang="en-US" sz="1200" dirty="0" smtClean="0">
                <a:solidFill>
                  <a:prstClr val="white"/>
                </a:solidFill>
                <a:latin typeface="Helvetica" charset="0"/>
                <a:cs typeface="Helvetica Light" charset="0"/>
              </a:rPr>
              <a:t>I     ACACSO</a:t>
            </a:r>
            <a:r>
              <a:rPr lang="en-US" sz="1200" baseline="0" dirty="0" smtClean="0">
                <a:solidFill>
                  <a:prstClr val="white"/>
                </a:solidFill>
                <a:latin typeface="Helvetica" charset="0"/>
                <a:cs typeface="Helvetica Light" charset="0"/>
              </a:rPr>
              <a:t> 2013</a:t>
            </a:r>
            <a:endParaRPr lang="en-US" sz="1200" dirty="0">
              <a:solidFill>
                <a:prstClr val="white"/>
              </a:solidFill>
              <a:latin typeface="Helvetica" charset="0"/>
              <a:cs typeface="Helvetica Light" charset="0"/>
            </a:endParaRPr>
          </a:p>
        </p:txBody>
      </p:sp>
      <p:pic>
        <p:nvPicPr>
          <p:cNvPr id="9" name="Picture 24" descr="BottomBand_White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6091238"/>
            <a:ext cx="9142412" cy="766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25"/>
          <p:cNvSpPr>
            <a:spLocks noChangeArrowheads="1"/>
          </p:cNvSpPr>
          <p:nvPr userDrawn="1"/>
        </p:nvSpPr>
        <p:spPr bwMode="auto">
          <a:xfrm>
            <a:off x="8394700" y="6213475"/>
            <a:ext cx="749300" cy="292100"/>
          </a:xfrm>
          <a:prstGeom prst="rect">
            <a:avLst/>
          </a:prstGeom>
          <a:solidFill>
            <a:srgbClr val="9F09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Rectangle 27"/>
          <p:cNvSpPr>
            <a:spLocks noChangeArrowheads="1"/>
          </p:cNvSpPr>
          <p:nvPr userDrawn="1"/>
        </p:nvSpPr>
        <p:spPr bwMode="auto">
          <a:xfrm>
            <a:off x="1588" y="490538"/>
            <a:ext cx="9144000" cy="5384800"/>
          </a:xfrm>
          <a:prstGeom prst="rect">
            <a:avLst/>
          </a:prstGeom>
          <a:solidFill>
            <a:srgbClr val="DCDDD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Title 1"/>
          <p:cNvSpPr>
            <a:spLocks/>
          </p:cNvSpPr>
          <p:nvPr userDrawn="1"/>
        </p:nvSpPr>
        <p:spPr bwMode="auto">
          <a:xfrm>
            <a:off x="-252413" y="414338"/>
            <a:ext cx="9648826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defTabSz="457200" eaLnBrk="0" hangingPunct="0"/>
            <a:r>
              <a:rPr lang="en-US" sz="800" dirty="0">
                <a:solidFill>
                  <a:srgbClr val="6A6A6A"/>
                </a:solidFill>
                <a:latin typeface="Helvetica" charset="0"/>
              </a:rPr>
              <a:t>+ + + + + + + + + + + + + + + + + + + + + + + + + + + + + + + + + + + + + + + + + + + + + +  + + + + + + + + + + + + + +  + + + + + + + + + + + + + + + + + + + + + + + + + + + + + + + + + + + + + + + + + + + </a:t>
            </a:r>
          </a:p>
        </p:txBody>
      </p:sp>
      <p:sp>
        <p:nvSpPr>
          <p:cNvPr id="13" name="Title 1"/>
          <p:cNvSpPr>
            <a:spLocks/>
          </p:cNvSpPr>
          <p:nvPr userDrawn="1"/>
        </p:nvSpPr>
        <p:spPr bwMode="auto">
          <a:xfrm>
            <a:off x="-252413" y="5811838"/>
            <a:ext cx="9648826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defTabSz="457200" eaLnBrk="0" hangingPunct="0"/>
            <a:r>
              <a:rPr lang="en-US" sz="800" dirty="0">
                <a:solidFill>
                  <a:srgbClr val="6A6A6A"/>
                </a:solidFill>
                <a:latin typeface="Helvetica" charset="0"/>
              </a:rPr>
              <a:t>+ + + + + + + + + + + + + + + + + + + + + + + + + + + + + + + + + + + + + + + + + + + + + +  + + + + + + + + + + + + + +  + + + + + + + + + + + + + + + + + + + + + + + + + + + + + + + + + + + + + + + + + + +</a:t>
            </a: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2662" y="846626"/>
            <a:ext cx="8375651" cy="11929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5491" y="2039602"/>
            <a:ext cx="8426967" cy="40865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35656" y="6148131"/>
            <a:ext cx="16564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defTabSz="457200"/>
            <a:fld id="{799CD883-C747-E24C-A571-B44F9B83C299}" type="slidenum">
              <a:rPr lang="en-US" smtClean="0"/>
              <a:pPr defTabSz="45720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3867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rgbClr val="AB1127"/>
          </a:solidFill>
          <a:latin typeface="Helvetica"/>
          <a:ea typeface="+mj-ea"/>
          <a:cs typeface="Helvetica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Helvetica"/>
          <a:ea typeface="+mn-ea"/>
          <a:cs typeface="Helvetica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Helvetica"/>
          <a:ea typeface="+mn-ea"/>
          <a:cs typeface="Helvetica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Helvetica"/>
          <a:ea typeface="+mn-ea"/>
          <a:cs typeface="Helvetica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csc@railinc.co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Car Hire Data and </a:t>
            </a:r>
            <a:br>
              <a:rPr lang="en-US" dirty="0" smtClean="0"/>
            </a:br>
            <a:r>
              <a:rPr lang="en-US" dirty="0" smtClean="0"/>
              <a:t>Industry Insights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David Humphrey, PhD</a:t>
            </a:r>
          </a:p>
          <a:p>
            <a:r>
              <a:rPr lang="en-US" smtClean="0"/>
              <a:t>ACACSO</a:t>
            </a:r>
          </a:p>
          <a:p>
            <a:r>
              <a:rPr lang="en-US" smtClean="0"/>
              <a:t>May 9, 2013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4061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Railinc Customer Support Center</a:t>
            </a:r>
          </a:p>
          <a:p>
            <a:pPr lvl="1"/>
            <a:r>
              <a:rPr lang="en-US" dirty="0"/>
              <a:t>Email:  </a:t>
            </a:r>
            <a:r>
              <a:rPr lang="en-US" dirty="0">
                <a:hlinkClick r:id="rId2"/>
              </a:rPr>
              <a:t>csc@railinc.com</a:t>
            </a:r>
            <a:endParaRPr lang="en-US" dirty="0"/>
          </a:p>
          <a:p>
            <a:pPr lvl="1"/>
            <a:r>
              <a:rPr lang="en-US" dirty="0"/>
              <a:t>Phone: 1-877-RAILINC 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4760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Today’s Presentation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Focus on October 2012 CHDX File</a:t>
            </a:r>
          </a:p>
          <a:p>
            <a:r>
              <a:rPr lang="en-US" smtClean="0"/>
              <a:t>Primarily August 2012 Activity</a:t>
            </a:r>
          </a:p>
          <a:p>
            <a:r>
              <a:rPr lang="en-US" smtClean="0"/>
              <a:t>Count and Summary of Detailed Records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0199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Account Type: Car Hire (010)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1199652"/>
              </p:ext>
            </p:extLst>
          </p:nvPr>
        </p:nvGraphicFramePr>
        <p:xfrm>
          <a:off x="285750" y="2039938"/>
          <a:ext cx="8426451" cy="34013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11286"/>
                <a:gridCol w="952531"/>
                <a:gridCol w="1349419"/>
                <a:gridCol w="1508174"/>
                <a:gridCol w="1190664"/>
                <a:gridCol w="577731"/>
                <a:gridCol w="635021"/>
                <a:gridCol w="555643"/>
                <a:gridCol w="545982"/>
              </a:tblGrid>
              <a:tr h="304800">
                <a:tc gridSpan="5"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0" i="0" u="sng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0" i="0" u="sng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0" i="0" u="sng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0" i="0" u="sng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Total Value by Percentage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0" i="0" u="sng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0" i="0" u="sng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0" i="0" u="sng" strike="noStrike" dirty="0" smtClean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Record</a:t>
                      </a:r>
                    </a:p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Count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Loaded</a:t>
                      </a:r>
                    </a:p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Miles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Empty</a:t>
                      </a:r>
                    </a:p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Miles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Total</a:t>
                      </a:r>
                    </a:p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Value</a:t>
                      </a:r>
                    </a:p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($)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Time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Miles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Appurt</a:t>
                      </a:r>
                      <a:r>
                        <a:rPr lang="en-US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.</a:t>
                      </a:r>
                      <a:endParaRPr lang="en-US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Penalty</a:t>
                      </a:r>
                    </a:p>
                  </a:txBody>
                  <a:tcPr marL="9405" marR="9405" marT="9525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5340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Current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 smtClean="0">
                          <a:effectLst/>
                          <a:latin typeface="Helvetica" pitchFamily="34" charset="0"/>
                          <a:cs typeface="Helvetica" pitchFamily="34" charset="0"/>
                        </a:rPr>
                        <a:t>6.1M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 smtClean="0">
                          <a:effectLst/>
                          <a:latin typeface="Helvetica" pitchFamily="34" charset="0"/>
                          <a:cs typeface="Helvetica" pitchFamily="34" charset="0"/>
                        </a:rPr>
                        <a:t>1.7B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 smtClean="0">
                          <a:effectLst/>
                          <a:latin typeface="Helvetica" pitchFamily="34" charset="0"/>
                          <a:cs typeface="Helvetica" pitchFamily="34" charset="0"/>
                        </a:rPr>
                        <a:t>1.2B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 smtClean="0">
                          <a:effectLst/>
                          <a:latin typeface="Helvetica" pitchFamily="34" charset="0"/>
                          <a:cs typeface="Helvetica" pitchFamily="34" charset="0"/>
                        </a:rPr>
                        <a:t>233.9M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68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27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45340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1</a:t>
                      </a:r>
                      <a:r>
                        <a:rPr lang="en-US" sz="1400" b="1" i="0" u="none" strike="noStrike" baseline="30000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st</a:t>
                      </a:r>
                      <a:r>
                        <a:rPr lang="en-US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 Adjustment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 smtClean="0">
                          <a:effectLst/>
                          <a:latin typeface="Helvetica" pitchFamily="34" charset="0"/>
                          <a:cs typeface="Helvetica" pitchFamily="34" charset="0"/>
                        </a:rPr>
                        <a:t>135K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 smtClean="0">
                          <a:effectLst/>
                          <a:latin typeface="Helvetica" pitchFamily="34" charset="0"/>
                          <a:cs typeface="Helvetica" pitchFamily="34" charset="0"/>
                        </a:rPr>
                        <a:t>33.9M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 smtClean="0">
                          <a:effectLst/>
                          <a:latin typeface="Helvetica" pitchFamily="34" charset="0"/>
                          <a:cs typeface="Helvetica" pitchFamily="34" charset="0"/>
                        </a:rPr>
                        <a:t>29.4M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 smtClean="0">
                          <a:effectLst/>
                          <a:latin typeface="Helvetica" pitchFamily="34" charset="0"/>
                          <a:cs typeface="Helvetica" pitchFamily="34" charset="0"/>
                        </a:rPr>
                        <a:t>4.2M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56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43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45340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Prior</a:t>
                      </a: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 smtClean="0">
                          <a:effectLst/>
                          <a:latin typeface="Helvetica" pitchFamily="34" charset="0"/>
                          <a:cs typeface="Helvetica" pitchFamily="34" charset="0"/>
                        </a:rPr>
                        <a:t>177K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 smtClean="0">
                          <a:effectLst/>
                          <a:latin typeface="Helvetica" pitchFamily="34" charset="0"/>
                          <a:cs typeface="Helvetica" pitchFamily="34" charset="0"/>
                        </a:rPr>
                        <a:t>86.6M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 smtClean="0">
                          <a:effectLst/>
                          <a:latin typeface="Helvetica" pitchFamily="34" charset="0"/>
                          <a:cs typeface="Helvetica" pitchFamily="34" charset="0"/>
                        </a:rPr>
                        <a:t>73.4M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 smtClean="0">
                          <a:effectLst/>
                          <a:latin typeface="Helvetica" pitchFamily="34" charset="0"/>
                          <a:cs typeface="Helvetica" pitchFamily="34" charset="0"/>
                        </a:rPr>
                        <a:t>3.5M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19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79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95190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4" gridSpan="4"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4"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4"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4"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50498">
                <a:tc rowSpan="3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Percent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 Reported by Class 1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 smtClean="0">
                          <a:effectLst/>
                          <a:latin typeface="Helvetica" pitchFamily="34" charset="0"/>
                          <a:cs typeface="Helvetica" pitchFamily="34" charset="0"/>
                        </a:rPr>
                        <a:t>83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 smtClean="0">
                          <a:effectLst/>
                          <a:latin typeface="Helvetica" pitchFamily="34" charset="0"/>
                          <a:cs typeface="Helvetica" pitchFamily="34" charset="0"/>
                        </a:rPr>
                        <a:t>97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 smtClean="0">
                          <a:effectLst/>
                          <a:latin typeface="Helvetica" pitchFamily="34" charset="0"/>
                          <a:cs typeface="Helvetica" pitchFamily="34" charset="0"/>
                        </a:rPr>
                        <a:t>96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 smtClean="0">
                          <a:effectLst/>
                          <a:latin typeface="Helvetica" pitchFamily="34" charset="0"/>
                          <a:cs typeface="Helvetica" pitchFamily="34" charset="0"/>
                        </a:rPr>
                        <a:t>87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50498"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 smtClean="0">
                          <a:effectLst/>
                          <a:latin typeface="Helvetica" pitchFamily="34" charset="0"/>
                          <a:cs typeface="Helvetica" pitchFamily="34" charset="0"/>
                        </a:rPr>
                        <a:t>80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 smtClean="0">
                          <a:effectLst/>
                          <a:latin typeface="Helvetica" pitchFamily="34" charset="0"/>
                          <a:cs typeface="Helvetica" pitchFamily="34" charset="0"/>
                        </a:rPr>
                        <a:t>97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 smtClean="0">
                          <a:effectLst/>
                          <a:latin typeface="Helvetica" pitchFamily="34" charset="0"/>
                          <a:cs typeface="Helvetica" pitchFamily="34" charset="0"/>
                        </a:rPr>
                        <a:t>97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 smtClean="0">
                          <a:effectLst/>
                          <a:latin typeface="Helvetica" pitchFamily="34" charset="0"/>
                          <a:cs typeface="Helvetica" pitchFamily="34" charset="0"/>
                        </a:rPr>
                        <a:t>79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50498"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 smtClean="0">
                          <a:effectLst/>
                          <a:latin typeface="Helvetica" pitchFamily="34" charset="0"/>
                          <a:cs typeface="Helvetica" pitchFamily="34" charset="0"/>
                        </a:rPr>
                        <a:t>98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 smtClean="0">
                          <a:effectLst/>
                          <a:latin typeface="Helvetica" pitchFamily="34" charset="0"/>
                          <a:cs typeface="Helvetica" pitchFamily="34" charset="0"/>
                        </a:rPr>
                        <a:t>100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 smtClean="0">
                          <a:effectLst/>
                          <a:latin typeface="Helvetica" pitchFamily="34" charset="0"/>
                          <a:cs typeface="Helvetica" pitchFamily="34" charset="0"/>
                        </a:rPr>
                        <a:t>100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 smtClean="0">
                          <a:effectLst/>
                          <a:latin typeface="Helvetica" pitchFamily="34" charset="0"/>
                          <a:cs typeface="Helvetica" pitchFamily="34" charset="0"/>
                        </a:rPr>
                        <a:t>89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5868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Account Type: Special (400)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6817105"/>
              </p:ext>
            </p:extLst>
          </p:nvPr>
        </p:nvGraphicFramePr>
        <p:xfrm>
          <a:off x="285750" y="2039938"/>
          <a:ext cx="8426451" cy="34013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11286"/>
                <a:gridCol w="952531"/>
                <a:gridCol w="1349419"/>
                <a:gridCol w="1508174"/>
                <a:gridCol w="1190664"/>
                <a:gridCol w="577731"/>
                <a:gridCol w="635021"/>
                <a:gridCol w="555643"/>
                <a:gridCol w="545982"/>
              </a:tblGrid>
              <a:tr h="304800">
                <a:tc gridSpan="5"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0" i="0" u="sng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0" i="0" u="sng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0" i="0" u="sng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0" i="0" u="sng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Total Value by Percentage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0" i="0" u="sng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0" i="0" u="sng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0" i="0" u="sng" strike="noStrike" dirty="0" smtClean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Record</a:t>
                      </a:r>
                    </a:p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Count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Loaded</a:t>
                      </a:r>
                    </a:p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Miles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Empty</a:t>
                      </a:r>
                    </a:p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Miles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Total</a:t>
                      </a:r>
                    </a:p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Value</a:t>
                      </a:r>
                    </a:p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($)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Time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Miles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Appurt</a:t>
                      </a:r>
                      <a:r>
                        <a:rPr lang="en-US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.</a:t>
                      </a:r>
                      <a:endParaRPr lang="en-US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Penalty</a:t>
                      </a:r>
                    </a:p>
                  </a:txBody>
                  <a:tcPr marL="9405" marR="9405" marT="9525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5340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Reclaim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225K 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9.7M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6.6M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12.9M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91</a:t>
                      </a:r>
                      <a:endParaRPr lang="en-US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7</a:t>
                      </a:r>
                      <a:endParaRPr lang="en-US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2</a:t>
                      </a:r>
                      <a:endParaRPr lang="en-US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45340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Supp. Reclaim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                       </a:t>
                      </a: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45340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Counter</a:t>
                      </a:r>
                      <a:r>
                        <a:rPr lang="en-US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 Reclaim</a:t>
                      </a:r>
                      <a:endParaRPr lang="en-US" sz="1400" b="1" i="0" u="none" strike="noStrike" dirty="0" smtClean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5K 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5K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116K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392K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96</a:t>
                      </a:r>
                      <a:endParaRPr lang="en-US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2</a:t>
                      </a:r>
                      <a:endParaRPr lang="en-US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1</a:t>
                      </a:r>
                      <a:endParaRPr lang="en-US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95190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4" gridSpan="4"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4"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4"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4"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50498">
                <a:tc rowSpan="3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Percent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 Reported by Class 1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17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17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31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17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50498"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400" u="none" strike="noStrike" kern="1200">
                        <a:solidFill>
                          <a:schemeClr val="dk1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50498"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95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94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83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80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6431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272662" y="846626"/>
            <a:ext cx="8642738" cy="1192975"/>
          </a:xfrm>
        </p:spPr>
        <p:txBody>
          <a:bodyPr>
            <a:noAutofit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Account </a:t>
            </a:r>
            <a:r>
              <a:rPr lang="en-US" dirty="0"/>
              <a:t>Type: Loading Point Reclaims (222)</a:t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7041703"/>
              </p:ext>
            </p:extLst>
          </p:nvPr>
        </p:nvGraphicFramePr>
        <p:xfrm>
          <a:off x="285750" y="2039938"/>
          <a:ext cx="8426451" cy="34013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11286"/>
                <a:gridCol w="952531"/>
                <a:gridCol w="1349419"/>
                <a:gridCol w="1508174"/>
                <a:gridCol w="1190664"/>
                <a:gridCol w="577731"/>
                <a:gridCol w="635021"/>
                <a:gridCol w="555643"/>
                <a:gridCol w="545982"/>
              </a:tblGrid>
              <a:tr h="304800">
                <a:tc gridSpan="5"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0" i="0" u="sng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0" i="0" u="sng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0" i="0" u="sng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0" i="0" u="sng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Total Value by Percentage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0" i="0" u="sng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0" i="0" u="sng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0" i="0" u="sng" strike="noStrike" dirty="0" smtClean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Record</a:t>
                      </a:r>
                    </a:p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Count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Loaded</a:t>
                      </a:r>
                    </a:p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Miles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Empty</a:t>
                      </a:r>
                    </a:p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Miles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Total</a:t>
                      </a:r>
                    </a:p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Value</a:t>
                      </a:r>
                    </a:p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($)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Time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Miles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Appurt</a:t>
                      </a:r>
                      <a:r>
                        <a:rPr lang="en-US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.</a:t>
                      </a:r>
                      <a:endParaRPr lang="en-US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Penalty</a:t>
                      </a:r>
                    </a:p>
                  </a:txBody>
                  <a:tcPr marL="9405" marR="9405" marT="9525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5340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Reclaim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103K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8.2M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67</a:t>
                      </a:r>
                      <a:endParaRPr lang="en-US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33</a:t>
                      </a:r>
                      <a:endParaRPr lang="en-US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45340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Supp. Reclaim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0.1K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2K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62</a:t>
                      </a:r>
                      <a:endParaRPr lang="en-US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38</a:t>
                      </a:r>
                      <a:endParaRPr lang="en-US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45340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Counter</a:t>
                      </a:r>
                      <a:r>
                        <a:rPr lang="en-US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 Reclaim</a:t>
                      </a:r>
                      <a:endParaRPr lang="en-US" sz="1400" b="1" i="0" u="none" strike="noStrike" dirty="0" smtClean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4K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3.8M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256K 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79</a:t>
                      </a:r>
                      <a:endParaRPr lang="en-US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21</a:t>
                      </a:r>
                      <a:endParaRPr lang="en-US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95190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4" gridSpan="4"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4"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4"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4"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50498">
                <a:tc rowSpan="3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Percent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 Reported by Class 1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86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89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50498"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100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100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50498"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98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100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98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228600" y="637767"/>
            <a:ext cx="8686800" cy="67737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AB1127"/>
                </a:solidFill>
                <a:latin typeface="Helvetica"/>
                <a:ea typeface="+mj-ea"/>
                <a:cs typeface="Helvetica"/>
              </a:defRPr>
            </a:lvl1pPr>
          </a:lstStyle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42317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Account </a:t>
            </a:r>
            <a:r>
              <a:rPr lang="en-US" dirty="0"/>
              <a:t>Type: Held Short Reclaims (224)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085956"/>
              </p:ext>
            </p:extLst>
          </p:nvPr>
        </p:nvGraphicFramePr>
        <p:xfrm>
          <a:off x="285750" y="2039938"/>
          <a:ext cx="8426451" cy="34013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11286"/>
                <a:gridCol w="952531"/>
                <a:gridCol w="1349419"/>
                <a:gridCol w="1508174"/>
                <a:gridCol w="1190664"/>
                <a:gridCol w="577731"/>
                <a:gridCol w="635021"/>
                <a:gridCol w="555643"/>
                <a:gridCol w="545982"/>
              </a:tblGrid>
              <a:tr h="304800">
                <a:tc gridSpan="5"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0" i="0" u="sng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0" i="0" u="sng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0" i="0" u="sng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0" i="0" u="sng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Total Value by Percentage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0" i="0" u="sng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0" i="0" u="sng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0" i="0" u="sng" strike="noStrike" dirty="0" smtClean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Record</a:t>
                      </a:r>
                    </a:p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Count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Loaded</a:t>
                      </a:r>
                    </a:p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Miles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Empty</a:t>
                      </a:r>
                    </a:p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Miles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Total</a:t>
                      </a:r>
                    </a:p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Value</a:t>
                      </a:r>
                    </a:p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($)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Time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Miles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Appurt</a:t>
                      </a:r>
                      <a:r>
                        <a:rPr lang="en-US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.</a:t>
                      </a:r>
                      <a:endParaRPr lang="en-US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Penalty</a:t>
                      </a:r>
                    </a:p>
                  </a:txBody>
                  <a:tcPr marL="9405" marR="9405" marT="9525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5340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Reclaim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63K 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0.1K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7.2M 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69</a:t>
                      </a:r>
                      <a:endParaRPr lang="en-US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31</a:t>
                      </a:r>
                      <a:endParaRPr lang="en-US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45340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Supp. Reclaim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0.3K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9K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61</a:t>
                      </a:r>
                      <a:endParaRPr lang="en-US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39</a:t>
                      </a:r>
                      <a:endParaRPr lang="en-US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45340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Counter</a:t>
                      </a:r>
                      <a:r>
                        <a:rPr lang="en-US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 Reclaim</a:t>
                      </a:r>
                      <a:endParaRPr lang="en-US" sz="1400" b="1" i="0" u="none" strike="noStrike" dirty="0" smtClean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6K 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141K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409K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83</a:t>
                      </a:r>
                      <a:endParaRPr lang="en-US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16</a:t>
                      </a:r>
                      <a:endParaRPr lang="en-US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95190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4" gridSpan="4"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4"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4"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4"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50498">
                <a:tc rowSpan="3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Percent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 Reported by Class 1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91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100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94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50498"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100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100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50498"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96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100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96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868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Account </a:t>
            </a:r>
            <a:r>
              <a:rPr lang="en-US" dirty="0"/>
              <a:t>Type: Bilateral (425)</a:t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1362090"/>
              </p:ext>
            </p:extLst>
          </p:nvPr>
        </p:nvGraphicFramePr>
        <p:xfrm>
          <a:off x="285750" y="2039938"/>
          <a:ext cx="8426451" cy="34013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11286"/>
                <a:gridCol w="952531"/>
                <a:gridCol w="1349419"/>
                <a:gridCol w="1508174"/>
                <a:gridCol w="1190664"/>
                <a:gridCol w="577731"/>
                <a:gridCol w="635021"/>
                <a:gridCol w="555643"/>
                <a:gridCol w="545982"/>
              </a:tblGrid>
              <a:tr h="304800">
                <a:tc gridSpan="5"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0" i="0" u="sng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0" i="0" u="sng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0" i="0" u="sng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0" i="0" u="sng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Total Value by Percentage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0" i="0" u="sng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0" i="0" u="sng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0" i="0" u="sng" strike="noStrike" dirty="0" smtClean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Record</a:t>
                      </a:r>
                    </a:p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Count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Loaded</a:t>
                      </a:r>
                    </a:p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Miles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Empty</a:t>
                      </a:r>
                    </a:p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Miles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Total</a:t>
                      </a:r>
                    </a:p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Value</a:t>
                      </a:r>
                    </a:p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($)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Time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Miles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Appurt</a:t>
                      </a:r>
                      <a:r>
                        <a:rPr lang="en-US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.</a:t>
                      </a:r>
                      <a:endParaRPr lang="en-US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Penalty</a:t>
                      </a:r>
                    </a:p>
                  </a:txBody>
                  <a:tcPr marL="9405" marR="9405" marT="9525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5340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Reclaim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35K 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106K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112K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1.3M 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86</a:t>
                      </a:r>
                      <a:endParaRPr lang="en-US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1</a:t>
                      </a:r>
                      <a:endParaRPr lang="en-US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2</a:t>
                      </a:r>
                      <a:endParaRPr lang="en-US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45340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Supp. Reclaim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45340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Counter</a:t>
                      </a:r>
                      <a:r>
                        <a:rPr lang="en-US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 Reclaim</a:t>
                      </a:r>
                      <a:endParaRPr lang="en-US" sz="1400" b="1" i="0" u="none" strike="noStrike" dirty="0" smtClean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0.1K 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5K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4K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76</a:t>
                      </a:r>
                      <a:endParaRPr lang="en-US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9</a:t>
                      </a:r>
                      <a:endParaRPr lang="en-US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15</a:t>
                      </a:r>
                      <a:endParaRPr lang="en-US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95190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4" gridSpan="4"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4"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4"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4"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50498">
                <a:tc rowSpan="3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Percent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 Reported by Class 1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8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72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86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13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50498"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50498"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100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100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100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5537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Account Type: Car Hire Misc. (024)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3146009"/>
              </p:ext>
            </p:extLst>
          </p:nvPr>
        </p:nvGraphicFramePr>
        <p:xfrm>
          <a:off x="285750" y="2039938"/>
          <a:ext cx="8426451" cy="34013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11286"/>
                <a:gridCol w="952531"/>
                <a:gridCol w="1349419"/>
                <a:gridCol w="1508174"/>
                <a:gridCol w="1190664"/>
                <a:gridCol w="577731"/>
                <a:gridCol w="635021"/>
                <a:gridCol w="555643"/>
                <a:gridCol w="545982"/>
              </a:tblGrid>
              <a:tr h="304800">
                <a:tc gridSpan="5"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0" i="0" u="sng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0" i="0" u="sng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0" i="0" u="sng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0" i="0" u="sng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Total Value by Percentage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0" i="0" u="sng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0" i="0" u="sng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0" i="0" u="sng" strike="noStrike" dirty="0" smtClean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Record</a:t>
                      </a:r>
                    </a:p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Count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Loaded</a:t>
                      </a:r>
                    </a:p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Miles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Empty</a:t>
                      </a:r>
                    </a:p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Miles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Total</a:t>
                      </a:r>
                    </a:p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Value</a:t>
                      </a:r>
                    </a:p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($)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Time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Miles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Appurt</a:t>
                      </a:r>
                      <a:r>
                        <a:rPr lang="en-US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.</a:t>
                      </a:r>
                      <a:endParaRPr lang="en-US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Penalty</a:t>
                      </a:r>
                    </a:p>
                  </a:txBody>
                  <a:tcPr marL="9405" marR="9405" marT="9525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5340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Current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 smtClean="0">
                          <a:effectLst/>
                          <a:latin typeface="Helvetica" pitchFamily="34" charset="0"/>
                          <a:cs typeface="Helvetica" pitchFamily="34" charset="0"/>
                        </a:rPr>
                        <a:t>0.6K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 smtClean="0">
                          <a:effectLst/>
                          <a:latin typeface="Helvetica" pitchFamily="34" charset="0"/>
                          <a:cs typeface="Helvetica" pitchFamily="34" charset="0"/>
                        </a:rPr>
                        <a:t>0.8K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68K 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76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45340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1</a:t>
                      </a:r>
                      <a:r>
                        <a:rPr lang="en-US" sz="1400" b="1" i="0" u="none" strike="noStrike" baseline="30000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st</a:t>
                      </a:r>
                      <a:r>
                        <a:rPr lang="en-US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 Adjustment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 smtClean="0">
                          <a:effectLst/>
                          <a:latin typeface="Helvetica" pitchFamily="34" charset="0"/>
                          <a:cs typeface="Helvetica" pitchFamily="34" charset="0"/>
                        </a:rPr>
                        <a:t>0.1K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113K 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45340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Prior</a:t>
                      </a: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 smtClean="0">
                          <a:effectLst/>
                          <a:latin typeface="Helvetica" pitchFamily="34" charset="0"/>
                          <a:cs typeface="Helvetica" pitchFamily="34" charset="0"/>
                        </a:rPr>
                        <a:t>8K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395K 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95190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4" gridSpan="4"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4"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4"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4"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50498">
                <a:tc rowSpan="3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Percent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 Reported by Class 1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 smtClean="0">
                          <a:effectLst/>
                          <a:latin typeface="Helvetica" pitchFamily="34" charset="0"/>
                          <a:cs typeface="Helvetica" pitchFamily="34" charset="0"/>
                        </a:rPr>
                        <a:t>89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24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50498"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 smtClean="0">
                          <a:effectLst/>
                          <a:latin typeface="Helvetica" pitchFamily="34" charset="0"/>
                          <a:cs typeface="Helvetica" pitchFamily="34" charset="0"/>
                        </a:rPr>
                        <a:t>50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100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50498"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 smtClean="0">
                          <a:effectLst/>
                          <a:latin typeface="Helvetica" pitchFamily="34" charset="0"/>
                          <a:cs typeface="Helvetica" pitchFamily="34" charset="0"/>
                        </a:rPr>
                        <a:t>100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100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3084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Account Type: Rule 4 (040)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7219534"/>
              </p:ext>
            </p:extLst>
          </p:nvPr>
        </p:nvGraphicFramePr>
        <p:xfrm>
          <a:off x="285750" y="2039938"/>
          <a:ext cx="8426451" cy="34013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11286"/>
                <a:gridCol w="952531"/>
                <a:gridCol w="1349419"/>
                <a:gridCol w="1508174"/>
                <a:gridCol w="1190664"/>
                <a:gridCol w="577731"/>
                <a:gridCol w="635021"/>
                <a:gridCol w="555643"/>
                <a:gridCol w="545982"/>
              </a:tblGrid>
              <a:tr h="304800">
                <a:tc gridSpan="5"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0" i="0" u="sng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0" i="0" u="sng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0" i="0" u="sng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0" i="0" u="sng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Total Value by Percentage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0" i="0" u="sng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0" i="0" u="sng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0" i="0" u="sng" strike="noStrike" dirty="0" smtClean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Record</a:t>
                      </a:r>
                    </a:p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Count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Loaded</a:t>
                      </a:r>
                    </a:p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Miles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Empty</a:t>
                      </a:r>
                    </a:p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Miles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Total</a:t>
                      </a:r>
                    </a:p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Value</a:t>
                      </a:r>
                    </a:p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($)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Time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Miles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Appurt</a:t>
                      </a:r>
                      <a:r>
                        <a:rPr lang="en-US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.</a:t>
                      </a:r>
                      <a:endParaRPr lang="en-US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Penalty</a:t>
                      </a:r>
                    </a:p>
                  </a:txBody>
                  <a:tcPr marL="9405" marR="9405" marT="9525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5340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Current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8K 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41K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 smtClean="0">
                          <a:effectLst/>
                          <a:latin typeface="Helvetica" pitchFamily="34" charset="0"/>
                          <a:cs typeface="Helvetica" pitchFamily="34" charset="0"/>
                        </a:rPr>
                        <a:t>1.4M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1.1M 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90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45340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1</a:t>
                      </a:r>
                      <a:r>
                        <a:rPr lang="en-US" sz="1400" b="1" i="0" u="none" strike="noStrike" baseline="30000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st</a:t>
                      </a:r>
                      <a:r>
                        <a:rPr lang="en-US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 Adjustment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 </a:t>
                      </a: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 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45340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Prior</a:t>
                      </a: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0.1K 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24K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15K 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Helvetica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74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26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95190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4" gridSpan="4"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4"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4"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4"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50498">
                <a:tc rowSpan="3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Percent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 Reported by Class 1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76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97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96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87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50498"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50498"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74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64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64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405" marR="940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4137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2658</TotalTime>
  <Words>446</Words>
  <Application>Microsoft Office PowerPoint</Application>
  <PresentationFormat>On-screen Show (4:3)</PresentationFormat>
  <Paragraphs>310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1_Office Theme</vt:lpstr>
      <vt:lpstr>Car Hire Data and  Industry Insights</vt:lpstr>
      <vt:lpstr>Today’s Presentation</vt:lpstr>
      <vt:lpstr>Account Type: Car Hire (010)</vt:lpstr>
      <vt:lpstr>Account Type: Special (400)</vt:lpstr>
      <vt:lpstr> Account Type: Loading Point Reclaims (222) </vt:lpstr>
      <vt:lpstr>Account Type: Held Short Reclaims (224)</vt:lpstr>
      <vt:lpstr> Account Type: Bilateral (425) </vt:lpstr>
      <vt:lpstr>Account Type: Car Hire Misc. (024)</vt:lpstr>
      <vt:lpstr>Account Type: Rule 4 (040)</vt:lpstr>
      <vt:lpstr>Questions?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Gunther, Joanne</dc:creator>
  <cp:lastModifiedBy>Hancock, Kelley-Jo</cp:lastModifiedBy>
  <cp:revision>102</cp:revision>
  <cp:lastPrinted>2012-09-12T18:52:52Z</cp:lastPrinted>
  <dcterms:created xsi:type="dcterms:W3CDTF">2012-02-21T18:19:11Z</dcterms:created>
  <dcterms:modified xsi:type="dcterms:W3CDTF">2013-05-02T22:34:15Z</dcterms:modified>
</cp:coreProperties>
</file>