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91" r:id="rId2"/>
    <p:sldId id="289" r:id="rId3"/>
    <p:sldId id="295" r:id="rId4"/>
    <p:sldId id="296" r:id="rId5"/>
    <p:sldId id="293" r:id="rId6"/>
    <p:sldId id="300" r:id="rId7"/>
    <p:sldId id="342" r:id="rId8"/>
    <p:sldId id="297" r:id="rId9"/>
    <p:sldId id="298" r:id="rId10"/>
    <p:sldId id="313" r:id="rId11"/>
    <p:sldId id="310" r:id="rId12"/>
    <p:sldId id="301" r:id="rId13"/>
    <p:sldId id="312" r:id="rId14"/>
    <p:sldId id="290" r:id="rId15"/>
    <p:sldId id="331" r:id="rId16"/>
    <p:sldId id="334" r:id="rId17"/>
    <p:sldId id="340" r:id="rId18"/>
    <p:sldId id="341" r:id="rId19"/>
    <p:sldId id="314" r:id="rId20"/>
    <p:sldId id="332" r:id="rId21"/>
    <p:sldId id="335" r:id="rId22"/>
    <p:sldId id="315" r:id="rId23"/>
    <p:sldId id="333" r:id="rId24"/>
    <p:sldId id="316" r:id="rId25"/>
    <p:sldId id="337" r:id="rId26"/>
    <p:sldId id="317" r:id="rId27"/>
    <p:sldId id="320" r:id="rId28"/>
    <p:sldId id="318" r:id="rId29"/>
    <p:sldId id="319" r:id="rId30"/>
    <p:sldId id="338" r:id="rId31"/>
    <p:sldId id="339" r:id="rId32"/>
    <p:sldId id="321" r:id="rId33"/>
    <p:sldId id="322" r:id="rId34"/>
    <p:sldId id="302" r:id="rId35"/>
    <p:sldId id="324" r:id="rId36"/>
    <p:sldId id="323" r:id="rId37"/>
    <p:sldId id="325" r:id="rId38"/>
    <p:sldId id="327" r:id="rId39"/>
    <p:sldId id="329" r:id="rId40"/>
    <p:sldId id="328"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5258" autoAdjust="0"/>
  </p:normalViewPr>
  <p:slideViewPr>
    <p:cSldViewPr>
      <p:cViewPr>
        <p:scale>
          <a:sx n="90" d="100"/>
          <a:sy n="90" d="100"/>
        </p:scale>
        <p:origin x="-1524" y="-2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015EB35-0B28-47BE-A32D-A374B30B740E}" type="datetimeFigureOut">
              <a:rPr lang="en-US" smtClean="0"/>
              <a:t>11/6/2013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B308BBA-4523-4DE9-BAA6-B52EC4DC8F72}" type="slidenum">
              <a:rPr lang="en-US" smtClean="0"/>
              <a:t>‹#›</a:t>
            </a:fld>
            <a:endParaRPr lang="en-US"/>
          </a:p>
        </p:txBody>
      </p:sp>
    </p:spTree>
    <p:extLst>
      <p:ext uri="{BB962C8B-B14F-4D97-AF65-F5344CB8AC3E}">
        <p14:creationId xmlns:p14="http://schemas.microsoft.com/office/powerpoint/2010/main" val="1948129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EF907E0-1A73-4BF6-A7D3-62BB943D09A4}" type="datetimeFigureOut">
              <a:rPr lang="en-US" smtClean="0"/>
              <a:t>11/6/2013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DDED9CA-EFFC-4FA0-9982-7BD4EE55AC0C}" type="slidenum">
              <a:rPr lang="en-US" smtClean="0"/>
              <a:t>‹#›</a:t>
            </a:fld>
            <a:endParaRPr lang="en-US"/>
          </a:p>
        </p:txBody>
      </p:sp>
    </p:spTree>
    <p:extLst>
      <p:ext uri="{BB962C8B-B14F-4D97-AF65-F5344CB8AC3E}">
        <p14:creationId xmlns:p14="http://schemas.microsoft.com/office/powerpoint/2010/main" val="228258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ED9CA-EFFC-4FA0-9982-7BD4EE55AC0C}" type="slidenum">
              <a:rPr lang="en-US" smtClean="0"/>
              <a:t>1</a:t>
            </a:fld>
            <a:endParaRPr lang="en-US"/>
          </a:p>
        </p:txBody>
      </p:sp>
    </p:spTree>
    <p:extLst>
      <p:ext uri="{BB962C8B-B14F-4D97-AF65-F5344CB8AC3E}">
        <p14:creationId xmlns:p14="http://schemas.microsoft.com/office/powerpoint/2010/main" val="210952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Legacy </a:t>
            </a:r>
            <a:r>
              <a:rPr lang="en-US" dirty="0" err="1" smtClean="0"/>
              <a:t>Depre</a:t>
            </a:r>
            <a:r>
              <a:rPr lang="en-US" baseline="0" dirty="0" smtClean="0"/>
              <a:t> Web application</a:t>
            </a:r>
          </a:p>
          <a:p>
            <a:r>
              <a:rPr lang="en-US" baseline="0" dirty="0" smtClean="0"/>
              <a:t>Shut down on March 24</a:t>
            </a:r>
          </a:p>
          <a:p>
            <a:r>
              <a:rPr lang="en-US" baseline="0" dirty="0" smtClean="0"/>
              <a:t>Message input was manual – could make errors if counter or confirm an offer</a:t>
            </a:r>
          </a:p>
          <a:p>
            <a:r>
              <a:rPr lang="en-US" baseline="0" dirty="0" smtClean="0"/>
              <a:t>* If bid type different from offer, transaction would fail</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10</a:t>
            </a:fld>
            <a:endParaRPr lang="en-US"/>
          </a:p>
        </p:txBody>
      </p:sp>
    </p:spTree>
    <p:extLst>
      <p:ext uri="{BB962C8B-B14F-4D97-AF65-F5344CB8AC3E}">
        <p14:creationId xmlns:p14="http://schemas.microsoft.com/office/powerpoint/2010/main" val="2806871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a:t>
            </a:r>
            <a:r>
              <a:rPr lang="en-US" baseline="0" dirty="0" smtClean="0"/>
              <a:t> input only</a:t>
            </a:r>
          </a:p>
          <a:p>
            <a:r>
              <a:rPr lang="en-US" baseline="0" dirty="0" smtClean="0"/>
              <a:t>Same screen for all bid purposes</a:t>
            </a:r>
          </a:p>
          <a:p>
            <a:r>
              <a:rPr lang="en-US" baseline="0" dirty="0" smtClean="0"/>
              <a:t>Car detail was manual input</a:t>
            </a:r>
          </a:p>
          <a:p>
            <a:r>
              <a:rPr lang="en-US" baseline="0" dirty="0" smtClean="0"/>
              <a:t>App would time out if car list was long</a:t>
            </a:r>
          </a:p>
          <a:p>
            <a:r>
              <a:rPr lang="en-US" baseline="0" dirty="0" smtClean="0"/>
              <a:t>No proactive validations – if one car was invalid, entire offer would fail</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11</a:t>
            </a:fld>
            <a:endParaRPr lang="en-US"/>
          </a:p>
        </p:txBody>
      </p:sp>
    </p:spTree>
    <p:extLst>
      <p:ext uri="{BB962C8B-B14F-4D97-AF65-F5344CB8AC3E}">
        <p14:creationId xmlns:p14="http://schemas.microsoft.com/office/powerpoint/2010/main" val="51852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Centralized point of access</a:t>
            </a:r>
            <a:r>
              <a:rPr lang="en-US" baseline="0" dirty="0" smtClean="0"/>
              <a:t> u</a:t>
            </a:r>
            <a:r>
              <a:rPr lang="en-US" dirty="0" smtClean="0"/>
              <a:t>nder SSO</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12</a:t>
            </a:fld>
            <a:endParaRPr lang="en-US"/>
          </a:p>
        </p:txBody>
      </p:sp>
    </p:spTree>
    <p:extLst>
      <p:ext uri="{BB962C8B-B14F-4D97-AF65-F5344CB8AC3E}">
        <p14:creationId xmlns:p14="http://schemas.microsoft.com/office/powerpoint/2010/main" val="1261490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Ability to keep track of all bids and offers in a single dashboard is desired by all of the carriers with whom we had discussions.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single access point for all open offers would allow the user to see which offers are pending their action as well as visibility into offers that they have sent to other users.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bid and offer dashboard would also allow users a way to easily manage ticklers for open offers and search their offers by expiration date.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Users will be provided with a history of each negotiated rate, so that they can better keep track of the back and forth negotiations on a specific open offer</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13</a:t>
            </a:fld>
            <a:endParaRPr lang="en-US"/>
          </a:p>
        </p:txBody>
      </p:sp>
    </p:spTree>
    <p:extLst>
      <p:ext uri="{BB962C8B-B14F-4D97-AF65-F5344CB8AC3E}">
        <p14:creationId xmlns:p14="http://schemas.microsoft.com/office/powerpoint/2010/main" val="1589936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 of Open offers – not concurred</a:t>
            </a:r>
          </a:p>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14</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offer summary:</a:t>
            </a:r>
          </a:p>
          <a:p>
            <a:pPr marL="171450" indent="-171450">
              <a:buFont typeface="Arial" panose="020B0604020202020204" pitchFamily="34" charset="0"/>
              <a:buChar char="•"/>
            </a:pPr>
            <a:r>
              <a:rPr lang="en-US" dirty="0" smtClean="0"/>
              <a:t>Filter – type in any test, i.e., car type code</a:t>
            </a:r>
          </a:p>
          <a:p>
            <a:pPr marL="171450" indent="-171450">
              <a:buFont typeface="Arial" panose="020B0604020202020204" pitchFamily="34" charset="0"/>
              <a:buChar char="•"/>
            </a:pPr>
            <a:r>
              <a:rPr lang="en-US" dirty="0" smtClean="0"/>
              <a:t>Highlights</a:t>
            </a:r>
            <a:r>
              <a:rPr lang="en-US" baseline="0" dirty="0" smtClean="0"/>
              <a:t> offers that have a Call for BFO</a:t>
            </a:r>
          </a:p>
          <a:p>
            <a:pPr marL="628650" lvl="1" indent="-171450">
              <a:buFont typeface="Arial" charset="0"/>
              <a:buChar char="•"/>
            </a:pPr>
            <a:r>
              <a:rPr lang="en-US" baseline="0" dirty="0" smtClean="0"/>
              <a:t>No. of days remaining</a:t>
            </a:r>
          </a:p>
          <a:p>
            <a:pPr marL="628650" lvl="1" indent="-171450">
              <a:buFont typeface="Arial" charset="0"/>
              <a:buChar char="•"/>
            </a:pPr>
            <a:r>
              <a:rPr lang="en-US" baseline="0" dirty="0" smtClean="0"/>
              <a:t>No. of cars on offer</a:t>
            </a:r>
            <a:endParaRPr lang="en-US" dirty="0" smtClean="0"/>
          </a:p>
          <a:p>
            <a:pPr marL="171450" indent="-171450">
              <a:buFont typeface="Arial" panose="020B0604020202020204" pitchFamily="34" charset="0"/>
              <a:buChar char="•"/>
            </a:pPr>
            <a:r>
              <a:rPr lang="en-US" dirty="0" smtClean="0"/>
              <a:t>Click</a:t>
            </a:r>
            <a:r>
              <a:rPr lang="en-US" baseline="0" dirty="0" smtClean="0"/>
              <a:t> on c</a:t>
            </a:r>
            <a:r>
              <a:rPr lang="en-US" dirty="0" smtClean="0"/>
              <a:t>olumns</a:t>
            </a:r>
            <a:r>
              <a:rPr lang="en-US" baseline="0" dirty="0" smtClean="0"/>
              <a:t> to sort</a:t>
            </a:r>
          </a:p>
          <a:p>
            <a:pPr marL="171450" indent="-171450">
              <a:buFont typeface="Arial" panose="020B0604020202020204" pitchFamily="34" charset="0"/>
              <a:buChar char="•"/>
            </a:pPr>
            <a:r>
              <a:rPr lang="en-US" baseline="0" dirty="0" smtClean="0"/>
              <a:t>Export list to CSV</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15</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offer detail:</a:t>
            </a:r>
          </a:p>
          <a:p>
            <a:pPr marL="171450" indent="-171450">
              <a:buFont typeface="Arial" panose="020B0604020202020204" pitchFamily="34" charset="0"/>
              <a:buChar char="•"/>
            </a:pPr>
            <a:r>
              <a:rPr lang="en-US" dirty="0" smtClean="0"/>
              <a:t>View offer details</a:t>
            </a:r>
          </a:p>
          <a:p>
            <a:pPr marL="171450" indent="-171450">
              <a:buFont typeface="Arial" charset="0"/>
              <a:buChar char="•"/>
            </a:pPr>
            <a:r>
              <a:rPr lang="en-US" baseline="0" dirty="0" smtClean="0"/>
              <a:t>Latest transaction details</a:t>
            </a:r>
          </a:p>
          <a:p>
            <a:pPr marL="171450" indent="-171450">
              <a:buFont typeface="Arial" charset="0"/>
              <a:buChar char="•"/>
            </a:pPr>
            <a:r>
              <a:rPr lang="en-US" baseline="0" dirty="0" smtClean="0"/>
              <a:t>Equipment list</a:t>
            </a:r>
          </a:p>
          <a:p>
            <a:pPr marL="171450" indent="-171450">
              <a:buFont typeface="Arial" charset="0"/>
              <a:buChar char="•"/>
            </a:pPr>
            <a:r>
              <a:rPr lang="en-US" baseline="0" dirty="0" smtClean="0"/>
              <a:t>Respond directly from offer detail</a:t>
            </a:r>
          </a:p>
          <a:p>
            <a:pPr marL="171450" indent="-171450">
              <a:buFont typeface="Arial" charset="0"/>
              <a:buChar char="•"/>
            </a:pPr>
            <a:r>
              <a:rPr lang="en-US" baseline="0" dirty="0" smtClean="0"/>
              <a:t>Export to CSV – equipment and transaction</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16</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responding to an offer, user can view default rates</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17</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responding to an offer, user can view transaction history</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18</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Closed offers – last 90 days</a:t>
            </a:r>
          </a:p>
          <a:p>
            <a:r>
              <a:rPr lang="en-US" dirty="0" smtClean="0"/>
              <a:t>Contains all offers activity whether</a:t>
            </a:r>
            <a:r>
              <a:rPr lang="en-US" baseline="0" dirty="0" smtClean="0"/>
              <a:t> concurred or not</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19</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2011, the Equipment Assets Committee (EAC) promoted the idea of including enhancements to the Railinc </a:t>
            </a:r>
            <a:r>
              <a:rPr lang="en-US" sz="1200" b="0" i="0" u="none" strike="noStrike" kern="1200" baseline="0" dirty="0" err="1" smtClean="0">
                <a:solidFill>
                  <a:schemeClr val="tx1"/>
                </a:solidFill>
                <a:latin typeface="+mn-lt"/>
                <a:ea typeface="+mn-ea"/>
                <a:cs typeface="+mn-cs"/>
              </a:rPr>
              <a:t>Depre</a:t>
            </a:r>
            <a:r>
              <a:rPr lang="en-US" sz="1200" b="0" i="0" u="none" strike="noStrike" kern="1200" baseline="0" dirty="0" smtClean="0">
                <a:solidFill>
                  <a:schemeClr val="tx1"/>
                </a:solidFill>
                <a:latin typeface="+mn-lt"/>
                <a:ea typeface="+mn-ea"/>
                <a:cs typeface="+mn-cs"/>
              </a:rPr>
              <a:t> system as a 2012 project. Although the project proposal projected an industry ROI of 120%, the proposal lacked a holistic view of the bid and offer functionality and was not approved. Instead, Railinc was asked by the Railinc Project Support Working Committee (RPSWC) to perform a study (2011-2012 Industry Study: Deprescription Process and Opportunity Analysis ) to gain a more complete understanding of what was needed throughout the industry as well as identify new opportunities to improve the car hire business function.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proposed Railinc Car Hire Rate Negotiation Self Service system would take advantage of the 2012 plans to migrate Railinc’s existing </a:t>
            </a:r>
            <a:r>
              <a:rPr lang="en-US" sz="1200" b="0" i="0" u="none" strike="noStrike" kern="1200" baseline="0" dirty="0" err="1" smtClean="0">
                <a:solidFill>
                  <a:schemeClr val="tx1"/>
                </a:solidFill>
                <a:latin typeface="+mn-lt"/>
                <a:ea typeface="+mn-ea"/>
                <a:cs typeface="+mn-cs"/>
              </a:rPr>
              <a:t>Depre</a:t>
            </a:r>
            <a:r>
              <a:rPr lang="en-US" sz="1200" b="0" i="0" u="none" strike="noStrike" kern="1200" baseline="0" dirty="0" smtClean="0">
                <a:solidFill>
                  <a:schemeClr val="tx1"/>
                </a:solidFill>
                <a:latin typeface="+mn-lt"/>
                <a:ea typeface="+mn-ea"/>
                <a:cs typeface="+mn-cs"/>
              </a:rPr>
              <a:t> system from the mainframe to a mid-range platform. Industry partners have identified this as an opportunistic time to consider adding capabilities to a new system whose core would consist of bid and offer functionality, while including additional self service capabilities.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a:t>
            </a:fld>
            <a:endParaRPr lang="en-US"/>
          </a:p>
        </p:txBody>
      </p:sp>
    </p:spTree>
    <p:extLst>
      <p:ext uri="{BB962C8B-B14F-4D97-AF65-F5344CB8AC3E}">
        <p14:creationId xmlns:p14="http://schemas.microsoft.com/office/powerpoint/2010/main" val="2601236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Closed offer summary:</a:t>
            </a:r>
          </a:p>
          <a:p>
            <a:pPr marL="171450" indent="-171450">
              <a:buFont typeface="Arial" panose="020B0604020202020204" pitchFamily="34" charset="0"/>
              <a:buChar char="•"/>
            </a:pPr>
            <a:r>
              <a:rPr lang="en-US" dirty="0" smtClean="0"/>
              <a:t>Filter – type in any test, i.e., car type code</a:t>
            </a:r>
          </a:p>
          <a:p>
            <a:pPr marL="171450" indent="-171450">
              <a:buFont typeface="Arial" panose="020B0604020202020204" pitchFamily="34" charset="0"/>
              <a:buChar char="•"/>
            </a:pPr>
            <a:r>
              <a:rPr lang="en-US" dirty="0" smtClean="0"/>
              <a:t>Closed reason,</a:t>
            </a:r>
            <a:r>
              <a:rPr lang="en-US" baseline="0" dirty="0" smtClean="0"/>
              <a:t> i.e., concurred, cancelled, effective date passed</a:t>
            </a:r>
            <a:endParaRPr lang="en-US" dirty="0" smtClean="0"/>
          </a:p>
          <a:p>
            <a:pPr marL="171450" indent="-171450">
              <a:buFont typeface="Arial" panose="020B0604020202020204" pitchFamily="34" charset="0"/>
              <a:buChar char="•"/>
            </a:pPr>
            <a:r>
              <a:rPr lang="en-US" dirty="0" smtClean="0"/>
              <a:t>Highlights</a:t>
            </a:r>
            <a:r>
              <a:rPr lang="en-US" baseline="0" dirty="0" smtClean="0"/>
              <a:t> offers that have a Gone to BFO</a:t>
            </a:r>
          </a:p>
          <a:p>
            <a:pPr marL="628650" lvl="1" indent="-171450">
              <a:buFont typeface="Arial" charset="0"/>
              <a:buChar char="•"/>
            </a:pPr>
            <a:r>
              <a:rPr lang="en-US" baseline="0" dirty="0" smtClean="0"/>
              <a:t>No. of cars on offer</a:t>
            </a:r>
            <a:endParaRPr lang="en-US" dirty="0" smtClean="0"/>
          </a:p>
          <a:p>
            <a:pPr marL="171450" indent="-171450">
              <a:buFont typeface="Arial" panose="020B0604020202020204" pitchFamily="34" charset="0"/>
              <a:buChar char="•"/>
            </a:pPr>
            <a:r>
              <a:rPr lang="en-US" dirty="0" smtClean="0"/>
              <a:t>Click</a:t>
            </a:r>
            <a:r>
              <a:rPr lang="en-US" baseline="0" dirty="0" smtClean="0"/>
              <a:t> on c</a:t>
            </a:r>
            <a:r>
              <a:rPr lang="en-US" dirty="0" smtClean="0"/>
              <a:t>olumns</a:t>
            </a:r>
            <a:r>
              <a:rPr lang="en-US" baseline="0" dirty="0" smtClean="0"/>
              <a:t> to sort</a:t>
            </a:r>
          </a:p>
          <a:p>
            <a:pPr marL="171450" indent="-171450">
              <a:buFont typeface="Arial" panose="020B0604020202020204" pitchFamily="34" charset="0"/>
              <a:buChar char="•"/>
            </a:pPr>
            <a:r>
              <a:rPr lang="en-US" baseline="0" dirty="0" smtClean="0"/>
              <a:t>Export list to CSV</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20</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copy</a:t>
            </a:r>
            <a:r>
              <a:rPr lang="en-US" baseline="0" dirty="0" smtClean="0"/>
              <a:t> closed offer into new offer</a:t>
            </a:r>
          </a:p>
          <a:p>
            <a:pPr marL="171450" indent="-171450">
              <a:buFont typeface="Arial" charset="0"/>
              <a:buChar char="•"/>
            </a:pPr>
            <a:r>
              <a:rPr lang="en-US" baseline="0" dirty="0" smtClean="0"/>
              <a:t>Will copy offer type, details/rates, and equipment into new offer</a:t>
            </a:r>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21</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22</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Expiring agreements summary:</a:t>
            </a:r>
          </a:p>
          <a:p>
            <a:pPr marL="171450" indent="-171450">
              <a:buFont typeface="Arial" charset="0"/>
              <a:buChar char="•"/>
            </a:pPr>
            <a:r>
              <a:rPr lang="en-US" baseline="0" dirty="0" smtClean="0"/>
              <a:t>Effective and expiration dates</a:t>
            </a:r>
          </a:p>
          <a:p>
            <a:pPr marL="171450" indent="-171450">
              <a:buFont typeface="Arial" charset="0"/>
              <a:buChar char="•"/>
            </a:pPr>
            <a:r>
              <a:rPr lang="en-US" baseline="0" dirty="0" smtClean="0"/>
              <a:t>New offer exists – not in production until November release</a:t>
            </a:r>
          </a:p>
          <a:p>
            <a:pPr marL="628650" lvl="1" indent="-171450">
              <a:buFont typeface="Arial" charset="0"/>
              <a:buChar char="•"/>
            </a:pPr>
            <a:r>
              <a:rPr lang="en-US" baseline="0" dirty="0" smtClean="0"/>
              <a:t>Flag if new offer has been concurred – same bid type, owner/user, equipment</a:t>
            </a:r>
            <a:endParaRPr lang="en-US" dirty="0" smtClean="0"/>
          </a:p>
          <a:p>
            <a:pPr marL="171450" indent="-171450">
              <a:buFont typeface="Arial" panose="020B0604020202020204" pitchFamily="34" charset="0"/>
              <a:buChar char="•"/>
            </a:pPr>
            <a:r>
              <a:rPr lang="en-US" dirty="0" smtClean="0"/>
              <a:t>Filter – type in any test, i.e., car type code</a:t>
            </a:r>
          </a:p>
          <a:p>
            <a:pPr marL="171450" indent="-171450">
              <a:buFont typeface="Arial" panose="020B0604020202020204" pitchFamily="34" charset="0"/>
              <a:buChar char="•"/>
            </a:pPr>
            <a:r>
              <a:rPr lang="en-US" dirty="0" smtClean="0"/>
              <a:t>Click</a:t>
            </a:r>
            <a:r>
              <a:rPr lang="en-US" baseline="0" dirty="0" smtClean="0"/>
              <a:t> on c</a:t>
            </a:r>
            <a:r>
              <a:rPr lang="en-US" dirty="0" smtClean="0"/>
              <a:t>olumns</a:t>
            </a:r>
            <a:r>
              <a:rPr lang="en-US" baseline="0" dirty="0" smtClean="0"/>
              <a:t> to sort</a:t>
            </a:r>
          </a:p>
          <a:p>
            <a:pPr marL="171450" indent="-171450">
              <a:buFont typeface="Arial" panose="020B0604020202020204" pitchFamily="34" charset="0"/>
              <a:buChar char="•"/>
            </a:pPr>
            <a:r>
              <a:rPr lang="en-US" baseline="0" dirty="0" smtClean="0"/>
              <a:t>Export list to CSV</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23</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Notifications that have been sent out based on activity</a:t>
            </a:r>
          </a:p>
          <a:p>
            <a:pPr marL="171450" indent="-171450">
              <a:buFont typeface="Arial" charset="0"/>
              <a:buChar char="•"/>
            </a:pPr>
            <a:r>
              <a:rPr lang="en-US" dirty="0" smtClean="0"/>
              <a:t>Open</a:t>
            </a:r>
          </a:p>
          <a:p>
            <a:pPr marL="171450" indent="-171450">
              <a:buFont typeface="Arial" charset="0"/>
              <a:buChar char="•"/>
            </a:pPr>
            <a:r>
              <a:rPr lang="en-US" dirty="0" smtClean="0"/>
              <a:t>Closed</a:t>
            </a:r>
          </a:p>
          <a:p>
            <a:pPr marL="171450" indent="-171450">
              <a:buFont typeface="Arial" charset="0"/>
              <a:buChar char="•"/>
            </a:pPr>
            <a:r>
              <a:rPr lang="en-US" dirty="0" smtClean="0"/>
              <a:t>Expiring</a:t>
            </a:r>
          </a:p>
          <a:p>
            <a:pPr marL="0" indent="0">
              <a:buFont typeface="Arial" charset="0"/>
              <a:buNone/>
            </a:pPr>
            <a:endParaRPr lang="en-US" dirty="0" smtClean="0"/>
          </a:p>
          <a:p>
            <a:pPr marL="0" indent="0">
              <a:buFont typeface="Arial" charset="0"/>
              <a:buNone/>
            </a:pPr>
            <a:r>
              <a:rPr lang="en-US" dirty="0" smtClean="0"/>
              <a:t>May</a:t>
            </a:r>
            <a:r>
              <a:rPr lang="en-US" baseline="0" dirty="0" smtClean="0"/>
              <a:t> not be one-to-on with </a:t>
            </a:r>
            <a:r>
              <a:rPr lang="en-US" baseline="0" dirty="0" err="1" smtClean="0"/>
              <a:t>dashoboard</a:t>
            </a:r>
            <a:endParaRPr lang="en-US" baseline="0" dirty="0" smtClean="0"/>
          </a:p>
          <a:p>
            <a:pPr marL="0" indent="0">
              <a:buFont typeface="Arial" charset="0"/>
              <a:buNone/>
            </a:pPr>
            <a:r>
              <a:rPr lang="en-US" baseline="0" dirty="0" smtClean="0"/>
              <a:t>Can drill down into offer detail</a:t>
            </a:r>
            <a:endParaRPr lang="en-US" dirty="0" smtClean="0"/>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24</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smtClean="0"/>
              <a:t>Lists notifications sent</a:t>
            </a:r>
          </a:p>
          <a:p>
            <a:pPr marL="0" indent="0">
              <a:buFont typeface="Arial" charset="0"/>
              <a:buNone/>
            </a:pPr>
            <a:r>
              <a:rPr lang="en-US" baseline="0" dirty="0" smtClean="0"/>
              <a:t>Clicking on row will open the Transaction Details for the offer</a:t>
            </a:r>
          </a:p>
          <a:p>
            <a:pPr marL="0" indent="0">
              <a:buFont typeface="Arial" charset="0"/>
              <a:buNone/>
            </a:pPr>
            <a:r>
              <a:rPr lang="en-US" baseline="0" dirty="0" smtClean="0"/>
              <a:t>User can respond to offer directly from that detail</a:t>
            </a:r>
          </a:p>
          <a:p>
            <a:pPr marL="171450" indent="-171450">
              <a:buFont typeface="Arial" charset="0"/>
              <a:buChar char="•"/>
            </a:pPr>
            <a:endParaRPr lang="en-US" baseline="0" dirty="0" smtClean="0"/>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25</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Menu from home page</a:t>
            </a:r>
          </a:p>
          <a:p>
            <a:pPr marL="171450" indent="-171450">
              <a:buFont typeface="Arial" charset="0"/>
              <a:buChar char="•"/>
            </a:pPr>
            <a:r>
              <a:rPr lang="en-US" dirty="0" smtClean="0"/>
              <a:t>Create Offer</a:t>
            </a:r>
          </a:p>
          <a:p>
            <a:pPr marL="171450" indent="-171450">
              <a:buFont typeface="Arial" charset="0"/>
              <a:buChar char="•"/>
            </a:pPr>
            <a:r>
              <a:rPr lang="en-US" dirty="0" smtClean="0"/>
              <a:t>Request</a:t>
            </a:r>
            <a:r>
              <a:rPr lang="en-US" baseline="0" dirty="0" smtClean="0"/>
              <a:t> Detail – part of legacy system</a:t>
            </a:r>
          </a:p>
          <a:p>
            <a:pPr marL="628650" lvl="1" indent="-171450">
              <a:buFont typeface="Arial" charset="0"/>
              <a:buChar char="•"/>
            </a:pPr>
            <a:r>
              <a:rPr lang="en-US" baseline="0" dirty="0" smtClean="0"/>
              <a:t>Can receive email with detail of offer (not really used much anymore due to dashboard)</a:t>
            </a:r>
          </a:p>
          <a:p>
            <a:pPr marL="0" indent="0">
              <a:buFont typeface="Arial" charset="0"/>
              <a:buNone/>
            </a:pP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26</a:t>
            </a:fld>
            <a:endParaRPr lang="en-US"/>
          </a:p>
        </p:txBody>
      </p:sp>
    </p:spTree>
    <p:extLst>
      <p:ext uri="{BB962C8B-B14F-4D97-AF65-F5344CB8AC3E}">
        <p14:creationId xmlns:p14="http://schemas.microsoft.com/office/powerpoint/2010/main" val="3979799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Menu-driven</a:t>
            </a:r>
          </a:p>
          <a:p>
            <a:r>
              <a:rPr lang="en-US" dirty="0" smtClean="0"/>
              <a:t>Cannot</a:t>
            </a:r>
            <a:r>
              <a:rPr lang="en-US" baseline="0" dirty="0" smtClean="0"/>
              <a:t> select invalid purpose and type combination</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27</a:t>
            </a:fld>
            <a:endParaRPr lang="en-US"/>
          </a:p>
        </p:txBody>
      </p:sp>
    </p:spTree>
    <p:extLst>
      <p:ext uri="{BB962C8B-B14F-4D97-AF65-F5344CB8AC3E}">
        <p14:creationId xmlns:p14="http://schemas.microsoft.com/office/powerpoint/2010/main" val="1315553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a:t>
            </a:r>
            <a:r>
              <a:rPr lang="en-US" baseline="0" dirty="0" smtClean="0"/>
              <a:t> TO roads (single and multi)</a:t>
            </a:r>
          </a:p>
          <a:p>
            <a:r>
              <a:rPr lang="en-US" baseline="0" dirty="0" smtClean="0"/>
              <a:t>Input rates (hourly, mileage, appurtenance)</a:t>
            </a:r>
          </a:p>
          <a:p>
            <a:r>
              <a:rPr lang="en-US" baseline="0" dirty="0" smtClean="0"/>
              <a:t>* You are able to view CHARM rates once equipment has been added</a:t>
            </a:r>
          </a:p>
          <a:p>
            <a:r>
              <a:rPr lang="en-US" baseline="0" dirty="0" smtClean="0"/>
              <a:t>Effective and Expirations dates</a:t>
            </a:r>
          </a:p>
          <a:p>
            <a:pPr marL="171450" indent="-171450">
              <a:buFont typeface="Arial" charset="0"/>
              <a:buChar char="•"/>
            </a:pPr>
            <a:r>
              <a:rPr lang="en-US" baseline="0" dirty="0" smtClean="0"/>
              <a:t>Calendar picker or enter in proper format</a:t>
            </a:r>
          </a:p>
          <a:p>
            <a:pPr marL="0" indent="0">
              <a:buFont typeface="Arial" charset="0"/>
              <a:buNone/>
            </a:pPr>
            <a:r>
              <a:rPr lang="en-US" baseline="0" dirty="0" smtClean="0"/>
              <a:t>Carrier Ref Number (optional)</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28</a:t>
            </a:fld>
            <a:endParaRPr lang="en-US"/>
          </a:p>
        </p:txBody>
      </p:sp>
    </p:spTree>
    <p:extLst>
      <p:ext uri="{BB962C8B-B14F-4D97-AF65-F5344CB8AC3E}">
        <p14:creationId xmlns:p14="http://schemas.microsoft.com/office/powerpoint/2010/main" val="130387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Upload a CSV or Manual Input</a:t>
            </a:r>
          </a:p>
          <a:p>
            <a:r>
              <a:rPr lang="en-US" dirty="0" smtClean="0"/>
              <a:t>* Input single car</a:t>
            </a:r>
            <a:r>
              <a:rPr lang="en-US" baseline="0" dirty="0" smtClean="0"/>
              <a:t> or range</a:t>
            </a:r>
            <a:endParaRPr lang="en-US" dirty="0" smtClean="0"/>
          </a:p>
          <a:p>
            <a:r>
              <a:rPr lang="en-US" dirty="0" smtClean="0"/>
              <a:t>Equipment is validated</a:t>
            </a:r>
            <a:r>
              <a:rPr lang="en-US" baseline="0" dirty="0" smtClean="0"/>
              <a:t> for </a:t>
            </a:r>
            <a:r>
              <a:rPr lang="en-US" baseline="0" dirty="0" err="1" smtClean="0"/>
              <a:t>Umler</a:t>
            </a:r>
            <a:r>
              <a:rPr lang="en-US" baseline="0" dirty="0" smtClean="0"/>
              <a:t> registration and car type/mechanical designation</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29</a:t>
            </a:fld>
            <a:endParaRPr lang="en-US"/>
          </a:p>
        </p:txBody>
      </p:sp>
    </p:spTree>
    <p:extLst>
      <p:ext uri="{BB962C8B-B14F-4D97-AF65-F5344CB8AC3E}">
        <p14:creationId xmlns:p14="http://schemas.microsoft.com/office/powerpoint/2010/main" val="200443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Highlights of project release 1</a:t>
            </a:r>
          </a:p>
        </p:txBody>
      </p:sp>
      <p:sp>
        <p:nvSpPr>
          <p:cNvPr id="4" name="Slide Number Placeholder 3"/>
          <p:cNvSpPr>
            <a:spLocks noGrp="1"/>
          </p:cNvSpPr>
          <p:nvPr>
            <p:ph type="sldNum" sz="quarter" idx="10"/>
          </p:nvPr>
        </p:nvSpPr>
        <p:spPr/>
        <p:txBody>
          <a:bodyPr/>
          <a:lstStyle/>
          <a:p>
            <a:fld id="{2DDED9CA-EFFC-4FA0-9982-7BD4EE55AC0C}" type="slidenum">
              <a:rPr lang="en-US" smtClean="0"/>
              <a:t>3</a:t>
            </a:fld>
            <a:endParaRPr lang="en-US"/>
          </a:p>
        </p:txBody>
      </p:sp>
    </p:spTree>
    <p:extLst>
      <p:ext uri="{BB962C8B-B14F-4D97-AF65-F5344CB8AC3E}">
        <p14:creationId xmlns:p14="http://schemas.microsoft.com/office/powerpoint/2010/main" val="2601236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a:t>
            </a:r>
            <a:r>
              <a:rPr lang="en-US" baseline="0" dirty="0" smtClean="0"/>
              <a:t> count</a:t>
            </a:r>
            <a:endParaRPr lang="en-US" dirty="0" smtClean="0"/>
          </a:p>
          <a:p>
            <a:r>
              <a:rPr lang="en-US" dirty="0" smtClean="0"/>
              <a:t>Can manually</a:t>
            </a:r>
            <a:r>
              <a:rPr lang="en-US" baseline="0" dirty="0" smtClean="0"/>
              <a:t> remove delete equipment from offer</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30</a:t>
            </a:fld>
            <a:endParaRPr lang="en-US"/>
          </a:p>
        </p:txBody>
      </p:sp>
    </p:spTree>
    <p:extLst>
      <p:ext uri="{BB962C8B-B14F-4D97-AF65-F5344CB8AC3E}">
        <p14:creationId xmlns:p14="http://schemas.microsoft.com/office/powerpoint/2010/main" val="2004432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Upload a CSV or Manual Input Template</a:t>
            </a:r>
          </a:p>
          <a:p>
            <a:pPr marL="171450" indent="-171450">
              <a:buFont typeface="Arial" panose="020B0604020202020204" pitchFamily="34" charset="0"/>
              <a:buChar char="•"/>
            </a:pPr>
            <a:r>
              <a:rPr lang="en-US" dirty="0" smtClean="0"/>
              <a:t>Use CTC or </a:t>
            </a:r>
            <a:r>
              <a:rPr lang="en-US" dirty="0" err="1" smtClean="0"/>
              <a:t>Mech</a:t>
            </a:r>
            <a:r>
              <a:rPr lang="en-US" dirty="0" smtClean="0"/>
              <a:t> </a:t>
            </a:r>
            <a:r>
              <a:rPr lang="en-US" dirty="0" err="1" smtClean="0"/>
              <a:t>Desg</a:t>
            </a:r>
            <a:endParaRPr lang="en-US" dirty="0" smtClean="0"/>
          </a:p>
          <a:p>
            <a:pPr marL="171450" indent="-171450">
              <a:buFont typeface="Arial" panose="020B0604020202020204" pitchFamily="34" charset="0"/>
              <a:buChar char="•"/>
            </a:pPr>
            <a:r>
              <a:rPr lang="en-US" dirty="0" smtClean="0"/>
              <a:t>Equipment is validated</a:t>
            </a:r>
            <a:r>
              <a:rPr lang="en-US" baseline="0" dirty="0" smtClean="0"/>
              <a:t> for </a:t>
            </a:r>
            <a:r>
              <a:rPr lang="en-US" baseline="0" dirty="0" err="1" smtClean="0"/>
              <a:t>Umler</a:t>
            </a:r>
            <a:r>
              <a:rPr lang="en-US" baseline="0" dirty="0" smtClean="0"/>
              <a:t> registration and car type/mechanical designation</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31</a:t>
            </a:fld>
            <a:endParaRPr lang="en-US"/>
          </a:p>
        </p:txBody>
      </p:sp>
    </p:spTree>
    <p:extLst>
      <p:ext uri="{BB962C8B-B14F-4D97-AF65-F5344CB8AC3E}">
        <p14:creationId xmlns:p14="http://schemas.microsoft.com/office/powerpoint/2010/main" val="2004432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offer detail prior</a:t>
            </a:r>
            <a:r>
              <a:rPr lang="en-US" baseline="0" dirty="0" smtClean="0"/>
              <a:t> to submitting</a:t>
            </a:r>
            <a:endParaRPr lang="en-US" dirty="0" smtClean="0"/>
          </a:p>
          <a:p>
            <a:r>
              <a:rPr lang="en-US" dirty="0" smtClean="0"/>
              <a:t>Equipment is validated</a:t>
            </a:r>
            <a:r>
              <a:rPr lang="en-US" baseline="0" dirty="0" smtClean="0"/>
              <a:t> for </a:t>
            </a:r>
            <a:r>
              <a:rPr lang="en-US" baseline="0" dirty="0" err="1" smtClean="0"/>
              <a:t>Umler</a:t>
            </a:r>
            <a:r>
              <a:rPr lang="en-US" baseline="0" dirty="0" smtClean="0"/>
              <a:t> registration and car type/mechanical designation</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32</a:t>
            </a:fld>
            <a:endParaRPr lang="en-US"/>
          </a:p>
        </p:txBody>
      </p:sp>
    </p:spTree>
    <p:extLst>
      <p:ext uri="{BB962C8B-B14F-4D97-AF65-F5344CB8AC3E}">
        <p14:creationId xmlns:p14="http://schemas.microsoft.com/office/powerpoint/2010/main" val="2004432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a:t>
            </a:r>
            <a:r>
              <a:rPr lang="en-US" baseline="0" dirty="0" smtClean="0"/>
              <a:t> offer to send to multiple roads</a:t>
            </a:r>
            <a:endParaRPr lang="en-US" dirty="0" smtClean="0"/>
          </a:p>
          <a:p>
            <a:r>
              <a:rPr lang="en-US" dirty="0" smtClean="0"/>
              <a:t>Proactive</a:t>
            </a:r>
            <a:r>
              <a:rPr lang="en-US" baseline="0" dirty="0" smtClean="0"/>
              <a:t> validations</a:t>
            </a:r>
          </a:p>
          <a:p>
            <a:pPr marL="171450" indent="-171450">
              <a:buFont typeface="Arial" charset="0"/>
              <a:buChar char="•"/>
            </a:pPr>
            <a:r>
              <a:rPr lang="en-US" baseline="0" dirty="0" smtClean="0"/>
              <a:t>Equipment on another offer</a:t>
            </a:r>
          </a:p>
          <a:p>
            <a:pPr marL="171450" indent="-171450">
              <a:buFont typeface="Arial" charset="0"/>
              <a:buChar char="•"/>
            </a:pPr>
            <a:r>
              <a:rPr lang="en-US" baseline="0" dirty="0" smtClean="0"/>
              <a:t>Non-market equipment on a market offer</a:t>
            </a:r>
          </a:p>
          <a:p>
            <a:pPr marL="171450" indent="-171450">
              <a:buFont typeface="Arial" charset="0"/>
              <a:buChar char="•"/>
            </a:pPr>
            <a:r>
              <a:rPr lang="en-US" baseline="0" dirty="0" smtClean="0"/>
              <a:t>Etc…</a:t>
            </a:r>
          </a:p>
          <a:p>
            <a:r>
              <a:rPr lang="en-US" baseline="0" dirty="0" smtClean="0"/>
              <a:t>Ability to remove invalid equipment prior to submitting offer when creating a new offer</a:t>
            </a:r>
          </a:p>
          <a:p>
            <a:pPr marL="171450" indent="-171450">
              <a:buFont typeface="Arial" charset="0"/>
              <a:buChar char="•"/>
            </a:pPr>
            <a:r>
              <a:rPr lang="en-US" baseline="0" dirty="0" smtClean="0"/>
              <a:t>November release – equipment automatically removed; user can resubmit</a:t>
            </a:r>
          </a:p>
          <a:p>
            <a:pPr marL="0" indent="0">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33</a:t>
            </a:fld>
            <a:endParaRPr lang="en-US"/>
          </a:p>
        </p:txBody>
      </p:sp>
    </p:spTree>
    <p:extLst>
      <p:ext uri="{BB962C8B-B14F-4D97-AF65-F5344CB8AC3E}">
        <p14:creationId xmlns:p14="http://schemas.microsoft.com/office/powerpoint/2010/main" val="2004432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a:t>
            </a:r>
            <a:r>
              <a:rPr lang="en-US" baseline="0" dirty="0" smtClean="0"/>
              <a:t> by CHARM file date and one other search parameter</a:t>
            </a:r>
          </a:p>
          <a:p>
            <a:r>
              <a:rPr lang="en-US" baseline="0" dirty="0" smtClean="0"/>
              <a:t>CHARM can query 3 months at a time</a:t>
            </a:r>
          </a:p>
          <a:p>
            <a:r>
              <a:rPr lang="en-US" baseline="0" dirty="0" smtClean="0"/>
              <a:t>Will have at least 2 years of history in Nov. 2013 release</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34</a:t>
            </a:fld>
            <a:endParaRPr lang="en-US"/>
          </a:p>
        </p:txBody>
      </p:sp>
    </p:spTree>
    <p:extLst>
      <p:ext uri="{BB962C8B-B14F-4D97-AF65-F5344CB8AC3E}">
        <p14:creationId xmlns:p14="http://schemas.microsoft.com/office/powerpoint/2010/main" val="1345145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view 1500 on screen; export 5000</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35</a:t>
            </a:fld>
            <a:endParaRPr lang="en-US"/>
          </a:p>
        </p:txBody>
      </p:sp>
    </p:spTree>
    <p:extLst>
      <p:ext uri="{BB962C8B-B14F-4D97-AF65-F5344CB8AC3E}">
        <p14:creationId xmlns:p14="http://schemas.microsoft.com/office/powerpoint/2010/main" val="582973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a:t>
            </a:r>
            <a:r>
              <a:rPr lang="en-US" baseline="0" dirty="0" smtClean="0"/>
              <a:t> by Bid offer history by at least two search parameters</a:t>
            </a:r>
          </a:p>
          <a:p>
            <a:pPr marL="171450" indent="-171450">
              <a:buFont typeface="Arial" charset="0"/>
              <a:buChar char="•"/>
            </a:pPr>
            <a:r>
              <a:rPr lang="en-US" baseline="0" dirty="0" smtClean="0"/>
              <a:t>Contains offers that have been concurred, cancelled, expired</a:t>
            </a:r>
          </a:p>
          <a:p>
            <a:pPr marL="171450" indent="-171450">
              <a:buFont typeface="Arial" charset="0"/>
              <a:buChar char="•"/>
            </a:pPr>
            <a:r>
              <a:rPr lang="en-US" baseline="0" dirty="0" smtClean="0"/>
              <a:t>Will be able to view/export transaction detail for post-mainframe migration offers</a:t>
            </a:r>
          </a:p>
          <a:p>
            <a:pPr marL="171450" indent="-171450">
              <a:buFont typeface="Arial" charset="0"/>
              <a:buChar char="•"/>
            </a:pPr>
            <a:endParaRPr lang="en-US" baseline="0" dirty="0" smtClean="0"/>
          </a:p>
          <a:p>
            <a:pPr marL="171450" indent="-171450">
              <a:buFont typeface="Arial" charset="0"/>
              <a:buChar char="•"/>
            </a:pPr>
            <a:r>
              <a:rPr lang="en-US" baseline="0" dirty="0" smtClean="0"/>
              <a:t>Future enhancement in 2014 – view results at bid/offer summary vs. car detail</a:t>
            </a:r>
          </a:p>
          <a:p>
            <a:pPr marL="171450" indent="-171450">
              <a:buFont typeface="Arial" charset="0"/>
              <a:buChar char="•"/>
            </a:pPr>
            <a:r>
              <a:rPr lang="en-US" baseline="0" dirty="0" smtClean="0"/>
              <a:t>Will give a birds eye view – much more efficient, valuable to end user</a:t>
            </a:r>
          </a:p>
          <a:p>
            <a:pPr marL="0" indent="0">
              <a:buFont typeface="Arial"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36</a:t>
            </a:fld>
            <a:endParaRPr lang="en-US"/>
          </a:p>
        </p:txBody>
      </p:sp>
    </p:spTree>
    <p:extLst>
      <p:ext uri="{BB962C8B-B14F-4D97-AF65-F5344CB8AC3E}">
        <p14:creationId xmlns:p14="http://schemas.microsoft.com/office/powerpoint/2010/main" val="663935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View</a:t>
            </a:r>
            <a:r>
              <a:rPr lang="en-US" baseline="0" dirty="0" smtClean="0"/>
              <a:t> at equipment level</a:t>
            </a:r>
            <a:endParaRPr lang="en-US" dirty="0" smtClean="0"/>
          </a:p>
          <a:p>
            <a:r>
              <a:rPr lang="en-US" dirty="0" smtClean="0"/>
              <a:t>Can view</a:t>
            </a:r>
            <a:r>
              <a:rPr lang="en-US" baseline="0" dirty="0" smtClean="0"/>
              <a:t> 1500 and download up to 1500</a:t>
            </a:r>
          </a:p>
          <a:p>
            <a:r>
              <a:rPr lang="en-US" baseline="0" dirty="0" smtClean="0"/>
              <a:t>Clicking on a row will pull of transaction detail of offer</a:t>
            </a:r>
          </a:p>
          <a:p>
            <a:r>
              <a:rPr lang="en-US" baseline="0" dirty="0" smtClean="0"/>
              <a:t>Columns can be sorted</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37</a:t>
            </a:fld>
            <a:endParaRPr lang="en-US"/>
          </a:p>
        </p:txBody>
      </p:sp>
    </p:spTree>
    <p:extLst>
      <p:ext uri="{BB962C8B-B14F-4D97-AF65-F5344CB8AC3E}">
        <p14:creationId xmlns:p14="http://schemas.microsoft.com/office/powerpoint/2010/main" val="3118064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coming in November – high priority items</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38</a:t>
            </a:fld>
            <a:endParaRPr lang="en-US"/>
          </a:p>
        </p:txBody>
      </p:sp>
    </p:spTree>
    <p:extLst>
      <p:ext uri="{BB962C8B-B14F-4D97-AF65-F5344CB8AC3E}">
        <p14:creationId xmlns:p14="http://schemas.microsoft.com/office/powerpoint/2010/main" val="283371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need</a:t>
            </a:r>
            <a:r>
              <a:rPr lang="en-US" baseline="0" dirty="0" smtClean="0"/>
              <a:t> to be modified…not set in stone regarding features/enhancements</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39</a:t>
            </a:fld>
            <a:endParaRPr lang="en-US"/>
          </a:p>
        </p:txBody>
      </p:sp>
    </p:spTree>
    <p:extLst>
      <p:ext uri="{BB962C8B-B14F-4D97-AF65-F5344CB8AC3E}">
        <p14:creationId xmlns:p14="http://schemas.microsoft.com/office/powerpoint/2010/main" val="213115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Highlights of project release 2</a:t>
            </a:r>
          </a:p>
        </p:txBody>
      </p:sp>
      <p:sp>
        <p:nvSpPr>
          <p:cNvPr id="4" name="Slide Number Placeholder 3"/>
          <p:cNvSpPr>
            <a:spLocks noGrp="1"/>
          </p:cNvSpPr>
          <p:nvPr>
            <p:ph type="sldNum" sz="quarter" idx="10"/>
          </p:nvPr>
        </p:nvSpPr>
        <p:spPr/>
        <p:txBody>
          <a:bodyPr/>
          <a:lstStyle/>
          <a:p>
            <a:fld id="{2DDED9CA-EFFC-4FA0-9982-7BD4EE55AC0C}" type="slidenum">
              <a:rPr lang="en-US" smtClean="0"/>
              <a:t>4</a:t>
            </a:fld>
            <a:endParaRPr lang="en-US"/>
          </a:p>
        </p:txBody>
      </p:sp>
    </p:spTree>
    <p:extLst>
      <p:ext uri="{BB962C8B-B14F-4D97-AF65-F5344CB8AC3E}">
        <p14:creationId xmlns:p14="http://schemas.microsoft.com/office/powerpoint/2010/main" val="260123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CHRNSS provides users with a single access point where they can participate in negotiations related to car hire, or the compensation paid by a user to an owner for the use of a railcar. CHRNSS enables users to transition from legacy in-house deprescription bid-and-offer systems to a centralized, Railinc-supported solution.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Through features like a detailed bid-and-offer dashboard, CHRNSS lessens the administrative effort required to participate in bid-and-offer negotiations, streamlining operations and leading to cost reductions. Because Railinc supports this solution, users also can avoid replacement and/or upgrade development costs associated with their in-house systems. Users can receive immediate feedback during the bid-creation process, and upload or download a list of equipment into the bid-and-offer system. Railinc decommission the deprescription application in March 2013. </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5</a:t>
            </a:fld>
            <a:endParaRPr lang="en-US"/>
          </a:p>
        </p:txBody>
      </p:sp>
    </p:spTree>
    <p:extLst>
      <p:ext uri="{BB962C8B-B14F-4D97-AF65-F5344CB8AC3E}">
        <p14:creationId xmlns:p14="http://schemas.microsoft.com/office/powerpoint/2010/main" val="108523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CHRNSS provides users with a single access point where they can participate in negotiations related to car hire, or the compensation paid by a user to an owner for the use of a railcar, and ensure that the needs of lessees match with the characteristics of available railcars. The primary benefits of CHRNSS are: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Convenience: </a:t>
            </a:r>
            <a:r>
              <a:rPr lang="en-US" sz="1200" b="0" i="0" u="none" strike="noStrike" kern="1200" baseline="0" dirty="0" smtClean="0">
                <a:solidFill>
                  <a:schemeClr val="tx1"/>
                </a:solidFill>
                <a:latin typeface="+mn-lt"/>
                <a:ea typeface="+mn-ea"/>
                <a:cs typeface="+mn-cs"/>
              </a:rPr>
              <a:t>With CHRNSS, users have a single point of access where they can manage and participate in the bid-and-offer negotiation process. </a:t>
            </a:r>
          </a:p>
          <a:p>
            <a:r>
              <a:rPr lang="en-US" sz="1200" b="1" i="0" u="none" strike="noStrike" kern="1200" baseline="0" dirty="0" smtClean="0">
                <a:solidFill>
                  <a:schemeClr val="tx1"/>
                </a:solidFill>
                <a:latin typeface="+mn-lt"/>
                <a:ea typeface="+mn-ea"/>
                <a:cs typeface="+mn-cs"/>
              </a:rPr>
              <a:t>Productivity: </a:t>
            </a:r>
            <a:r>
              <a:rPr lang="en-US" sz="1200" b="0" i="0" u="none" strike="noStrike" kern="1200" baseline="0" dirty="0" smtClean="0">
                <a:solidFill>
                  <a:schemeClr val="tx1"/>
                </a:solidFill>
                <a:latin typeface="+mn-lt"/>
                <a:ea typeface="+mn-ea"/>
                <a:cs typeface="+mn-cs"/>
              </a:rPr>
              <a:t>Through features like a detailed bid-and-offer dashboard, CHRNSS lessens the administrative effort required to participate in bid-and-offer negotiations, streamlining operations and improving productivity. </a:t>
            </a:r>
          </a:p>
          <a:p>
            <a:r>
              <a:rPr lang="en-US" sz="1200" b="1" i="0" u="none" strike="noStrike" kern="1200" baseline="0" dirty="0" smtClean="0">
                <a:solidFill>
                  <a:schemeClr val="tx1"/>
                </a:solidFill>
                <a:latin typeface="+mn-lt"/>
                <a:ea typeface="+mn-ea"/>
                <a:cs typeface="+mn-cs"/>
              </a:rPr>
              <a:t>Cost Savings: </a:t>
            </a:r>
            <a:r>
              <a:rPr lang="en-US" sz="1200" b="0" i="0" u="none" strike="noStrike" kern="1200" baseline="0" dirty="0" smtClean="0">
                <a:solidFill>
                  <a:schemeClr val="tx1"/>
                </a:solidFill>
                <a:latin typeface="+mn-lt"/>
                <a:ea typeface="+mn-ea"/>
                <a:cs typeface="+mn-cs"/>
              </a:rPr>
              <a:t>CHRNSS enables users to transition from legacy in-house deprescription bid-and-offer systems to a centralized, Railinc-supported solution. Because Railinc supports this solution, users can avoid replacement and/or upgrade development costs associated with their in-house systems. </a:t>
            </a:r>
          </a:p>
          <a:p>
            <a:r>
              <a:rPr lang="en-US" sz="1200" b="1" i="0" u="none" strike="noStrike" kern="1200" baseline="0" dirty="0" smtClean="0">
                <a:solidFill>
                  <a:schemeClr val="tx1"/>
                </a:solidFill>
                <a:latin typeface="+mn-lt"/>
                <a:ea typeface="+mn-ea"/>
                <a:cs typeface="+mn-cs"/>
              </a:rPr>
              <a:t>Improved Decisions: </a:t>
            </a:r>
            <a:r>
              <a:rPr lang="en-US" sz="1200" b="0" i="0" u="none" strike="noStrike" kern="1200" baseline="0" dirty="0" smtClean="0">
                <a:solidFill>
                  <a:schemeClr val="tx1"/>
                </a:solidFill>
                <a:latin typeface="+mn-lt"/>
                <a:ea typeface="+mn-ea"/>
                <a:cs typeface="+mn-cs"/>
              </a:rPr>
              <a:t>CHRNSS provides specific information about car type and characteristics. This helps users better define the types of cars they need, car owners better segment their cars during the rate negotiation process and bid recipients quickly validate that the offered cars meet their expectations. </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6</a:t>
            </a:fld>
            <a:endParaRPr lang="en-US"/>
          </a:p>
        </p:txBody>
      </p:sp>
    </p:spTree>
    <p:extLst>
      <p:ext uri="{BB962C8B-B14F-4D97-AF65-F5344CB8AC3E}">
        <p14:creationId xmlns:p14="http://schemas.microsoft.com/office/powerpoint/2010/main" val="50755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CHRNSS provides users with a single access point where they can participate in negotiations related to car hire, or the compensation paid by a user to an owner for the use of a railcar, and ensure that the needs of lessees match with the characteristics of available railcars. The primary benefits of CHRNSS are: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Convenience: </a:t>
            </a:r>
            <a:r>
              <a:rPr lang="en-US" sz="1200" b="0" i="0" u="none" strike="noStrike" kern="1200" baseline="0" dirty="0" smtClean="0">
                <a:solidFill>
                  <a:schemeClr val="tx1"/>
                </a:solidFill>
                <a:latin typeface="+mn-lt"/>
                <a:ea typeface="+mn-ea"/>
                <a:cs typeface="+mn-cs"/>
              </a:rPr>
              <a:t>With CHRNSS, users have a single point of access where they can manage and participate in the bid-and-offer negotiation process. </a:t>
            </a:r>
          </a:p>
          <a:p>
            <a:r>
              <a:rPr lang="en-US" sz="1200" b="1" i="0" u="none" strike="noStrike" kern="1200" baseline="0" dirty="0" smtClean="0">
                <a:solidFill>
                  <a:schemeClr val="tx1"/>
                </a:solidFill>
                <a:latin typeface="+mn-lt"/>
                <a:ea typeface="+mn-ea"/>
                <a:cs typeface="+mn-cs"/>
              </a:rPr>
              <a:t>Productivity: </a:t>
            </a:r>
            <a:r>
              <a:rPr lang="en-US" sz="1200" b="0" i="0" u="none" strike="noStrike" kern="1200" baseline="0" dirty="0" smtClean="0">
                <a:solidFill>
                  <a:schemeClr val="tx1"/>
                </a:solidFill>
                <a:latin typeface="+mn-lt"/>
                <a:ea typeface="+mn-ea"/>
                <a:cs typeface="+mn-cs"/>
              </a:rPr>
              <a:t>Through features like a detailed bid-and-offer dashboard, CHRNSS lessens the administrative effort required to participate in bid-and-offer negotiations, streamlining operations and improving productivity. </a:t>
            </a:r>
          </a:p>
          <a:p>
            <a:r>
              <a:rPr lang="en-US" sz="1200" b="1" i="0" u="none" strike="noStrike" kern="1200" baseline="0" dirty="0" smtClean="0">
                <a:solidFill>
                  <a:schemeClr val="tx1"/>
                </a:solidFill>
                <a:latin typeface="+mn-lt"/>
                <a:ea typeface="+mn-ea"/>
                <a:cs typeface="+mn-cs"/>
              </a:rPr>
              <a:t>Cost Savings: </a:t>
            </a:r>
            <a:r>
              <a:rPr lang="en-US" sz="1200" b="0" i="0" u="none" strike="noStrike" kern="1200" baseline="0" dirty="0" smtClean="0">
                <a:solidFill>
                  <a:schemeClr val="tx1"/>
                </a:solidFill>
                <a:latin typeface="+mn-lt"/>
                <a:ea typeface="+mn-ea"/>
                <a:cs typeface="+mn-cs"/>
              </a:rPr>
              <a:t>CHRNSS enables users to transition from legacy in-house deprescription bid-and-offer systems to a centralized, Railinc-supported solution. Because Railinc supports this solution, users can avoid replacement and/or upgrade development costs associated with their in-house systems. </a:t>
            </a:r>
          </a:p>
          <a:p>
            <a:r>
              <a:rPr lang="en-US" sz="1200" b="1" i="0" u="none" strike="noStrike" kern="1200" baseline="0" dirty="0" smtClean="0">
                <a:solidFill>
                  <a:schemeClr val="tx1"/>
                </a:solidFill>
                <a:latin typeface="+mn-lt"/>
                <a:ea typeface="+mn-ea"/>
                <a:cs typeface="+mn-cs"/>
              </a:rPr>
              <a:t>Improved Decisions: </a:t>
            </a:r>
            <a:r>
              <a:rPr lang="en-US" sz="1200" b="0" i="0" u="none" strike="noStrike" kern="1200" baseline="0" dirty="0" smtClean="0">
                <a:solidFill>
                  <a:schemeClr val="tx1"/>
                </a:solidFill>
                <a:latin typeface="+mn-lt"/>
                <a:ea typeface="+mn-ea"/>
                <a:cs typeface="+mn-cs"/>
              </a:rPr>
              <a:t>CHRNSS provides specific information about car type and characteristics. This helps users better define the types of cars they need, car owners better segment their cars during the rate negotiation process and bid recipients quickly validate that the offered cars meet their expectations. </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7</a:t>
            </a:fld>
            <a:endParaRPr lang="en-US"/>
          </a:p>
        </p:txBody>
      </p:sp>
    </p:spTree>
    <p:extLst>
      <p:ext uri="{BB962C8B-B14F-4D97-AF65-F5344CB8AC3E}">
        <p14:creationId xmlns:p14="http://schemas.microsoft.com/office/powerpoint/2010/main" val="50755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 mainframe </a:t>
            </a:r>
            <a:r>
              <a:rPr lang="en-US" dirty="0" err="1" smtClean="0"/>
              <a:t>Depre</a:t>
            </a:r>
            <a:r>
              <a:rPr lang="en-US" dirty="0" smtClean="0"/>
              <a:t> Web</a:t>
            </a:r>
            <a:r>
              <a:rPr lang="en-US" baseline="0" dirty="0" smtClean="0"/>
              <a:t> Application – where we were</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8</a:t>
            </a:fld>
            <a:endParaRPr lang="en-US"/>
          </a:p>
        </p:txBody>
      </p:sp>
    </p:spTree>
    <p:extLst>
      <p:ext uri="{BB962C8B-B14F-4D97-AF65-F5344CB8AC3E}">
        <p14:creationId xmlns:p14="http://schemas.microsoft.com/office/powerpoint/2010/main" val="143616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Legacy application housed by Railinc @ www.secureconnect.railinc.com</a:t>
            </a:r>
          </a:p>
          <a:p>
            <a:pPr marL="171450" indent="-171450">
              <a:buFont typeface="Arial" panose="020B0604020202020204" pitchFamily="34" charset="0"/>
              <a:buChar char="•"/>
            </a:pPr>
            <a:r>
              <a:rPr lang="en-US" dirty="0" smtClean="0"/>
              <a:t>Not</a:t>
            </a:r>
            <a:r>
              <a:rPr lang="en-US" baseline="0" dirty="0" smtClean="0"/>
              <a:t> under SSO</a:t>
            </a:r>
          </a:p>
          <a:p>
            <a:pPr marL="171450" indent="-171450">
              <a:buFont typeface="Arial" panose="020B0604020202020204" pitchFamily="34" charset="0"/>
              <a:buChar char="•"/>
            </a:pPr>
            <a:r>
              <a:rPr lang="en-US" baseline="0" dirty="0" smtClean="0"/>
              <a:t>Getting a user ID was separate request – not self-service</a:t>
            </a:r>
          </a:p>
          <a:p>
            <a:pPr marL="171450" indent="-171450">
              <a:buFont typeface="Arial" panose="020B0604020202020204" pitchFamily="34" charset="0"/>
              <a:buChar char="•"/>
            </a:pPr>
            <a:r>
              <a:rPr lang="en-US" baseline="0" dirty="0" smtClean="0"/>
              <a:t>Resetting a password needed Railinc Assistance</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9</a:t>
            </a:fld>
            <a:endParaRPr lang="en-US"/>
          </a:p>
        </p:txBody>
      </p:sp>
    </p:spTree>
    <p:extLst>
      <p:ext uri="{BB962C8B-B14F-4D97-AF65-F5344CB8AC3E}">
        <p14:creationId xmlns:p14="http://schemas.microsoft.com/office/powerpoint/2010/main" val="284125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9527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235656" y="69390"/>
            <a:ext cx="1643579" cy="365125"/>
          </a:xfrm>
          <a:prstGeom prst="rect">
            <a:avLst/>
          </a:prstGeom>
        </p:spPr>
        <p:txBody>
          <a:bodyPr/>
          <a:lstStyle/>
          <a:p>
            <a:fld id="{2A59EA1A-D0CB-1046-B21F-221640F963E8}" type="datetime1">
              <a:rPr lang="en-US" smtClean="0">
                <a:solidFill>
                  <a:prstClr val="white"/>
                </a:solidFill>
              </a:rPr>
              <a:pPr/>
              <a:t>11/6/2013</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0240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189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189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10928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97597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348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8320" y="846626"/>
            <a:ext cx="8375651" cy="119297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9842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0216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4193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021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4193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8866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23004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7209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3138"/>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631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levela</a:t>
            </a:r>
            <a:endParaRPr lang="en-US" dirty="0"/>
          </a:p>
        </p:txBody>
      </p:sp>
      <p:sp>
        <p:nvSpPr>
          <p:cNvPr id="4" name="Text Placeholder 3"/>
          <p:cNvSpPr>
            <a:spLocks noGrp="1"/>
          </p:cNvSpPr>
          <p:nvPr>
            <p:ph type="body" sz="half" idx="2"/>
          </p:nvPr>
        </p:nvSpPr>
        <p:spPr>
          <a:xfrm>
            <a:off x="457200" y="202518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59133EC1-6D56-5D43-A3F6-DF1C5C3FFD20}" type="datetime1">
              <a:rPr lang="en-US" smtClean="0">
                <a:solidFill>
                  <a:prstClr val="white"/>
                </a:solidFill>
              </a:rPr>
              <a:pPr/>
              <a:t>11/6/2013</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55499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1F221583-7359-B745-BA55-CA4CB50D7475}" type="datetime1">
              <a:rPr lang="en-US" smtClean="0">
                <a:solidFill>
                  <a:prstClr val="white"/>
                </a:solidFill>
              </a:rPr>
              <a:pPr/>
              <a:t>11/6/2013</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16952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7" name="Rectangle 20"/>
          <p:cNvSpPr>
            <a:spLocks noChangeArrowheads="1"/>
          </p:cNvSpPr>
          <p:nvPr userDrawn="1"/>
        </p:nvSpPr>
        <p:spPr bwMode="auto">
          <a:xfrm>
            <a:off x="0" y="0"/>
            <a:ext cx="9145588" cy="490538"/>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8" name="TextBox 7"/>
          <p:cNvSpPr txBox="1">
            <a:spLocks noChangeArrowheads="1"/>
          </p:cNvSpPr>
          <p:nvPr userDrawn="1"/>
        </p:nvSpPr>
        <p:spPr bwMode="auto">
          <a:xfrm>
            <a:off x="311150" y="131763"/>
            <a:ext cx="5314950" cy="274637"/>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fontAlgn="base">
              <a:spcBef>
                <a:spcPct val="0"/>
              </a:spcBef>
              <a:spcAft>
                <a:spcPct val="0"/>
              </a:spcAft>
              <a:defRPr sz="2400">
                <a:solidFill>
                  <a:schemeClr val="tx1"/>
                </a:solidFill>
                <a:latin typeface="Arial" charset="0"/>
                <a:ea typeface="ＭＳ Ｐゴシック" charset="0"/>
              </a:defRPr>
            </a:lvl6pPr>
            <a:lvl7pPr marL="914400" fontAlgn="base">
              <a:spcBef>
                <a:spcPct val="0"/>
              </a:spcBef>
              <a:spcAft>
                <a:spcPct val="0"/>
              </a:spcAft>
              <a:defRPr sz="2400">
                <a:solidFill>
                  <a:schemeClr val="tx1"/>
                </a:solidFill>
                <a:latin typeface="Arial" charset="0"/>
                <a:ea typeface="ＭＳ Ｐゴシック" charset="0"/>
              </a:defRPr>
            </a:lvl7pPr>
            <a:lvl8pPr marL="1371600" fontAlgn="base">
              <a:spcBef>
                <a:spcPct val="0"/>
              </a:spcBef>
              <a:spcAft>
                <a:spcPct val="0"/>
              </a:spcAft>
              <a:defRPr sz="2400">
                <a:solidFill>
                  <a:schemeClr val="tx1"/>
                </a:solidFill>
                <a:latin typeface="Arial" charset="0"/>
                <a:ea typeface="ＭＳ Ｐゴシック" charset="0"/>
              </a:defRPr>
            </a:lvl8pPr>
            <a:lvl9pPr marL="1828800" fontAlgn="base">
              <a:spcBef>
                <a:spcPct val="0"/>
              </a:spcBef>
              <a:spcAft>
                <a:spcPct val="0"/>
              </a:spcAft>
              <a:defRPr sz="2400">
                <a:solidFill>
                  <a:schemeClr val="tx1"/>
                </a:solidFill>
                <a:latin typeface="Arial" charset="0"/>
                <a:ea typeface="ＭＳ Ｐゴシック" charset="0"/>
              </a:defRPr>
            </a:lvl9pPr>
          </a:lstStyle>
          <a:p>
            <a:pPr defTabSz="457200"/>
            <a:r>
              <a:rPr lang="en-US" sz="1200" b="1" dirty="0">
                <a:solidFill>
                  <a:prstClr val="white"/>
                </a:solidFill>
                <a:latin typeface="Helvetica" charset="0"/>
                <a:cs typeface="Helvetica Light" charset="0"/>
              </a:rPr>
              <a:t>RAILINC</a:t>
            </a:r>
            <a:r>
              <a:rPr lang="en-US" sz="1200" dirty="0">
                <a:solidFill>
                  <a:prstClr val="white"/>
                </a:solidFill>
                <a:latin typeface="Helvetica" charset="0"/>
                <a:cs typeface="Helvetica Light" charset="0"/>
              </a:rPr>
              <a:t>   </a:t>
            </a:r>
            <a:r>
              <a:rPr lang="en-US" sz="1200" dirty="0" smtClean="0">
                <a:solidFill>
                  <a:prstClr val="white"/>
                </a:solidFill>
                <a:latin typeface="Helvetica" charset="0"/>
                <a:cs typeface="Helvetica Light" charset="0"/>
              </a:rPr>
              <a:t>I     ACACSO</a:t>
            </a:r>
            <a:r>
              <a:rPr lang="en-US" sz="1200" baseline="0" dirty="0" smtClean="0">
                <a:solidFill>
                  <a:prstClr val="white"/>
                </a:solidFill>
                <a:latin typeface="Helvetica" charset="0"/>
                <a:cs typeface="Helvetica Light" charset="0"/>
              </a:rPr>
              <a:t> 2013</a:t>
            </a:r>
            <a:endParaRPr lang="en-US" sz="1200" dirty="0">
              <a:solidFill>
                <a:prstClr val="white"/>
              </a:solidFill>
              <a:latin typeface="Helvetica" charset="0"/>
              <a:cs typeface="Helvetica Light" charset="0"/>
            </a:endParaRPr>
          </a:p>
        </p:txBody>
      </p:sp>
      <p:pic>
        <p:nvPicPr>
          <p:cNvPr id="9" name="Picture 24" descr="BottomBand_Whi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6091238"/>
            <a:ext cx="9142412" cy="7667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5"/>
          <p:cNvSpPr>
            <a:spLocks noChangeArrowheads="1"/>
          </p:cNvSpPr>
          <p:nvPr userDrawn="1"/>
        </p:nvSpPr>
        <p:spPr bwMode="auto">
          <a:xfrm>
            <a:off x="8394700" y="6213475"/>
            <a:ext cx="749300" cy="292100"/>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defTabSz="457200"/>
            <a:endParaRPr lang="en-US" dirty="0">
              <a:solidFill>
                <a:prstClr val="black"/>
              </a:solidFill>
            </a:endParaRPr>
          </a:p>
        </p:txBody>
      </p:sp>
      <p:sp>
        <p:nvSpPr>
          <p:cNvPr id="11" name="Rectangle 27"/>
          <p:cNvSpPr>
            <a:spLocks noChangeArrowheads="1"/>
          </p:cNvSpPr>
          <p:nvPr userDrawn="1"/>
        </p:nvSpPr>
        <p:spPr bwMode="auto">
          <a:xfrm>
            <a:off x="1588" y="490538"/>
            <a:ext cx="9144000" cy="5384800"/>
          </a:xfrm>
          <a:prstGeom prst="rect">
            <a:avLst/>
          </a:prstGeom>
          <a:solidFill>
            <a:srgbClr val="DCDDD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12" name="Title 1"/>
          <p:cNvSpPr>
            <a:spLocks/>
          </p:cNvSpPr>
          <p:nvPr userDrawn="1"/>
        </p:nvSpPr>
        <p:spPr bwMode="auto">
          <a:xfrm>
            <a:off x="-252413" y="4143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 </a:t>
            </a:r>
          </a:p>
        </p:txBody>
      </p:sp>
      <p:sp>
        <p:nvSpPr>
          <p:cNvPr id="13" name="Title 1"/>
          <p:cNvSpPr>
            <a:spLocks/>
          </p:cNvSpPr>
          <p:nvPr userDrawn="1"/>
        </p:nvSpPr>
        <p:spPr bwMode="auto">
          <a:xfrm>
            <a:off x="-252413" y="58118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a:t>
            </a:r>
          </a:p>
        </p:txBody>
      </p:sp>
      <p:sp>
        <p:nvSpPr>
          <p:cNvPr id="2" name="Title Placeholder 1"/>
          <p:cNvSpPr>
            <a:spLocks noGrp="1"/>
          </p:cNvSpPr>
          <p:nvPr>
            <p:ph type="title"/>
          </p:nvPr>
        </p:nvSpPr>
        <p:spPr>
          <a:xfrm>
            <a:off x="272662" y="846626"/>
            <a:ext cx="8375651" cy="11929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491" y="2039602"/>
            <a:ext cx="8426967" cy="40865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235656" y="6148131"/>
            <a:ext cx="1656408"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pPr defTabSz="457200"/>
            <a:fld id="{799CD883-C747-E24C-A571-B44F9B83C299}" type="slidenum">
              <a:rPr lang="en-US" smtClean="0"/>
              <a:pPr defTabSz="457200"/>
              <a:t>‹#›</a:t>
            </a:fld>
            <a:endParaRPr lang="en-US" dirty="0"/>
          </a:p>
        </p:txBody>
      </p:sp>
    </p:spTree>
    <p:extLst>
      <p:ext uri="{BB962C8B-B14F-4D97-AF65-F5344CB8AC3E}">
        <p14:creationId xmlns:p14="http://schemas.microsoft.com/office/powerpoint/2010/main" val="1173867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457200" rtl="0" eaLnBrk="1" latinLnBrk="0" hangingPunct="1">
        <a:spcBef>
          <a:spcPct val="0"/>
        </a:spcBef>
        <a:buNone/>
        <a:defRPr sz="4000" i="1" kern="1200">
          <a:solidFill>
            <a:srgbClr val="AB1127"/>
          </a:solidFill>
          <a:latin typeface="+mj-lt"/>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0" dirty="0"/>
              <a:t>Car Hire Rate Negotiation </a:t>
            </a:r>
            <a:r>
              <a:rPr lang="en-US" i="0" dirty="0" smtClean="0"/>
              <a:t>Self-Service (CHRNSS)</a:t>
            </a:r>
            <a:endParaRPr lang="en-US" i="0" dirty="0"/>
          </a:p>
        </p:txBody>
      </p:sp>
      <p:sp>
        <p:nvSpPr>
          <p:cNvPr id="3" name="Subtitle 2"/>
          <p:cNvSpPr>
            <a:spLocks noGrp="1"/>
          </p:cNvSpPr>
          <p:nvPr>
            <p:ph type="subTitle" idx="1"/>
          </p:nvPr>
        </p:nvSpPr>
        <p:spPr/>
        <p:txBody>
          <a:bodyPr/>
          <a:lstStyle/>
          <a:p>
            <a:r>
              <a:rPr lang="en-US" dirty="0" smtClean="0"/>
              <a:t>Sara Maples</a:t>
            </a:r>
          </a:p>
          <a:p>
            <a:r>
              <a:rPr lang="en-US" dirty="0" smtClean="0"/>
              <a:t>ACACSO</a:t>
            </a:r>
          </a:p>
          <a:p>
            <a:r>
              <a:rPr lang="en-US" dirty="0" smtClean="0"/>
              <a:t>November 14, 2013</a:t>
            </a:r>
          </a:p>
        </p:txBody>
      </p:sp>
      <p:sp>
        <p:nvSpPr>
          <p:cNvPr id="4" name="Slide Number Placeholder 3"/>
          <p:cNvSpPr>
            <a:spLocks noGrp="1"/>
          </p:cNvSpPr>
          <p:nvPr>
            <p:ph type="sldNum" sz="quarter" idx="12"/>
          </p:nvPr>
        </p:nvSpPr>
        <p:spPr/>
        <p:txBody>
          <a:bodyPr/>
          <a:lstStyle/>
          <a:p>
            <a:fld id="{799CD883-C747-E24C-A571-B44F9B83C299}" type="slidenum">
              <a:rPr lang="en-US" smtClean="0"/>
              <a:pPr/>
              <a:t>1</a:t>
            </a:fld>
            <a:endParaRPr lang="en-US" dirty="0"/>
          </a:p>
        </p:txBody>
      </p:sp>
    </p:spTree>
    <p:extLst>
      <p:ext uri="{BB962C8B-B14F-4D97-AF65-F5344CB8AC3E}">
        <p14:creationId xmlns:p14="http://schemas.microsoft.com/office/powerpoint/2010/main" val="1874061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10</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751" r="4615" b="6374"/>
          <a:stretch/>
        </p:blipFill>
        <p:spPr bwMode="auto">
          <a:xfrm>
            <a:off x="533400" y="2209800"/>
            <a:ext cx="3886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chor="t"/>
          <a:lstStyle/>
          <a:p>
            <a:r>
              <a:rPr lang="en-US" dirty="0" err="1" smtClean="0"/>
              <a:t>Depre</a:t>
            </a:r>
            <a:r>
              <a:rPr lang="en-US" baseline="0" dirty="0" smtClean="0"/>
              <a:t> web application</a:t>
            </a:r>
            <a:endParaRPr lang="en-US"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1075" y="2209800"/>
            <a:ext cx="3389292"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78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z="1400" smtClean="0"/>
              <a:pPr/>
              <a:t>11</a:t>
            </a:fld>
            <a:endParaRPr lang="en-US" sz="14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916" r="4687" b="10209"/>
          <a:stretch/>
        </p:blipFill>
        <p:spPr bwMode="auto">
          <a:xfrm>
            <a:off x="238126" y="2543175"/>
            <a:ext cx="4282894"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98320" y="846627"/>
            <a:ext cx="8375651" cy="829774"/>
          </a:xfrm>
        </p:spPr>
        <p:txBody>
          <a:bodyPr anchor="t">
            <a:normAutofit/>
          </a:bodyPr>
          <a:lstStyle/>
          <a:p>
            <a:r>
              <a:rPr lang="en-US" dirty="0" err="1" smtClean="0"/>
              <a:t>Depre</a:t>
            </a:r>
            <a:r>
              <a:rPr lang="en-US" dirty="0" smtClean="0"/>
              <a:t> web application</a:t>
            </a: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020" y="2543176"/>
            <a:ext cx="439708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1676400"/>
            <a:ext cx="7467600" cy="584775"/>
          </a:xfrm>
          <a:prstGeom prst="rect">
            <a:avLst/>
          </a:prstGeom>
          <a:noFill/>
        </p:spPr>
        <p:txBody>
          <a:bodyPr wrap="square" rtlCol="0">
            <a:spAutoFit/>
          </a:bodyPr>
          <a:lstStyle/>
          <a:p>
            <a:pPr marL="342900" indent="-342900">
              <a:buFont typeface="Arial" pitchFamily="34" charset="0"/>
              <a:buChar char="•"/>
            </a:pPr>
            <a:r>
              <a:rPr lang="en-US" sz="3200" dirty="0" smtClean="0"/>
              <a:t>Decommissioned March 24, 2013</a:t>
            </a:r>
            <a:endParaRPr lang="en-US" sz="3200" dirty="0"/>
          </a:p>
        </p:txBody>
      </p:sp>
    </p:spTree>
    <p:extLst>
      <p:ext uri="{BB962C8B-B14F-4D97-AF65-F5344CB8AC3E}">
        <p14:creationId xmlns:p14="http://schemas.microsoft.com/office/powerpoint/2010/main" val="3610359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6"/>
            <a:ext cx="8216771" cy="1192975"/>
          </a:xfrm>
        </p:spPr>
        <p:txBody>
          <a:bodyPr anchor="t">
            <a:normAutofit/>
          </a:bodyPr>
          <a:lstStyle/>
          <a:p>
            <a:r>
              <a:rPr lang="en-US" dirty="0" smtClean="0"/>
              <a:t>Car hire rate negotiation</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7261846" cy="380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flipH="1">
            <a:off x="2562225" y="2667000"/>
            <a:ext cx="638175"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279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13</a:t>
            </a:fld>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97" y="1650861"/>
            <a:ext cx="7343775" cy="382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98320" y="846626"/>
            <a:ext cx="8375651" cy="753573"/>
          </a:xfrm>
        </p:spPr>
        <p:txBody>
          <a:bodyPr anchor="t">
            <a:normAutofit/>
          </a:bodyPr>
          <a:lstStyle/>
          <a:p>
            <a:r>
              <a:rPr lang="en-US" dirty="0" smtClean="0"/>
              <a:t>Bid and</a:t>
            </a:r>
            <a:r>
              <a:rPr lang="en-US" baseline="0" dirty="0" smtClean="0"/>
              <a:t> offer dashboard</a:t>
            </a:r>
            <a:endParaRPr lang="en-US" dirty="0"/>
          </a:p>
        </p:txBody>
      </p:sp>
    </p:spTree>
    <p:extLst>
      <p:ext uri="{BB962C8B-B14F-4D97-AF65-F5344CB8AC3E}">
        <p14:creationId xmlns:p14="http://schemas.microsoft.com/office/powerpoint/2010/main" val="170670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14</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6" y="1641336"/>
            <a:ext cx="7323266" cy="407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rot="5400000">
            <a:off x="3241075" y="1640876"/>
            <a:ext cx="609600" cy="9854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320" y="846626"/>
            <a:ext cx="8375651" cy="794709"/>
          </a:xfrm>
        </p:spPr>
        <p:txBody>
          <a:bodyPr anchor="t">
            <a:noAutofit/>
          </a:bodyPr>
          <a:lstStyle/>
          <a:p>
            <a:r>
              <a:rPr lang="en-US" dirty="0" smtClean="0"/>
              <a:t>Open</a:t>
            </a:r>
            <a:r>
              <a:rPr lang="en-US" baseline="0" dirty="0" smtClean="0"/>
              <a:t> offers</a:t>
            </a:r>
            <a:endParaRPr lang="en-US" dirty="0"/>
          </a:p>
        </p:txBody>
      </p:sp>
    </p:spTree>
    <p:extLst>
      <p:ext uri="{BB962C8B-B14F-4D97-AF65-F5344CB8AC3E}">
        <p14:creationId xmlns:p14="http://schemas.microsoft.com/office/powerpoint/2010/main" val="545788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15</a:t>
            </a:fld>
            <a:endParaRPr lang="en-US" dirty="0"/>
          </a:p>
        </p:txBody>
      </p:sp>
      <p:sp>
        <p:nvSpPr>
          <p:cNvPr id="2" name="Title 1"/>
          <p:cNvSpPr>
            <a:spLocks noGrp="1"/>
          </p:cNvSpPr>
          <p:nvPr>
            <p:ph type="title"/>
          </p:nvPr>
        </p:nvSpPr>
        <p:spPr>
          <a:xfrm>
            <a:off x="298320" y="846627"/>
            <a:ext cx="8375651" cy="601174"/>
          </a:xfrm>
        </p:spPr>
        <p:txBody>
          <a:bodyPr anchor="t">
            <a:noAutofit/>
          </a:bodyPr>
          <a:lstStyle/>
          <a:p>
            <a:r>
              <a:rPr lang="en-US" dirty="0" smtClean="0"/>
              <a:t>Open</a:t>
            </a:r>
            <a:r>
              <a:rPr lang="en-US" baseline="0" dirty="0" smtClean="0"/>
              <a:t> offer summary</a:t>
            </a:r>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524000"/>
            <a:ext cx="79438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769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16</a:t>
            </a:fld>
            <a:endParaRPr lang="en-US" dirty="0"/>
          </a:p>
        </p:txBody>
      </p:sp>
      <p:sp>
        <p:nvSpPr>
          <p:cNvPr id="2" name="Title 1"/>
          <p:cNvSpPr>
            <a:spLocks noGrp="1"/>
          </p:cNvSpPr>
          <p:nvPr>
            <p:ph type="title"/>
          </p:nvPr>
        </p:nvSpPr>
        <p:spPr>
          <a:xfrm>
            <a:off x="298320" y="846627"/>
            <a:ext cx="8375651" cy="601174"/>
          </a:xfrm>
        </p:spPr>
        <p:txBody>
          <a:bodyPr>
            <a:noAutofit/>
          </a:bodyPr>
          <a:lstStyle/>
          <a:p>
            <a:r>
              <a:rPr lang="en-US" dirty="0" smtClean="0"/>
              <a:t>Open</a:t>
            </a:r>
            <a:r>
              <a:rPr lang="en-US" baseline="0" dirty="0" smtClean="0"/>
              <a:t> offer </a:t>
            </a:r>
            <a:r>
              <a:rPr lang="en-US" dirty="0"/>
              <a:t>d</a:t>
            </a:r>
            <a:r>
              <a:rPr lang="en-US" baseline="0" dirty="0" smtClean="0"/>
              <a:t>etail</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87787"/>
            <a:ext cx="5357160" cy="430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186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17</a:t>
            </a:fld>
            <a:endParaRPr lang="en-US" dirty="0"/>
          </a:p>
        </p:txBody>
      </p:sp>
      <p:sp>
        <p:nvSpPr>
          <p:cNvPr id="2" name="Title 1"/>
          <p:cNvSpPr>
            <a:spLocks noGrp="1"/>
          </p:cNvSpPr>
          <p:nvPr>
            <p:ph type="title"/>
          </p:nvPr>
        </p:nvSpPr>
        <p:spPr>
          <a:xfrm>
            <a:off x="298320" y="846627"/>
            <a:ext cx="8375651" cy="601174"/>
          </a:xfrm>
        </p:spPr>
        <p:txBody>
          <a:bodyPr>
            <a:noAutofit/>
          </a:bodyPr>
          <a:lstStyle/>
          <a:p>
            <a:r>
              <a:rPr lang="en-US" dirty="0" smtClean="0"/>
              <a:t>Respond to open offer</a:t>
            </a:r>
            <a:endParaRPr lang="en-US"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669405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800000">
            <a:off x="4267200" y="2438399"/>
            <a:ext cx="457200" cy="1524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494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18</a:t>
            </a:fld>
            <a:endParaRPr lang="en-US" dirty="0"/>
          </a:p>
        </p:txBody>
      </p:sp>
      <p:sp>
        <p:nvSpPr>
          <p:cNvPr id="2" name="Title 1"/>
          <p:cNvSpPr>
            <a:spLocks noGrp="1"/>
          </p:cNvSpPr>
          <p:nvPr>
            <p:ph type="title"/>
          </p:nvPr>
        </p:nvSpPr>
        <p:spPr>
          <a:xfrm>
            <a:off x="304800" y="865676"/>
            <a:ext cx="8375651" cy="601174"/>
          </a:xfrm>
        </p:spPr>
        <p:txBody>
          <a:bodyPr>
            <a:noAutofit/>
          </a:bodyPr>
          <a:lstStyle/>
          <a:p>
            <a:r>
              <a:rPr lang="en-US" dirty="0" smtClean="0"/>
              <a:t>Respond to open offer</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524000"/>
            <a:ext cx="769693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654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19</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6" y="1641336"/>
            <a:ext cx="7323266" cy="407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rot="5400000">
            <a:off x="3260125" y="2479076"/>
            <a:ext cx="609600" cy="9854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320" y="846627"/>
            <a:ext cx="8375651" cy="601174"/>
          </a:xfrm>
        </p:spPr>
        <p:txBody>
          <a:bodyPr>
            <a:noAutofit/>
          </a:bodyPr>
          <a:lstStyle/>
          <a:p>
            <a:r>
              <a:rPr lang="en-US" dirty="0" smtClean="0"/>
              <a:t>Closed offers</a:t>
            </a:r>
            <a:endParaRPr lang="en-US" dirty="0"/>
          </a:p>
        </p:txBody>
      </p:sp>
    </p:spTree>
    <p:extLst>
      <p:ext uri="{BB962C8B-B14F-4D97-AF65-F5344CB8AC3E}">
        <p14:creationId xmlns:p14="http://schemas.microsoft.com/office/powerpoint/2010/main" val="3242222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626"/>
            <a:ext cx="8267313" cy="1192975"/>
          </a:xfrm>
        </p:spPr>
        <p:txBody>
          <a:bodyPr>
            <a:noAutofit/>
          </a:bodyPr>
          <a:lstStyle/>
          <a:p>
            <a:r>
              <a:rPr lang="en-US" dirty="0" smtClean="0"/>
              <a:t>CHRNSS project</a:t>
            </a:r>
            <a:endParaRPr lang="en-US" dirty="0"/>
          </a:p>
        </p:txBody>
      </p:sp>
      <p:sp>
        <p:nvSpPr>
          <p:cNvPr id="3" name="Content Placeholder 2"/>
          <p:cNvSpPr>
            <a:spLocks noGrp="1"/>
          </p:cNvSpPr>
          <p:nvPr>
            <p:ph idx="1"/>
          </p:nvPr>
        </p:nvSpPr>
        <p:spPr>
          <a:xfrm>
            <a:off x="381000" y="2192002"/>
            <a:ext cx="8331458" cy="3751598"/>
          </a:xfrm>
        </p:spPr>
        <p:txBody>
          <a:bodyPr/>
          <a:lstStyle/>
          <a:p>
            <a:r>
              <a:rPr lang="en-US" dirty="0"/>
              <a:t>RPSWC </a:t>
            </a:r>
            <a:r>
              <a:rPr lang="en-US" dirty="0" smtClean="0"/>
              <a:t>project approval</a:t>
            </a:r>
            <a:endParaRPr lang="en-US" dirty="0"/>
          </a:p>
          <a:p>
            <a:pPr lvl="1"/>
            <a:r>
              <a:rPr lang="en-US" dirty="0" smtClean="0"/>
              <a:t>June </a:t>
            </a:r>
            <a:r>
              <a:rPr lang="en-US" dirty="0"/>
              <a:t>13, 2012</a:t>
            </a:r>
          </a:p>
          <a:p>
            <a:r>
              <a:rPr lang="en-US" dirty="0"/>
              <a:t>Benefits of  </a:t>
            </a:r>
            <a:r>
              <a:rPr lang="en-US" dirty="0" smtClean="0"/>
              <a:t>project start </a:t>
            </a:r>
            <a:r>
              <a:rPr lang="en-US" dirty="0"/>
              <a:t>– July 1, 2012</a:t>
            </a:r>
          </a:p>
          <a:p>
            <a:pPr lvl="1"/>
            <a:r>
              <a:rPr lang="en-US" dirty="0" err="1"/>
              <a:t>Depre</a:t>
            </a:r>
            <a:r>
              <a:rPr lang="en-US" dirty="0"/>
              <a:t> </a:t>
            </a:r>
            <a:r>
              <a:rPr lang="en-US" dirty="0" smtClean="0"/>
              <a:t>mainframe migration </a:t>
            </a:r>
            <a:r>
              <a:rPr lang="en-US" dirty="0"/>
              <a:t>in progress</a:t>
            </a:r>
          </a:p>
          <a:p>
            <a:pPr lvl="2"/>
            <a:r>
              <a:rPr lang="en-US" dirty="0"/>
              <a:t>Core Bid and Offer </a:t>
            </a:r>
            <a:r>
              <a:rPr lang="en-US" dirty="0" smtClean="0"/>
              <a:t>functionality</a:t>
            </a:r>
            <a:endParaRPr lang="en-US" dirty="0"/>
          </a:p>
          <a:p>
            <a:pPr lvl="2"/>
            <a:r>
              <a:rPr lang="en-US" dirty="0" smtClean="0"/>
              <a:t>Self-service capabilities</a:t>
            </a:r>
            <a:endParaRPr lang="en-US"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2</a:t>
            </a:fld>
            <a:endParaRPr lang="en-US" dirty="0"/>
          </a:p>
        </p:txBody>
      </p:sp>
    </p:spTree>
    <p:extLst>
      <p:ext uri="{BB962C8B-B14F-4D97-AF65-F5344CB8AC3E}">
        <p14:creationId xmlns:p14="http://schemas.microsoft.com/office/powerpoint/2010/main" val="4155868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20</a:t>
            </a:fld>
            <a:endParaRPr lang="en-US" dirty="0"/>
          </a:p>
        </p:txBody>
      </p:sp>
      <p:sp>
        <p:nvSpPr>
          <p:cNvPr id="2" name="Title 1"/>
          <p:cNvSpPr>
            <a:spLocks noGrp="1"/>
          </p:cNvSpPr>
          <p:nvPr>
            <p:ph type="title"/>
          </p:nvPr>
        </p:nvSpPr>
        <p:spPr>
          <a:xfrm>
            <a:off x="298320" y="846627"/>
            <a:ext cx="8375651" cy="601174"/>
          </a:xfrm>
        </p:spPr>
        <p:txBody>
          <a:bodyPr>
            <a:noAutofit/>
          </a:bodyPr>
          <a:lstStyle/>
          <a:p>
            <a:r>
              <a:rPr lang="en-US" dirty="0" smtClean="0"/>
              <a:t>Closed offers summary</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04315"/>
            <a:ext cx="6273490" cy="428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789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21</a:t>
            </a:fld>
            <a:endParaRPr lang="en-US" dirty="0"/>
          </a:p>
        </p:txBody>
      </p:sp>
      <p:sp>
        <p:nvSpPr>
          <p:cNvPr id="2" name="Title 1"/>
          <p:cNvSpPr>
            <a:spLocks noGrp="1"/>
          </p:cNvSpPr>
          <p:nvPr>
            <p:ph type="title"/>
          </p:nvPr>
        </p:nvSpPr>
        <p:spPr>
          <a:xfrm>
            <a:off x="298320" y="846627"/>
            <a:ext cx="8375651" cy="601174"/>
          </a:xfrm>
        </p:spPr>
        <p:txBody>
          <a:bodyPr>
            <a:noAutofit/>
          </a:bodyPr>
          <a:lstStyle/>
          <a:p>
            <a:r>
              <a:rPr lang="en-US" dirty="0" smtClean="0"/>
              <a:t>Copying a closed offer</a:t>
            </a:r>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6934199" cy="4201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6096000" y="3800475"/>
            <a:ext cx="9144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938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22</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6" y="1641336"/>
            <a:ext cx="7323266" cy="407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rot="5400000">
            <a:off x="3312124" y="3622076"/>
            <a:ext cx="609600" cy="9854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320" y="846627"/>
            <a:ext cx="8375651" cy="677374"/>
          </a:xfrm>
        </p:spPr>
        <p:txBody>
          <a:bodyPr>
            <a:noAutofit/>
          </a:bodyPr>
          <a:lstStyle/>
          <a:p>
            <a:r>
              <a:rPr lang="en-US" dirty="0" smtClean="0"/>
              <a:t>Expiring agreements</a:t>
            </a:r>
            <a:endParaRPr lang="en-US" dirty="0"/>
          </a:p>
        </p:txBody>
      </p:sp>
    </p:spTree>
    <p:extLst>
      <p:ext uri="{BB962C8B-B14F-4D97-AF65-F5344CB8AC3E}">
        <p14:creationId xmlns:p14="http://schemas.microsoft.com/office/powerpoint/2010/main" val="4117687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z="4000" smtClean="0">
                <a:latin typeface="+mn-lt"/>
              </a:rPr>
              <a:pPr/>
              <a:t>23</a:t>
            </a:fld>
            <a:endParaRPr lang="en-US" sz="4000" dirty="0">
              <a:latin typeface="+mn-lt"/>
            </a:endParaRPr>
          </a:p>
        </p:txBody>
      </p:sp>
      <p:sp>
        <p:nvSpPr>
          <p:cNvPr id="2" name="Title 1"/>
          <p:cNvSpPr>
            <a:spLocks noGrp="1"/>
          </p:cNvSpPr>
          <p:nvPr>
            <p:ph type="title"/>
          </p:nvPr>
        </p:nvSpPr>
        <p:spPr>
          <a:xfrm>
            <a:off x="298320" y="846627"/>
            <a:ext cx="8375651" cy="677374"/>
          </a:xfrm>
        </p:spPr>
        <p:txBody>
          <a:bodyPr>
            <a:noAutofit/>
          </a:bodyPr>
          <a:lstStyle/>
          <a:p>
            <a:r>
              <a:rPr lang="en-US" dirty="0" smtClean="0">
                <a:latin typeface="+mn-lt"/>
              </a:rPr>
              <a:t>Expiring agreements summary</a:t>
            </a:r>
            <a:endParaRPr lang="en-US" dirty="0">
              <a:latin typeface="+mn-lt"/>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183873" cy="30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236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24</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6" y="1641336"/>
            <a:ext cx="7323266" cy="407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rot="5400000">
            <a:off x="4607525" y="1501037"/>
            <a:ext cx="609600" cy="9854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320" y="846627"/>
            <a:ext cx="8375651" cy="677374"/>
          </a:xfrm>
        </p:spPr>
        <p:txBody>
          <a:bodyPr>
            <a:noAutofit/>
          </a:bodyPr>
          <a:lstStyle/>
          <a:p>
            <a:r>
              <a:rPr lang="en-US" dirty="0" smtClean="0"/>
              <a:t>Notifications</a:t>
            </a:r>
            <a:endParaRPr lang="en-US" dirty="0"/>
          </a:p>
        </p:txBody>
      </p:sp>
    </p:spTree>
    <p:extLst>
      <p:ext uri="{BB962C8B-B14F-4D97-AF65-F5344CB8AC3E}">
        <p14:creationId xmlns:p14="http://schemas.microsoft.com/office/powerpoint/2010/main" val="1642109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25</a:t>
            </a:fld>
            <a:endParaRPr lang="en-US" dirty="0"/>
          </a:p>
        </p:txBody>
      </p:sp>
      <p:sp>
        <p:nvSpPr>
          <p:cNvPr id="2" name="Title 1"/>
          <p:cNvSpPr>
            <a:spLocks noGrp="1"/>
          </p:cNvSpPr>
          <p:nvPr>
            <p:ph type="title"/>
          </p:nvPr>
        </p:nvSpPr>
        <p:spPr>
          <a:xfrm>
            <a:off x="298320" y="846627"/>
            <a:ext cx="8375651" cy="677374"/>
          </a:xfrm>
        </p:spPr>
        <p:txBody>
          <a:bodyPr>
            <a:noAutofit/>
          </a:bodyPr>
          <a:lstStyle/>
          <a:p>
            <a:r>
              <a:rPr lang="en-US" dirty="0" smtClean="0"/>
              <a:t>Notifications summary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2243138"/>
            <a:ext cx="76771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957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26</a:t>
            </a:fld>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736" r="20207" b="25269"/>
          <a:stretch/>
        </p:blipFill>
        <p:spPr bwMode="auto">
          <a:xfrm>
            <a:off x="990600" y="1771859"/>
            <a:ext cx="7696200" cy="344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98320" y="846627"/>
            <a:ext cx="8375651" cy="753574"/>
          </a:xfrm>
        </p:spPr>
        <p:txBody>
          <a:bodyPr anchor="t">
            <a:normAutofit/>
          </a:bodyPr>
          <a:lstStyle/>
          <a:p>
            <a:r>
              <a:rPr lang="en-US" dirty="0" smtClean="0"/>
              <a:t>Creating a bid/o</a:t>
            </a:r>
            <a:r>
              <a:rPr lang="en-US" baseline="0" dirty="0" smtClean="0"/>
              <a:t>ffer</a:t>
            </a:r>
            <a:endParaRPr lang="en-US" dirty="0"/>
          </a:p>
        </p:txBody>
      </p:sp>
    </p:spTree>
    <p:extLst>
      <p:ext uri="{BB962C8B-B14F-4D97-AF65-F5344CB8AC3E}">
        <p14:creationId xmlns:p14="http://schemas.microsoft.com/office/powerpoint/2010/main" val="1427700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6"/>
            <a:ext cx="8216771" cy="1192975"/>
          </a:xfrm>
        </p:spPr>
        <p:txBody>
          <a:bodyPr anchor="t">
            <a:normAutofit/>
          </a:bodyPr>
          <a:lstStyle/>
          <a:p>
            <a:r>
              <a:rPr lang="en-US" dirty="0" smtClean="0"/>
              <a:t>Select bid purpose and bid type</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27</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2390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664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7"/>
            <a:ext cx="8216771" cy="677374"/>
          </a:xfrm>
        </p:spPr>
        <p:txBody>
          <a:bodyPr anchor="t">
            <a:noAutofit/>
          </a:bodyPr>
          <a:lstStyle/>
          <a:p>
            <a:r>
              <a:rPr lang="en-US" dirty="0" smtClean="0"/>
              <a:t>Transaction</a:t>
            </a:r>
            <a:r>
              <a:rPr lang="en-US" baseline="0" dirty="0" smtClean="0"/>
              <a:t> d</a:t>
            </a:r>
            <a:r>
              <a:rPr lang="en-US" dirty="0" smtClean="0"/>
              <a:t>etails</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28</a:t>
            </a:fld>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5334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441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534400" cy="601173"/>
          </a:xfrm>
        </p:spPr>
        <p:txBody>
          <a:bodyPr>
            <a:noAutofit/>
          </a:bodyPr>
          <a:lstStyle/>
          <a:p>
            <a:r>
              <a:rPr lang="en-US" dirty="0" smtClean="0"/>
              <a:t>Car details – adding equipment</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29</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4" y="1528763"/>
            <a:ext cx="5919786" cy="411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736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763000" cy="1192975"/>
          </a:xfrm>
        </p:spPr>
        <p:txBody>
          <a:bodyPr anchor="t">
            <a:noAutofit/>
          </a:bodyPr>
          <a:lstStyle/>
          <a:p>
            <a:r>
              <a:rPr lang="en-US" dirty="0" smtClean="0"/>
              <a:t>CHRNSS project release – March 24, 2013</a:t>
            </a:r>
            <a:endParaRPr lang="en-US" dirty="0"/>
          </a:p>
        </p:txBody>
      </p:sp>
      <p:sp>
        <p:nvSpPr>
          <p:cNvPr id="3" name="Content Placeholder 2"/>
          <p:cNvSpPr>
            <a:spLocks noGrp="1"/>
          </p:cNvSpPr>
          <p:nvPr>
            <p:ph idx="1"/>
          </p:nvPr>
        </p:nvSpPr>
        <p:spPr>
          <a:xfrm>
            <a:off x="381000" y="1371600"/>
            <a:ext cx="8534400" cy="4495800"/>
          </a:xfrm>
        </p:spPr>
        <p:txBody>
          <a:bodyPr>
            <a:noAutofit/>
          </a:bodyPr>
          <a:lstStyle/>
          <a:p>
            <a:pPr marL="0" indent="0">
              <a:lnSpc>
                <a:spcPct val="170000"/>
              </a:lnSpc>
              <a:buNone/>
            </a:pPr>
            <a:r>
              <a:rPr lang="en-US" sz="2800" dirty="0" smtClean="0"/>
              <a:t>Highlights:</a:t>
            </a:r>
          </a:p>
          <a:p>
            <a:r>
              <a:rPr lang="en-US" sz="2400" dirty="0" smtClean="0"/>
              <a:t>Transition legacy </a:t>
            </a:r>
            <a:r>
              <a:rPr lang="en-US" sz="2400" dirty="0" err="1" smtClean="0"/>
              <a:t>depre</a:t>
            </a:r>
            <a:r>
              <a:rPr lang="en-US" sz="2400" dirty="0" smtClean="0"/>
              <a:t> bid &amp; offer systems to central solution</a:t>
            </a:r>
          </a:p>
          <a:p>
            <a:r>
              <a:rPr lang="en-US" sz="2400" dirty="0" smtClean="0"/>
              <a:t>Avoid </a:t>
            </a:r>
            <a:r>
              <a:rPr lang="en-US" sz="2400" dirty="0"/>
              <a:t>replacement and/or upgrade </a:t>
            </a:r>
            <a:r>
              <a:rPr lang="en-US" sz="2400" dirty="0" smtClean="0"/>
              <a:t>costs</a:t>
            </a:r>
            <a:endParaRPr lang="en-US" sz="2400" dirty="0"/>
          </a:p>
          <a:p>
            <a:r>
              <a:rPr lang="en-US" sz="2400" dirty="0"/>
              <a:t>Improved operational efficiencies for car owners and railroads</a:t>
            </a:r>
          </a:p>
          <a:p>
            <a:r>
              <a:rPr lang="en-US" sz="2400" dirty="0" smtClean="0"/>
              <a:t>Improvements </a:t>
            </a:r>
            <a:r>
              <a:rPr lang="en-US" sz="2400" dirty="0"/>
              <a:t>in </a:t>
            </a:r>
            <a:r>
              <a:rPr lang="en-US" sz="2400" dirty="0" smtClean="0"/>
              <a:t>capabilities reduces administration </a:t>
            </a:r>
            <a:r>
              <a:rPr lang="en-US" sz="2400" dirty="0"/>
              <a:t>required to participate in bid </a:t>
            </a:r>
            <a:r>
              <a:rPr lang="en-US" sz="2400" dirty="0" smtClean="0"/>
              <a:t>&amp; </a:t>
            </a:r>
            <a:r>
              <a:rPr lang="en-US" sz="2400" dirty="0"/>
              <a:t>offer negotiations</a:t>
            </a:r>
          </a:p>
          <a:p>
            <a:r>
              <a:rPr lang="en-US" sz="2400" dirty="0" smtClean="0"/>
              <a:t>Dashboard provides </a:t>
            </a:r>
            <a:r>
              <a:rPr lang="en-US" sz="2400" dirty="0"/>
              <a:t>details on open, closed and expiring </a:t>
            </a:r>
            <a:r>
              <a:rPr lang="en-US" sz="2400" dirty="0" smtClean="0"/>
              <a:t>offers and notifies </a:t>
            </a:r>
            <a:r>
              <a:rPr lang="en-US" sz="2400" dirty="0"/>
              <a:t>via email</a:t>
            </a:r>
          </a:p>
          <a:p>
            <a:r>
              <a:rPr lang="en-US" sz="2400" dirty="0"/>
              <a:t>Efficient and immediate turnaround of validations with </a:t>
            </a:r>
            <a:r>
              <a:rPr lang="en-US" sz="2400" dirty="0" smtClean="0"/>
              <a:t>proactive validation </a:t>
            </a:r>
            <a:r>
              <a:rPr lang="en-US" sz="2400" dirty="0"/>
              <a:t>of </a:t>
            </a:r>
            <a:r>
              <a:rPr lang="en-US" sz="2400" dirty="0" smtClean="0"/>
              <a:t>car lists prior </a:t>
            </a:r>
            <a:r>
              <a:rPr lang="en-US" sz="2400" dirty="0"/>
              <a:t>to s</a:t>
            </a:r>
            <a:r>
              <a:rPr lang="en-US" sz="2400" dirty="0" smtClean="0"/>
              <a:t>ubmission</a:t>
            </a:r>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799CD883-C747-E24C-A571-B44F9B83C299}" type="slidenum">
              <a:rPr lang="en-US" smtClean="0"/>
              <a:pPr/>
              <a:t>3</a:t>
            </a:fld>
            <a:endParaRPr lang="en-US" dirty="0"/>
          </a:p>
        </p:txBody>
      </p:sp>
    </p:spTree>
    <p:extLst>
      <p:ext uri="{BB962C8B-B14F-4D97-AF65-F5344CB8AC3E}">
        <p14:creationId xmlns:p14="http://schemas.microsoft.com/office/powerpoint/2010/main" val="1151997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705600" cy="601173"/>
          </a:xfrm>
        </p:spPr>
        <p:txBody>
          <a:bodyPr>
            <a:noAutofit/>
          </a:bodyPr>
          <a:lstStyle/>
          <a:p>
            <a:r>
              <a:rPr lang="en-US" dirty="0" smtClean="0"/>
              <a:t>Car details – adding equipment</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30</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6834571"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354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601173"/>
          </a:xfrm>
        </p:spPr>
        <p:txBody>
          <a:bodyPr>
            <a:noAutofit/>
          </a:bodyPr>
          <a:lstStyle/>
          <a:p>
            <a:r>
              <a:rPr lang="en-US" dirty="0" smtClean="0"/>
              <a:t>Car details – CSV upload</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31</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1752600"/>
            <a:ext cx="58959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836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1"/>
            <a:ext cx="7239000" cy="457200"/>
          </a:xfrm>
        </p:spPr>
        <p:txBody>
          <a:bodyPr>
            <a:normAutofit fontScale="90000"/>
          </a:bodyPr>
          <a:lstStyle/>
          <a:p>
            <a:r>
              <a:rPr lang="en-US" dirty="0" smtClean="0">
                <a:latin typeface="+mn-lt"/>
              </a:rPr>
              <a:t>Review </a:t>
            </a:r>
            <a:r>
              <a:rPr lang="en-US" sz="4400" dirty="0" smtClean="0">
                <a:latin typeface="+mn-lt"/>
              </a:rPr>
              <a:t>offer</a:t>
            </a:r>
            <a:endParaRPr lang="en-US" dirty="0">
              <a:latin typeface="+mn-lt"/>
            </a:endParaRPr>
          </a:p>
        </p:txBody>
      </p:sp>
      <p:sp>
        <p:nvSpPr>
          <p:cNvPr id="5" name="Slide Number Placeholder 4"/>
          <p:cNvSpPr>
            <a:spLocks noGrp="1"/>
          </p:cNvSpPr>
          <p:nvPr>
            <p:ph type="sldNum" sz="quarter" idx="12"/>
          </p:nvPr>
        </p:nvSpPr>
        <p:spPr/>
        <p:txBody>
          <a:bodyPr/>
          <a:lstStyle/>
          <a:p>
            <a:fld id="{799CD883-C747-E24C-A571-B44F9B83C299}" type="slidenum">
              <a:rPr lang="en-US" sz="4000" smtClean="0">
                <a:latin typeface="+mn-lt"/>
              </a:rPr>
              <a:pPr/>
              <a:t>32</a:t>
            </a:fld>
            <a:endParaRPr lang="en-US" sz="4000" dirty="0">
              <a:latin typeface="+mn-lt"/>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04938"/>
            <a:ext cx="5410200" cy="431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070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553200" cy="601173"/>
          </a:xfrm>
        </p:spPr>
        <p:txBody>
          <a:bodyPr>
            <a:noAutofit/>
          </a:bodyPr>
          <a:lstStyle/>
          <a:p>
            <a:r>
              <a:rPr lang="en-US" dirty="0" smtClean="0"/>
              <a:t>Submit offer</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33</a:t>
            </a:fld>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 y="1524000"/>
            <a:ext cx="505073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875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7"/>
            <a:ext cx="8216771" cy="829774"/>
          </a:xfrm>
        </p:spPr>
        <p:txBody>
          <a:bodyPr>
            <a:normAutofit/>
          </a:bodyPr>
          <a:lstStyle/>
          <a:p>
            <a:r>
              <a:rPr lang="en-US" dirty="0" smtClean="0"/>
              <a:t>CHARM query</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34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4" y="1828800"/>
            <a:ext cx="789622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666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7"/>
            <a:ext cx="8216771" cy="829774"/>
          </a:xfrm>
        </p:spPr>
        <p:txBody>
          <a:bodyPr anchor="t">
            <a:normAutofit/>
          </a:bodyPr>
          <a:lstStyle/>
          <a:p>
            <a:r>
              <a:rPr lang="en-US" dirty="0" smtClean="0"/>
              <a:t>CHARM results</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35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7086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108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7"/>
            <a:ext cx="8216771" cy="829774"/>
          </a:xfrm>
        </p:spPr>
        <p:txBody>
          <a:bodyPr>
            <a:normAutofit/>
          </a:bodyPr>
          <a:lstStyle/>
          <a:p>
            <a:r>
              <a:rPr lang="en-US" dirty="0" smtClean="0"/>
              <a:t>Bid/offer query</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36</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905000"/>
            <a:ext cx="78867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425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16771" cy="829774"/>
          </a:xfrm>
        </p:spPr>
        <p:txBody>
          <a:bodyPr anchor="t">
            <a:normAutofit/>
          </a:bodyPr>
          <a:lstStyle/>
          <a:p>
            <a:r>
              <a:rPr lang="en-US" dirty="0" smtClean="0"/>
              <a:t>Bid/offer results</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37</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04950"/>
            <a:ext cx="7240683"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538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662" y="846627"/>
            <a:ext cx="8375651" cy="905974"/>
          </a:xfrm>
        </p:spPr>
        <p:txBody>
          <a:bodyPr anchor="t">
            <a:normAutofit/>
          </a:bodyPr>
          <a:lstStyle/>
          <a:p>
            <a:r>
              <a:rPr lang="en-US" dirty="0" smtClean="0"/>
              <a:t>November 2013 release</a:t>
            </a:r>
            <a:endParaRPr lang="en-US" dirty="0"/>
          </a:p>
        </p:txBody>
      </p:sp>
      <p:sp>
        <p:nvSpPr>
          <p:cNvPr id="6" name="Content Placeholder 5"/>
          <p:cNvSpPr>
            <a:spLocks noGrp="1"/>
          </p:cNvSpPr>
          <p:nvPr>
            <p:ph idx="1"/>
          </p:nvPr>
        </p:nvSpPr>
        <p:spPr>
          <a:xfrm>
            <a:off x="285491" y="1676400"/>
            <a:ext cx="8858509" cy="4191000"/>
          </a:xfrm>
        </p:spPr>
        <p:txBody>
          <a:bodyPr>
            <a:normAutofit fontScale="92500" lnSpcReduction="20000"/>
          </a:bodyPr>
          <a:lstStyle/>
          <a:p>
            <a:r>
              <a:rPr lang="en-US" dirty="0" smtClean="0"/>
              <a:t>New features and enhancements</a:t>
            </a:r>
          </a:p>
          <a:p>
            <a:pPr lvl="1"/>
            <a:r>
              <a:rPr lang="en-US" dirty="0"/>
              <a:t>Automatically </a:t>
            </a:r>
            <a:r>
              <a:rPr lang="en-US" dirty="0" smtClean="0"/>
              <a:t>remove invalid cars w/original offer</a:t>
            </a:r>
            <a:endParaRPr lang="en-US" dirty="0"/>
          </a:p>
          <a:p>
            <a:pPr lvl="1"/>
            <a:r>
              <a:rPr lang="en-US" dirty="0"/>
              <a:t>Add </a:t>
            </a:r>
            <a:r>
              <a:rPr lang="en-US" dirty="0" smtClean="0"/>
              <a:t>current agreed rates </a:t>
            </a:r>
            <a:r>
              <a:rPr lang="en-US" dirty="0"/>
              <a:t>to </a:t>
            </a:r>
            <a:r>
              <a:rPr lang="en-US" dirty="0" smtClean="0"/>
              <a:t>rate information screen</a:t>
            </a:r>
            <a:endParaRPr lang="en-US" dirty="0"/>
          </a:p>
          <a:p>
            <a:pPr lvl="2"/>
            <a:r>
              <a:rPr lang="en-US" dirty="0"/>
              <a:t>Creating a </a:t>
            </a:r>
            <a:r>
              <a:rPr lang="en-US" dirty="0" smtClean="0"/>
              <a:t>new offer</a:t>
            </a:r>
            <a:endParaRPr lang="en-US" dirty="0"/>
          </a:p>
          <a:p>
            <a:pPr lvl="2"/>
            <a:r>
              <a:rPr lang="en-US" dirty="0"/>
              <a:t>Responding to an </a:t>
            </a:r>
            <a:r>
              <a:rPr lang="en-US" dirty="0" smtClean="0"/>
              <a:t>open offer</a:t>
            </a:r>
            <a:endParaRPr lang="en-US" dirty="0"/>
          </a:p>
          <a:p>
            <a:pPr lvl="2"/>
            <a:r>
              <a:rPr lang="en-US" dirty="0"/>
              <a:t>Copying a </a:t>
            </a:r>
            <a:r>
              <a:rPr lang="en-US" dirty="0" smtClean="0"/>
              <a:t>closed/expiring offer</a:t>
            </a:r>
            <a:endParaRPr lang="en-US" dirty="0"/>
          </a:p>
          <a:p>
            <a:pPr lvl="1"/>
            <a:r>
              <a:rPr lang="en-US" dirty="0"/>
              <a:t>Direct CHARM </a:t>
            </a:r>
            <a:r>
              <a:rPr lang="en-US" dirty="0" smtClean="0"/>
              <a:t>query results </a:t>
            </a:r>
            <a:r>
              <a:rPr lang="en-US" dirty="0"/>
              <a:t>to </a:t>
            </a:r>
            <a:r>
              <a:rPr lang="en-US" dirty="0" smtClean="0"/>
              <a:t>create </a:t>
            </a:r>
            <a:r>
              <a:rPr lang="en-US" dirty="0"/>
              <a:t>a </a:t>
            </a:r>
            <a:r>
              <a:rPr lang="en-US" dirty="0" smtClean="0"/>
              <a:t>new bid/offer</a:t>
            </a:r>
            <a:endParaRPr lang="en-US" dirty="0"/>
          </a:p>
          <a:p>
            <a:pPr lvl="1"/>
            <a:r>
              <a:rPr lang="en-US" dirty="0"/>
              <a:t>Load historical CHARM data – </a:t>
            </a:r>
            <a:r>
              <a:rPr lang="en-US" dirty="0" smtClean="0"/>
              <a:t>Jan-2011 to current month</a:t>
            </a:r>
          </a:p>
          <a:p>
            <a:pPr lvl="2"/>
            <a:r>
              <a:rPr lang="en-US" dirty="0" smtClean="0"/>
              <a:t>Rolling three years in production</a:t>
            </a:r>
            <a:endParaRPr lang="en-US" dirty="0"/>
          </a:p>
          <a:p>
            <a:pPr lvl="1"/>
            <a:r>
              <a:rPr lang="en-US" dirty="0"/>
              <a:t>Expiring </a:t>
            </a:r>
            <a:r>
              <a:rPr lang="en-US" dirty="0" smtClean="0"/>
              <a:t>agreements</a:t>
            </a:r>
            <a:r>
              <a:rPr lang="en-US" dirty="0"/>
              <a:t>:  </a:t>
            </a:r>
            <a:r>
              <a:rPr lang="en-US" dirty="0" smtClean="0"/>
              <a:t>View list </a:t>
            </a:r>
            <a:r>
              <a:rPr lang="en-US" dirty="0"/>
              <a:t>of </a:t>
            </a:r>
            <a:r>
              <a:rPr lang="en-US" dirty="0" smtClean="0"/>
              <a:t>spot/special offers </a:t>
            </a:r>
            <a:r>
              <a:rPr lang="en-US" dirty="0"/>
              <a:t>that do not have a new rate negotiated</a:t>
            </a:r>
          </a:p>
          <a:p>
            <a:pPr marL="0" indent="0">
              <a:buNone/>
            </a:pP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38</a:t>
            </a:fld>
            <a:endParaRPr lang="en-US" dirty="0"/>
          </a:p>
        </p:txBody>
      </p:sp>
    </p:spTree>
    <p:extLst>
      <p:ext uri="{BB962C8B-B14F-4D97-AF65-F5344CB8AC3E}">
        <p14:creationId xmlns:p14="http://schemas.microsoft.com/office/powerpoint/2010/main" val="38366949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662" y="846627"/>
            <a:ext cx="8375651" cy="905974"/>
          </a:xfrm>
        </p:spPr>
        <p:txBody>
          <a:bodyPr anchor="t">
            <a:normAutofit/>
          </a:bodyPr>
          <a:lstStyle/>
          <a:p>
            <a:r>
              <a:rPr lang="en-US" dirty="0" smtClean="0"/>
              <a:t>What’s next?</a:t>
            </a:r>
            <a:endParaRPr lang="en-US" dirty="0"/>
          </a:p>
        </p:txBody>
      </p:sp>
      <p:sp>
        <p:nvSpPr>
          <p:cNvPr id="6" name="Content Placeholder 5"/>
          <p:cNvSpPr>
            <a:spLocks noGrp="1"/>
          </p:cNvSpPr>
          <p:nvPr>
            <p:ph idx="1"/>
          </p:nvPr>
        </p:nvSpPr>
        <p:spPr>
          <a:xfrm>
            <a:off x="285491" y="1752600"/>
            <a:ext cx="8426967" cy="4086561"/>
          </a:xfrm>
        </p:spPr>
        <p:txBody>
          <a:bodyPr/>
          <a:lstStyle/>
          <a:p>
            <a:r>
              <a:rPr lang="en-US" dirty="0" smtClean="0"/>
              <a:t>2014</a:t>
            </a:r>
          </a:p>
          <a:p>
            <a:pPr lvl="1"/>
            <a:r>
              <a:rPr lang="en-US" dirty="0" smtClean="0"/>
              <a:t>Four quarterly releases</a:t>
            </a:r>
          </a:p>
          <a:p>
            <a:pPr lvl="2"/>
            <a:r>
              <a:rPr lang="en-US" dirty="0" smtClean="0"/>
              <a:t>New features and enhancements</a:t>
            </a:r>
          </a:p>
          <a:p>
            <a:pPr lvl="2"/>
            <a:r>
              <a:rPr lang="en-US" dirty="0" smtClean="0"/>
              <a:t>New query </a:t>
            </a:r>
          </a:p>
          <a:p>
            <a:pPr lvl="3"/>
            <a:r>
              <a:rPr lang="en-US" dirty="0" smtClean="0"/>
              <a:t>CHARM and </a:t>
            </a:r>
            <a:r>
              <a:rPr lang="en-US" dirty="0" err="1" smtClean="0"/>
              <a:t>Umler</a:t>
            </a:r>
            <a:r>
              <a:rPr lang="en-US" dirty="0" smtClean="0"/>
              <a:t>® characteristics</a:t>
            </a:r>
          </a:p>
          <a:p>
            <a:pPr lvl="1"/>
            <a:r>
              <a:rPr lang="en-US" dirty="0" smtClean="0"/>
              <a:t>RPSWC EDI432 upgrade</a:t>
            </a:r>
          </a:p>
          <a:p>
            <a:pPr lvl="2"/>
            <a:r>
              <a:rPr lang="en-US" dirty="0" smtClean="0"/>
              <a:t>Update from version 3030 to 7010</a:t>
            </a:r>
          </a:p>
          <a:p>
            <a:pPr lvl="2"/>
            <a:r>
              <a:rPr lang="en-US" dirty="0" smtClean="0"/>
              <a:t>Increase CIC segment from 1500 to 5000</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39</a:t>
            </a:fld>
            <a:endParaRPr lang="en-US" dirty="0"/>
          </a:p>
        </p:txBody>
      </p:sp>
    </p:spTree>
    <p:extLst>
      <p:ext uri="{BB962C8B-B14F-4D97-AF65-F5344CB8AC3E}">
        <p14:creationId xmlns:p14="http://schemas.microsoft.com/office/powerpoint/2010/main" val="1480572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626"/>
            <a:ext cx="8763000" cy="1192975"/>
          </a:xfrm>
        </p:spPr>
        <p:txBody>
          <a:bodyPr anchor="t">
            <a:normAutofit/>
          </a:bodyPr>
          <a:lstStyle/>
          <a:p>
            <a:r>
              <a:rPr lang="en-US" dirty="0" smtClean="0"/>
              <a:t>CHRNSS project release – July 8, 2013</a:t>
            </a:r>
            <a:endParaRPr lang="en-US" dirty="0"/>
          </a:p>
        </p:txBody>
      </p:sp>
      <p:sp>
        <p:nvSpPr>
          <p:cNvPr id="3" name="Content Placeholder 2"/>
          <p:cNvSpPr>
            <a:spLocks noGrp="1"/>
          </p:cNvSpPr>
          <p:nvPr>
            <p:ph idx="1"/>
          </p:nvPr>
        </p:nvSpPr>
        <p:spPr>
          <a:xfrm>
            <a:off x="381000" y="1600200"/>
            <a:ext cx="8534400" cy="4191000"/>
          </a:xfrm>
        </p:spPr>
        <p:txBody>
          <a:bodyPr>
            <a:noAutofit/>
          </a:bodyPr>
          <a:lstStyle/>
          <a:p>
            <a:pPr marL="0" indent="0">
              <a:buNone/>
            </a:pPr>
            <a:r>
              <a:rPr lang="en-US" sz="2800" dirty="0" smtClean="0"/>
              <a:t>Highlights:</a:t>
            </a:r>
          </a:p>
          <a:p>
            <a:r>
              <a:rPr lang="en-US" sz="2400" dirty="0" smtClean="0"/>
              <a:t>Query </a:t>
            </a:r>
            <a:r>
              <a:rPr lang="en-US" sz="2400" dirty="0"/>
              <a:t>CHARM rates </a:t>
            </a:r>
            <a:r>
              <a:rPr lang="en-US" sz="2400" dirty="0" smtClean="0"/>
              <a:t>from April </a:t>
            </a:r>
            <a:r>
              <a:rPr lang="en-US" sz="2400" dirty="0"/>
              <a:t>2013 and download </a:t>
            </a:r>
            <a:r>
              <a:rPr lang="en-US" sz="2400" dirty="0" smtClean="0"/>
              <a:t>as CSV </a:t>
            </a:r>
            <a:r>
              <a:rPr lang="en-US" sz="2400" dirty="0"/>
              <a:t>file</a:t>
            </a:r>
          </a:p>
          <a:p>
            <a:r>
              <a:rPr lang="en-US" sz="2400" dirty="0"/>
              <a:t>View current and historical bid and offer transaction details and create or copy bids and offers</a:t>
            </a:r>
          </a:p>
          <a:p>
            <a:r>
              <a:rPr lang="en-US" sz="2400" dirty="0"/>
              <a:t>Manage notifications/ticklers via the CHRNSS dashboard and view bid and offer details with a single click</a:t>
            </a:r>
          </a:p>
          <a:p>
            <a:r>
              <a:rPr lang="en-US" sz="2400" dirty="0"/>
              <a:t>View transaction-history information when responding to an open offer or copying a closed/expiring offer</a:t>
            </a:r>
          </a:p>
          <a:p>
            <a:r>
              <a:rPr lang="en-US" sz="2400" dirty="0"/>
              <a:t>View default rate </a:t>
            </a:r>
            <a:r>
              <a:rPr lang="en-US" sz="2400" dirty="0" smtClean="0"/>
              <a:t>info </a:t>
            </a:r>
            <a:r>
              <a:rPr lang="en-US" sz="2400" dirty="0"/>
              <a:t>when creating a new offer, responding to an open offer or copying a closed or expired offer</a:t>
            </a:r>
          </a:p>
          <a:p>
            <a:endParaRPr lang="en-US" sz="2400" dirty="0" smtClean="0"/>
          </a:p>
        </p:txBody>
      </p:sp>
      <p:sp>
        <p:nvSpPr>
          <p:cNvPr id="4" name="Slide Number Placeholder 3"/>
          <p:cNvSpPr>
            <a:spLocks noGrp="1"/>
          </p:cNvSpPr>
          <p:nvPr>
            <p:ph type="sldNum" sz="quarter" idx="12"/>
          </p:nvPr>
        </p:nvSpPr>
        <p:spPr/>
        <p:txBody>
          <a:bodyPr/>
          <a:lstStyle/>
          <a:p>
            <a:fld id="{799CD883-C747-E24C-A571-B44F9B83C299}" type="slidenum">
              <a:rPr lang="en-US" smtClean="0"/>
              <a:pPr/>
              <a:t>4</a:t>
            </a:fld>
            <a:endParaRPr lang="en-US" dirty="0"/>
          </a:p>
        </p:txBody>
      </p:sp>
    </p:spTree>
    <p:extLst>
      <p:ext uri="{BB962C8B-B14F-4D97-AF65-F5344CB8AC3E}">
        <p14:creationId xmlns:p14="http://schemas.microsoft.com/office/powerpoint/2010/main" val="2278446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40</a:t>
            </a:fld>
            <a:endParaRPr lang="en-US" dirty="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374753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t>CHRNSS</a:t>
            </a:r>
            <a:endParaRPr lang="en-US" dirty="0"/>
          </a:p>
        </p:txBody>
      </p:sp>
      <p:sp>
        <p:nvSpPr>
          <p:cNvPr id="3" name="Content Placeholder 2"/>
          <p:cNvSpPr>
            <a:spLocks noGrp="1"/>
          </p:cNvSpPr>
          <p:nvPr>
            <p:ph idx="1"/>
          </p:nvPr>
        </p:nvSpPr>
        <p:spPr>
          <a:xfrm>
            <a:off x="285491" y="1828800"/>
            <a:ext cx="8426967" cy="4086561"/>
          </a:xfrm>
        </p:spPr>
        <p:txBody>
          <a:bodyPr>
            <a:normAutofit/>
          </a:bodyPr>
          <a:lstStyle/>
          <a:p>
            <a:r>
              <a:rPr lang="en-US" dirty="0" err="1"/>
              <a:t>Railinc’s</a:t>
            </a:r>
            <a:r>
              <a:rPr lang="en-US" dirty="0"/>
              <a:t> </a:t>
            </a:r>
            <a:r>
              <a:rPr lang="en-US" dirty="0" smtClean="0"/>
              <a:t>CHRNSS </a:t>
            </a:r>
            <a:r>
              <a:rPr lang="en-US" dirty="0"/>
              <a:t>application </a:t>
            </a:r>
            <a:r>
              <a:rPr lang="en-US" dirty="0" smtClean="0"/>
              <a:t>provides users </a:t>
            </a:r>
            <a:r>
              <a:rPr lang="en-US" dirty="0"/>
              <a:t>with a convenient, single access </a:t>
            </a:r>
            <a:r>
              <a:rPr lang="en-US" dirty="0" smtClean="0"/>
              <a:t>point where </a:t>
            </a:r>
            <a:r>
              <a:rPr lang="en-US" dirty="0"/>
              <a:t>they can participate in </a:t>
            </a:r>
            <a:r>
              <a:rPr lang="en-US" dirty="0" smtClean="0"/>
              <a:t>negotiations related </a:t>
            </a:r>
            <a:r>
              <a:rPr lang="en-US" dirty="0"/>
              <a:t>to car hire, the amount of </a:t>
            </a:r>
            <a:r>
              <a:rPr lang="en-US" dirty="0" smtClean="0"/>
              <a:t>money paid </a:t>
            </a:r>
            <a:r>
              <a:rPr lang="en-US" dirty="0"/>
              <a:t>for the use of a </a:t>
            </a:r>
            <a:r>
              <a:rPr lang="en-US" dirty="0" smtClean="0"/>
              <a:t>railcar</a:t>
            </a:r>
            <a:endParaRPr lang="en-US"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5</a:t>
            </a:fld>
            <a:endParaRPr lang="en-US" dirty="0"/>
          </a:p>
        </p:txBody>
      </p:sp>
    </p:spTree>
    <p:extLst>
      <p:ext uri="{BB962C8B-B14F-4D97-AF65-F5344CB8AC3E}">
        <p14:creationId xmlns:p14="http://schemas.microsoft.com/office/powerpoint/2010/main" val="2301213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62" y="762000"/>
            <a:ext cx="8375651" cy="1192975"/>
          </a:xfrm>
        </p:spPr>
        <p:txBody>
          <a:bodyPr anchor="t">
            <a:normAutofit/>
          </a:bodyPr>
          <a:lstStyle/>
          <a:p>
            <a:r>
              <a:rPr lang="en-US" sz="4000" dirty="0" smtClean="0"/>
              <a:t>Benefits and capabilities</a:t>
            </a:r>
            <a:endParaRPr lang="en-US" sz="4000" dirty="0"/>
          </a:p>
        </p:txBody>
      </p:sp>
      <p:sp>
        <p:nvSpPr>
          <p:cNvPr id="3" name="Content Placeholder 2"/>
          <p:cNvSpPr>
            <a:spLocks noGrp="1"/>
          </p:cNvSpPr>
          <p:nvPr>
            <p:ph idx="1"/>
          </p:nvPr>
        </p:nvSpPr>
        <p:spPr>
          <a:xfrm>
            <a:off x="285491" y="1524000"/>
            <a:ext cx="8553709" cy="4267200"/>
          </a:xfrm>
        </p:spPr>
        <p:txBody>
          <a:bodyPr>
            <a:noAutofit/>
          </a:bodyPr>
          <a:lstStyle/>
          <a:p>
            <a:r>
              <a:rPr lang="en-US" sz="2800" b="1" dirty="0"/>
              <a:t>Cost Savings: </a:t>
            </a:r>
            <a:r>
              <a:rPr lang="en-US" sz="2800" dirty="0"/>
              <a:t>CHRNSS enables users to transition from legacy in-house </a:t>
            </a:r>
            <a:r>
              <a:rPr lang="en-US" sz="2800" dirty="0" err="1"/>
              <a:t>deprescription</a:t>
            </a:r>
            <a:r>
              <a:rPr lang="en-US" sz="2800" dirty="0"/>
              <a:t> </a:t>
            </a:r>
            <a:r>
              <a:rPr lang="en-US" sz="2800" dirty="0" smtClean="0"/>
              <a:t>bid &amp; offer </a:t>
            </a:r>
            <a:r>
              <a:rPr lang="en-US" sz="2800" dirty="0"/>
              <a:t>systems to a centralized, Railinc-supported solution. Because Railinc supports this solution, users can avoid replacement and/or upgrade development costs associated with their in-house systems. </a:t>
            </a:r>
            <a:endParaRPr lang="en-US" sz="2800" dirty="0" smtClean="0"/>
          </a:p>
          <a:p>
            <a:r>
              <a:rPr lang="en-US" sz="2800" b="1" dirty="0" smtClean="0"/>
              <a:t>Productivity</a:t>
            </a:r>
            <a:r>
              <a:rPr lang="en-US" sz="2800" b="1" dirty="0"/>
              <a:t>: </a:t>
            </a:r>
            <a:r>
              <a:rPr lang="en-US" sz="2800" dirty="0"/>
              <a:t>Through features like </a:t>
            </a:r>
            <a:r>
              <a:rPr lang="en-US" sz="2800" dirty="0" smtClean="0"/>
              <a:t>bid &amp; offer </a:t>
            </a:r>
            <a:r>
              <a:rPr lang="en-US" sz="2800" dirty="0"/>
              <a:t>dashboard, CHRNSS lessens </a:t>
            </a:r>
            <a:r>
              <a:rPr lang="en-US" sz="2800" dirty="0" smtClean="0"/>
              <a:t>admin </a:t>
            </a:r>
            <a:r>
              <a:rPr lang="en-US" sz="2800" dirty="0"/>
              <a:t>effort required to participate in </a:t>
            </a:r>
            <a:r>
              <a:rPr lang="en-US" sz="2800" dirty="0" smtClean="0"/>
              <a:t>negotiations</a:t>
            </a:r>
            <a:r>
              <a:rPr lang="en-US" sz="2800" dirty="0"/>
              <a:t>, streamlining operations and improving </a:t>
            </a:r>
            <a:r>
              <a:rPr lang="en-US" sz="2800" dirty="0" smtClean="0"/>
              <a:t>productivity. </a:t>
            </a:r>
            <a:endParaRPr lang="en-US" sz="2800" dirty="0"/>
          </a:p>
          <a:p>
            <a:endParaRPr lang="en-US" sz="16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6</a:t>
            </a:fld>
            <a:endParaRPr lang="en-US" dirty="0"/>
          </a:p>
        </p:txBody>
      </p:sp>
    </p:spTree>
    <p:extLst>
      <p:ext uri="{BB962C8B-B14F-4D97-AF65-F5344CB8AC3E}">
        <p14:creationId xmlns:p14="http://schemas.microsoft.com/office/powerpoint/2010/main" val="474738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smtClean="0"/>
              <a:t>Benefits and capabilities</a:t>
            </a:r>
            <a:endParaRPr lang="en-US" sz="4000" dirty="0"/>
          </a:p>
        </p:txBody>
      </p:sp>
      <p:sp>
        <p:nvSpPr>
          <p:cNvPr id="4" name="Content Placeholder 3"/>
          <p:cNvSpPr>
            <a:spLocks noGrp="1"/>
          </p:cNvSpPr>
          <p:nvPr>
            <p:ph idx="1"/>
          </p:nvPr>
        </p:nvSpPr>
        <p:spPr>
          <a:xfrm>
            <a:off x="285491" y="1676400"/>
            <a:ext cx="8426967" cy="4086561"/>
          </a:xfrm>
        </p:spPr>
        <p:txBody>
          <a:bodyPr>
            <a:noAutofit/>
          </a:bodyPr>
          <a:lstStyle/>
          <a:p>
            <a:r>
              <a:rPr lang="en-US" sz="2800" b="1" dirty="0"/>
              <a:t>Improved Decisions: </a:t>
            </a:r>
            <a:r>
              <a:rPr lang="en-US" sz="2800" dirty="0"/>
              <a:t>CHRNSS provides specific information about car type and characteristics. This helps users better define the types of cars they need, car owners better segment their cars during the rate negotiation process and bid recipients quickly validate that the offered cars meet their </a:t>
            </a:r>
            <a:r>
              <a:rPr lang="en-US" sz="2800" dirty="0" smtClean="0"/>
              <a:t>expectations. </a:t>
            </a:r>
            <a:endParaRPr lang="en-US" sz="2800" dirty="0"/>
          </a:p>
          <a:p>
            <a:r>
              <a:rPr lang="en-US" sz="2800" b="1" dirty="0" smtClean="0"/>
              <a:t>Convenience</a:t>
            </a:r>
            <a:r>
              <a:rPr lang="en-US" sz="2800" b="1" dirty="0"/>
              <a:t>: </a:t>
            </a:r>
            <a:r>
              <a:rPr lang="en-US" sz="2800" dirty="0"/>
              <a:t>With CHRNSS, users have a single point of access where they can manage and participate in the </a:t>
            </a:r>
            <a:r>
              <a:rPr lang="en-US" sz="2800" dirty="0" smtClean="0"/>
              <a:t>bid &amp; offer </a:t>
            </a:r>
            <a:r>
              <a:rPr lang="en-US" sz="2800" dirty="0"/>
              <a:t>negotiation process. </a:t>
            </a:r>
            <a:endParaRPr lang="en-US" sz="2800" dirty="0" smtClean="0"/>
          </a:p>
          <a:p>
            <a:pPr marL="0" indent="0">
              <a:buNone/>
            </a:pPr>
            <a:endParaRPr lang="en-US" sz="18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7</a:t>
            </a:fld>
            <a:endParaRPr lang="en-US" dirty="0"/>
          </a:p>
        </p:txBody>
      </p:sp>
    </p:spTree>
    <p:extLst>
      <p:ext uri="{BB962C8B-B14F-4D97-AF65-F5344CB8AC3E}">
        <p14:creationId xmlns:p14="http://schemas.microsoft.com/office/powerpoint/2010/main" val="1087737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6"/>
            <a:ext cx="8216771" cy="1192975"/>
          </a:xfrm>
        </p:spPr>
        <p:txBody>
          <a:bodyPr anchor="t">
            <a:normAutofit/>
          </a:bodyPr>
          <a:lstStyle/>
          <a:p>
            <a:r>
              <a:rPr lang="en-US" sz="4000" dirty="0" smtClean="0"/>
              <a:t>Legacy-</a:t>
            </a:r>
            <a:r>
              <a:rPr lang="en-US" sz="4000" dirty="0" err="1" smtClean="0"/>
              <a:t>depre</a:t>
            </a:r>
            <a:r>
              <a:rPr lang="en-US" sz="4000" dirty="0" smtClean="0"/>
              <a:t> web application</a:t>
            </a:r>
            <a:endParaRPr lang="en-US" sz="4000" dirty="0"/>
          </a:p>
        </p:txBody>
      </p:sp>
      <p:sp>
        <p:nvSpPr>
          <p:cNvPr id="3" name="Content Placeholder 2"/>
          <p:cNvSpPr>
            <a:spLocks noGrp="1"/>
          </p:cNvSpPr>
          <p:nvPr>
            <p:ph sz="half" idx="1"/>
          </p:nvPr>
        </p:nvSpPr>
        <p:spPr>
          <a:xfrm>
            <a:off x="457200" y="2049181"/>
            <a:ext cx="4114800" cy="3742020"/>
          </a:xfrm>
        </p:spPr>
        <p:txBody>
          <a:bodyPr/>
          <a:lstStyle/>
          <a:p>
            <a:r>
              <a:rPr lang="en-US" sz="3200" dirty="0" smtClean="0"/>
              <a:t>Pros</a:t>
            </a:r>
            <a:endParaRPr lang="en-US" dirty="0" smtClean="0"/>
          </a:p>
          <a:p>
            <a:pPr lvl="1"/>
            <a:r>
              <a:rPr lang="en-US" sz="2800" dirty="0" smtClean="0"/>
              <a:t>Users were able to submit bid/offer transactions</a:t>
            </a:r>
          </a:p>
          <a:p>
            <a:pPr lvl="1"/>
            <a:r>
              <a:rPr lang="en-US" sz="2800" dirty="0" smtClean="0"/>
              <a:t>Notifications sent via email and EDI</a:t>
            </a:r>
            <a:endParaRPr lang="en-US" sz="2800" dirty="0"/>
          </a:p>
        </p:txBody>
      </p:sp>
      <p:sp>
        <p:nvSpPr>
          <p:cNvPr id="4" name="Content Placeholder 3"/>
          <p:cNvSpPr>
            <a:spLocks noGrp="1"/>
          </p:cNvSpPr>
          <p:nvPr>
            <p:ph sz="half" idx="2"/>
          </p:nvPr>
        </p:nvSpPr>
        <p:spPr>
          <a:xfrm>
            <a:off x="4495800" y="2049181"/>
            <a:ext cx="4572000" cy="3742020"/>
          </a:xfrm>
        </p:spPr>
        <p:txBody>
          <a:bodyPr/>
          <a:lstStyle/>
          <a:p>
            <a:r>
              <a:rPr lang="en-US" sz="3200" dirty="0" smtClean="0"/>
              <a:t>Cons</a:t>
            </a:r>
          </a:p>
          <a:p>
            <a:pPr lvl="1"/>
            <a:r>
              <a:rPr lang="en-US" sz="2800" dirty="0" smtClean="0"/>
              <a:t>Not </a:t>
            </a:r>
            <a:r>
              <a:rPr lang="en-US" sz="2800" dirty="0"/>
              <a:t>under </a:t>
            </a:r>
            <a:r>
              <a:rPr lang="en-US" sz="2800" dirty="0" smtClean="0"/>
              <a:t>Single Sign-On (SSO)</a:t>
            </a:r>
          </a:p>
          <a:p>
            <a:pPr lvl="1"/>
            <a:r>
              <a:rPr lang="en-US" sz="2800" dirty="0" smtClean="0"/>
              <a:t>Interface - input only</a:t>
            </a:r>
          </a:p>
          <a:p>
            <a:pPr lvl="1"/>
            <a:r>
              <a:rPr lang="en-US" sz="2800" dirty="0" smtClean="0"/>
              <a:t>No proactive validations</a:t>
            </a:r>
          </a:p>
          <a:p>
            <a:pPr lvl="1"/>
            <a:r>
              <a:rPr lang="en-US" sz="2800" dirty="0" smtClean="0"/>
              <a:t>Errors not real-time</a:t>
            </a:r>
            <a:endParaRPr lang="en-US" sz="2800" dirty="0"/>
          </a:p>
          <a:p>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8</a:t>
            </a:fld>
            <a:endParaRPr lang="en-US" dirty="0"/>
          </a:p>
        </p:txBody>
      </p:sp>
    </p:spTree>
    <p:extLst>
      <p:ext uri="{BB962C8B-B14F-4D97-AF65-F5344CB8AC3E}">
        <p14:creationId xmlns:p14="http://schemas.microsoft.com/office/powerpoint/2010/main" val="1327038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9</a:t>
            </a:fld>
            <a:endParaRPr lang="en-US" dirty="0"/>
          </a:p>
        </p:txBody>
      </p:sp>
      <p:sp>
        <p:nvSpPr>
          <p:cNvPr id="7" name="TextBox 6"/>
          <p:cNvSpPr txBox="1"/>
          <p:nvPr/>
        </p:nvSpPr>
        <p:spPr>
          <a:xfrm>
            <a:off x="457200" y="1524000"/>
            <a:ext cx="7162800" cy="400110"/>
          </a:xfrm>
          <a:prstGeom prst="rect">
            <a:avLst/>
          </a:prstGeom>
          <a:noFill/>
        </p:spPr>
        <p:txBody>
          <a:bodyPr wrap="square" rtlCol="0">
            <a:spAutoFit/>
          </a:bodyPr>
          <a:lstStyle/>
          <a:p>
            <a:r>
              <a:rPr lang="en-US" sz="2000" dirty="0" smtClean="0">
                <a:latin typeface="Helvetica" panose="020B0604020202020204" pitchFamily="34" charset="0"/>
                <a:cs typeface="Helvetica" panose="020B0604020202020204" pitchFamily="34" charset="0"/>
              </a:rPr>
              <a:t>secureconnect.railinc.com</a:t>
            </a:r>
            <a:endParaRPr lang="en-US" sz="2000" dirty="0">
              <a:latin typeface="Helvetica" panose="020B0604020202020204" pitchFamily="34" charset="0"/>
              <a:cs typeface="Helvetica" panose="020B0604020202020204" pitchFamily="34" charset="0"/>
            </a:endParaRPr>
          </a:p>
        </p:txBody>
      </p:sp>
      <p:pic>
        <p:nvPicPr>
          <p:cNvPr id="10"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4914" r="4896" b="7833"/>
          <a:stretch/>
        </p:blipFill>
        <p:spPr bwMode="auto">
          <a:xfrm>
            <a:off x="1428762" y="1981200"/>
            <a:ext cx="5981675" cy="335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298320" y="846626"/>
            <a:ext cx="8375651" cy="572629"/>
          </a:xfrm>
        </p:spPr>
        <p:txBody>
          <a:bodyPr>
            <a:noAutofit/>
          </a:bodyPr>
          <a:lstStyle/>
          <a:p>
            <a:r>
              <a:rPr lang="en-US" dirty="0" err="1" smtClean="0"/>
              <a:t>Depre</a:t>
            </a:r>
            <a:r>
              <a:rPr lang="en-US" baseline="0" dirty="0" smtClean="0"/>
              <a:t> web application</a:t>
            </a:r>
            <a:endParaRPr lang="en-US" dirty="0"/>
          </a:p>
        </p:txBody>
      </p:sp>
    </p:spTree>
    <p:extLst>
      <p:ext uri="{BB962C8B-B14F-4D97-AF65-F5344CB8AC3E}">
        <p14:creationId xmlns:p14="http://schemas.microsoft.com/office/powerpoint/2010/main" val="1061965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3105</TotalTime>
  <Words>2288</Words>
  <Application>Microsoft Office PowerPoint</Application>
  <PresentationFormat>On-screen Show (4:3)</PresentationFormat>
  <Paragraphs>305</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1_Office Theme</vt:lpstr>
      <vt:lpstr>Car Hire Rate Negotiation Self-Service (CHRNSS)</vt:lpstr>
      <vt:lpstr>CHRNSS project</vt:lpstr>
      <vt:lpstr>CHRNSS project release – March 24, 2013</vt:lpstr>
      <vt:lpstr>CHRNSS project release – July 8, 2013</vt:lpstr>
      <vt:lpstr>CHRNSS</vt:lpstr>
      <vt:lpstr>Benefits and capabilities</vt:lpstr>
      <vt:lpstr>Benefits and capabilities</vt:lpstr>
      <vt:lpstr>Legacy-depre web application</vt:lpstr>
      <vt:lpstr>Depre web application</vt:lpstr>
      <vt:lpstr>Depre web application</vt:lpstr>
      <vt:lpstr>Depre web application</vt:lpstr>
      <vt:lpstr>Car hire rate negotiation</vt:lpstr>
      <vt:lpstr>Bid and offer dashboard</vt:lpstr>
      <vt:lpstr>Open offers</vt:lpstr>
      <vt:lpstr>Open offer summary</vt:lpstr>
      <vt:lpstr>Open offer detail</vt:lpstr>
      <vt:lpstr>Respond to open offer</vt:lpstr>
      <vt:lpstr>Respond to open offer</vt:lpstr>
      <vt:lpstr>Closed offers</vt:lpstr>
      <vt:lpstr>Closed offers summary</vt:lpstr>
      <vt:lpstr>Copying a closed offer</vt:lpstr>
      <vt:lpstr>Expiring agreements</vt:lpstr>
      <vt:lpstr>Expiring agreements summary</vt:lpstr>
      <vt:lpstr>Notifications</vt:lpstr>
      <vt:lpstr>Notifications summary</vt:lpstr>
      <vt:lpstr>Creating a bid/offer</vt:lpstr>
      <vt:lpstr>Select bid purpose and bid type</vt:lpstr>
      <vt:lpstr>Transaction details</vt:lpstr>
      <vt:lpstr>Car details – adding equipment</vt:lpstr>
      <vt:lpstr>Car details – adding equipment</vt:lpstr>
      <vt:lpstr>Car details – CSV upload</vt:lpstr>
      <vt:lpstr>Review offer</vt:lpstr>
      <vt:lpstr>Submit offer</vt:lpstr>
      <vt:lpstr>CHARM query</vt:lpstr>
      <vt:lpstr>CHARM results</vt:lpstr>
      <vt:lpstr>Bid/offer query</vt:lpstr>
      <vt:lpstr>Bid/offer results</vt:lpstr>
      <vt:lpstr>November 2013 release</vt:lpstr>
      <vt:lpstr>What’s next?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Gunther, Joanne</dc:creator>
  <cp:lastModifiedBy>Hancock, Kelley-Jo</cp:lastModifiedBy>
  <cp:revision>115</cp:revision>
  <cp:lastPrinted>2012-09-12T18:52:52Z</cp:lastPrinted>
  <dcterms:created xsi:type="dcterms:W3CDTF">2012-02-21T18:19:11Z</dcterms:created>
  <dcterms:modified xsi:type="dcterms:W3CDTF">2013-11-06T17:16:56Z</dcterms:modified>
</cp:coreProperties>
</file>