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0" r:id="rId3"/>
    <p:sldId id="268" r:id="rId4"/>
    <p:sldId id="269" r:id="rId5"/>
    <p:sldId id="270" r:id="rId6"/>
    <p:sldId id="262" r:id="rId7"/>
    <p:sldId id="265" r:id="rId8"/>
    <p:sldId id="272" r:id="rId9"/>
    <p:sldId id="271" r:id="rId10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5" d="100"/>
          <a:sy n="115" d="100"/>
        </p:scale>
        <p:origin x="-888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295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55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658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9"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 bwMode="auto">
          <a:xfrm>
            <a:off x="0" y="0"/>
            <a:ext cx="9144000" cy="3200400"/>
          </a:xfrm>
          <a:prstGeom prst="rect">
            <a:avLst/>
          </a:prstGeom>
          <a:solidFill>
            <a:schemeClr val="tx1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auto" hangingPunct="0">
              <a:spcBef>
                <a:spcPts val="0"/>
              </a:spcBef>
              <a:spcAft>
                <a:spcPts val="800"/>
              </a:spcAft>
              <a:buClr>
                <a:srgbClr val="33CCFF"/>
              </a:buClr>
              <a:buFont typeface="Wingdings" pitchFamily="-111" charset="2"/>
              <a:buNone/>
              <a:defRPr/>
            </a:pPr>
            <a:endParaRPr lang="en-US" sz="2000" b="1" dirty="0">
              <a:solidFill>
                <a:srgbClr val="000000"/>
              </a:solidFill>
              <a:ea typeface="ＭＳ Ｐゴシック" pitchFamily="-111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 rot="16200000">
            <a:off x="4174331" y="-973931"/>
            <a:ext cx="795338" cy="9144000"/>
          </a:xfrm>
          <a:prstGeom prst="rect">
            <a:avLst/>
          </a:prstGeom>
          <a:solidFill>
            <a:srgbClr val="FF8A00"/>
          </a:solidFill>
          <a:ln>
            <a:noFill/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/>
          </a:p>
        </p:txBody>
      </p:sp>
      <p:pic>
        <p:nvPicPr>
          <p:cNvPr id="8" name="Picture 3" descr="G&amp;W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9338" y="341313"/>
            <a:ext cx="1365250" cy="98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9638" y="866319"/>
            <a:ext cx="5952360" cy="1422401"/>
          </a:xfrm>
        </p:spPr>
        <p:txBody>
          <a:bodyPr lIns="274320" tIns="0"/>
          <a:lstStyle>
            <a:lvl1pPr>
              <a:lnSpc>
                <a:spcPts val="44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9638" y="2362201"/>
            <a:ext cx="5952360" cy="838198"/>
          </a:xfrm>
          <a:prstGeom prst="rect">
            <a:avLst/>
          </a:prstGeom>
        </p:spPr>
        <p:txBody>
          <a:bodyPr lIns="274320" tIns="0"/>
          <a:lstStyle>
            <a:lvl1pPr marL="0" indent="0" algn="l">
              <a:lnSpc>
                <a:spcPts val="2400"/>
              </a:lnSpc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909638" y="3200400"/>
            <a:ext cx="5953125" cy="795338"/>
          </a:xfrm>
        </p:spPr>
        <p:txBody>
          <a:bodyPr lIns="274320" anchor="ctr"/>
          <a:lstStyle>
            <a:lvl1pPr>
              <a:buFontTx/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235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099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76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446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872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5265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332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13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06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EC716-0924-41CF-A51D-3DF7B9055A98}" type="datetimeFigureOut">
              <a:rPr lang="en-US" smtClean="0"/>
              <a:t>5/2/2014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8EEC7E-37C7-4F82-A56D-0176AFA617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727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ailinc.com/rportal/alf_docs/CHRNSS/Deprescription_BusinessRules.pdf" TargetMode="External"/><Relationship Id="rId2" Type="http://schemas.openxmlformats.org/officeDocument/2006/relationships/hyperlink" Target="https://www.railinc.com/rportal/alf_docs/Circulars/OT-10.pdf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ctrTitle"/>
          </p:nvPr>
        </p:nvSpPr>
        <p:spPr>
          <a:xfrm>
            <a:off x="138113" y="866775"/>
            <a:ext cx="8755062" cy="2790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/>
                </a:solidFill>
                <a:ea typeface="ＭＳ Ｐゴシック" pitchFamily="29" charset="-128"/>
              </a:rPr>
              <a:t/>
            </a:r>
            <a:br>
              <a:rPr lang="en-US" dirty="0" smtClean="0">
                <a:solidFill>
                  <a:schemeClr val="accent1"/>
                </a:solidFill>
                <a:ea typeface="ＭＳ Ｐゴシック" pitchFamily="29" charset="-128"/>
              </a:rPr>
            </a:br>
            <a:r>
              <a:rPr lang="en-US" dirty="0" smtClean="0">
                <a:solidFill>
                  <a:schemeClr val="accent1"/>
                </a:solidFill>
                <a:ea typeface="ＭＳ Ｐゴシック" pitchFamily="29" charset="-128"/>
              </a:rPr>
              <a:t/>
            </a:r>
            <a:br>
              <a:rPr lang="en-US" dirty="0" smtClean="0">
                <a:solidFill>
                  <a:schemeClr val="accent1"/>
                </a:solidFill>
                <a:ea typeface="ＭＳ Ｐゴシック" pitchFamily="29" charset="-128"/>
              </a:rPr>
            </a:br>
            <a:r>
              <a:rPr lang="en-US" dirty="0" smtClean="0">
                <a:solidFill>
                  <a:schemeClr val="accent1"/>
                </a:solidFill>
                <a:ea typeface="ＭＳ Ｐゴシック" pitchFamily="29" charset="-128"/>
              </a:rPr>
              <a:t/>
            </a:r>
            <a:br>
              <a:rPr lang="en-US" dirty="0" smtClean="0">
                <a:solidFill>
                  <a:schemeClr val="accent1"/>
                </a:solidFill>
                <a:ea typeface="ＭＳ Ｐゴシック" pitchFamily="29" charset="-128"/>
              </a:rPr>
            </a:br>
            <a:r>
              <a:rPr lang="en-US" dirty="0" smtClean="0">
                <a:ea typeface="ＭＳ Ｐゴシック" pitchFamily="29" charset="-128"/>
              </a:rPr>
              <a:t>Car Hire Rule 1.B.2 Update</a:t>
            </a:r>
            <a:br>
              <a:rPr lang="en-US" dirty="0" smtClean="0">
                <a:ea typeface="ＭＳ Ｐゴシック" pitchFamily="29" charset="-128"/>
              </a:rPr>
            </a:br>
            <a:r>
              <a:rPr lang="en-US" dirty="0" smtClean="0">
                <a:ea typeface="ＭＳ Ｐゴシック" pitchFamily="29" charset="-128"/>
              </a:rPr>
              <a:t>Transportation Codes S, X or Y</a:t>
            </a:r>
            <a:br>
              <a:rPr lang="en-US" dirty="0" smtClean="0">
                <a:ea typeface="ＭＳ Ｐゴシック" pitchFamily="29" charset="-128"/>
              </a:rPr>
            </a:br>
            <a:r>
              <a:rPr lang="en-US" sz="2700" dirty="0" smtClean="0">
                <a:ea typeface="ＭＳ Ｐゴシック" pitchFamily="29" charset="-128"/>
              </a:rPr>
              <a:t>ACACSO Meeting</a:t>
            </a:r>
            <a:br>
              <a:rPr lang="en-US" sz="2700" dirty="0" smtClean="0">
                <a:ea typeface="ＭＳ Ｐゴシック" pitchFamily="29" charset="-128"/>
              </a:rPr>
            </a:br>
            <a:r>
              <a:rPr lang="en-US" sz="2700" dirty="0" smtClean="0">
                <a:ea typeface="ＭＳ Ｐゴシック" pitchFamily="29" charset="-128"/>
              </a:rPr>
              <a:t>May  7th</a:t>
            </a:r>
            <a:r>
              <a:rPr lang="en-US" sz="2400" dirty="0" smtClean="0">
                <a:ea typeface="ＭＳ Ｐゴシック" pitchFamily="29" charset="-128"/>
              </a:rPr>
              <a:t>, 2014</a:t>
            </a:r>
            <a:br>
              <a:rPr lang="en-US" sz="2400" dirty="0" smtClean="0">
                <a:ea typeface="ＭＳ Ｐゴシック" pitchFamily="29" charset="-128"/>
              </a:rPr>
            </a:br>
            <a:r>
              <a:rPr lang="en-US" sz="2400" dirty="0" smtClean="0">
                <a:solidFill>
                  <a:schemeClr val="accent1"/>
                </a:solidFill>
                <a:ea typeface="ＭＳ Ｐゴシック" pitchFamily="29" charset="-128"/>
              </a:rPr>
              <a:t/>
            </a:r>
            <a:br>
              <a:rPr lang="en-US" sz="2400" dirty="0" smtClean="0">
                <a:solidFill>
                  <a:schemeClr val="accent1"/>
                </a:solidFill>
                <a:ea typeface="ＭＳ Ｐゴシック" pitchFamily="29" charset="-128"/>
              </a:rPr>
            </a:br>
            <a:endParaRPr lang="en-US" sz="2000" i="1" dirty="0" smtClean="0">
              <a:ea typeface="ＭＳ Ｐゴシック" pitchFamily="29" charset="-128"/>
            </a:endParaRPr>
          </a:p>
        </p:txBody>
      </p:sp>
      <p:sp>
        <p:nvSpPr>
          <p:cNvPr id="3075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0" y="3886200"/>
            <a:ext cx="8997950" cy="990600"/>
          </a:xfrm>
        </p:spPr>
        <p:txBody>
          <a:bodyPr/>
          <a:lstStyle/>
          <a:p>
            <a:pPr algn="ctr" eaLnBrk="1" hangingPunct="1"/>
            <a:r>
              <a:rPr lang="en-US" sz="1200" dirty="0" smtClean="0">
                <a:solidFill>
                  <a:schemeClr val="tx1"/>
                </a:solidFill>
                <a:ea typeface="ＭＳ Ｐゴシック" pitchFamily="29" charset="-128"/>
              </a:rPr>
              <a:t>Patty Livingston</a:t>
            </a:r>
          </a:p>
          <a:p>
            <a:pPr algn="ctr" eaLnBrk="1" hangingPunct="1"/>
            <a:r>
              <a:rPr lang="en-US" sz="1200" dirty="0" smtClean="0">
                <a:solidFill>
                  <a:schemeClr val="tx1"/>
                </a:solidFill>
                <a:ea typeface="ＭＳ Ｐゴシック" pitchFamily="29" charset="-128"/>
              </a:rPr>
              <a:t> Manager Fleet Administration </a:t>
            </a:r>
          </a:p>
          <a:p>
            <a:pPr algn="ctr" eaLnBrk="1" hangingPunct="1"/>
            <a:r>
              <a:rPr lang="en-US" sz="1200" dirty="0" smtClean="0">
                <a:solidFill>
                  <a:schemeClr val="tx1"/>
                </a:solidFill>
                <a:ea typeface="ＭＳ Ｐゴシック" pitchFamily="29" charset="-128"/>
              </a:rPr>
              <a:t>Genesee &amp; Wyoming </a:t>
            </a:r>
            <a:r>
              <a:rPr lang="en-US" sz="1200" dirty="0" err="1" smtClean="0">
                <a:solidFill>
                  <a:schemeClr val="tx1"/>
                </a:solidFill>
                <a:ea typeface="ＭＳ Ｐゴシック" pitchFamily="29" charset="-128"/>
              </a:rPr>
              <a:t>Inc</a:t>
            </a:r>
            <a:endParaRPr lang="en-US" sz="1200" dirty="0" smtClean="0">
              <a:solidFill>
                <a:schemeClr val="tx1"/>
              </a:solidFill>
              <a:ea typeface="ＭＳ Ｐゴシック" pitchFamily="2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362480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54162"/>
          </a:xfrm>
          <a:solidFill>
            <a:schemeClr val="tx1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6"/>
                </a:solidFill>
              </a:rPr>
              <a:t/>
            </a:r>
            <a:br>
              <a:rPr lang="en-US" sz="6000" dirty="0" smtClean="0">
                <a:solidFill>
                  <a:schemeClr val="accent6"/>
                </a:solidFill>
              </a:rPr>
            </a:br>
            <a:r>
              <a:rPr lang="en-US" sz="6000" dirty="0" smtClean="0">
                <a:solidFill>
                  <a:schemeClr val="accent6"/>
                </a:solidFill>
              </a:rPr>
              <a:t>Car Hire Rule 1.B.2</a:t>
            </a:r>
            <a:br>
              <a:rPr lang="en-US" sz="6000" dirty="0" smtClean="0">
                <a:solidFill>
                  <a:schemeClr val="accent6"/>
                </a:solidFill>
              </a:rPr>
            </a:br>
            <a:r>
              <a:rPr lang="en-US" sz="6000" dirty="0" smtClean="0">
                <a:solidFill>
                  <a:schemeClr val="accent6"/>
                </a:solidFill>
              </a:rPr>
              <a:t>Background</a:t>
            </a:r>
            <a:br>
              <a:rPr lang="en-US" sz="6000" dirty="0" smtClean="0">
                <a:solidFill>
                  <a:schemeClr val="accent6"/>
                </a:solidFill>
              </a:rPr>
            </a:br>
            <a:endParaRPr lang="en-US" sz="6000" dirty="0" smtClean="0">
              <a:solidFill>
                <a:schemeClr val="accent6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228600" y="2209800"/>
            <a:ext cx="8686800" cy="4343400"/>
          </a:xfrm>
        </p:spPr>
        <p:txBody>
          <a:bodyPr>
            <a:normAutofit lnSpcReduction="10000"/>
          </a:bodyPr>
          <a:lstStyle/>
          <a:p>
            <a:r>
              <a:rPr lang="en-US" sz="2800" dirty="0"/>
              <a:t>Cars restricted in </a:t>
            </a:r>
            <a:r>
              <a:rPr lang="en-US" sz="2800" dirty="0" smtClean="0"/>
              <a:t>interchange.</a:t>
            </a:r>
          </a:p>
          <a:p>
            <a:r>
              <a:rPr lang="en-US" sz="2800" dirty="0"/>
              <a:t>CH Rule 1.B.2 was in conflict with UMLER Business Rules.</a:t>
            </a:r>
          </a:p>
          <a:p>
            <a:r>
              <a:rPr lang="en-US" sz="2800" dirty="0" smtClean="0"/>
              <a:t>CH Rule 1.B.2 – Previously stated that cars assigned Transportation Codes S, X, or Y will have a car hire rate of zero assigned in the system.</a:t>
            </a:r>
          </a:p>
          <a:p>
            <a:r>
              <a:rPr lang="en-US" sz="2800" dirty="0" smtClean="0"/>
              <a:t>UMLER Business Rules maintain the car hire rates with Transportation Codes/Transportation Condition Codes XB – XY and are not zero rated.</a:t>
            </a:r>
          </a:p>
          <a:p>
            <a:r>
              <a:rPr lang="en-US" sz="2800" dirty="0" smtClean="0"/>
              <a:t>EAC formed a TAG to review.</a:t>
            </a:r>
            <a:endParaRPr lang="en-US" sz="2800" dirty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0C1C5-4BED-4D9E-A9DC-90F9828BB18D}" type="slidenum">
              <a:rPr lang="en-US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8196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05400"/>
          </a:xfrm>
        </p:spPr>
        <p:txBody>
          <a:bodyPr>
            <a:normAutofit lnSpcReduction="10000"/>
          </a:bodyPr>
          <a:lstStyle/>
          <a:p>
            <a:pPr marL="109713" indent="0">
              <a:spcBef>
                <a:spcPts val="400"/>
              </a:spcBef>
              <a:buNone/>
              <a:defRPr/>
            </a:pPr>
            <a:r>
              <a:rPr lang="en-US" sz="2800" dirty="0" smtClean="0"/>
              <a:t>UMLER Transportation Code X and Condition Code: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dirty="0" smtClean="0"/>
              <a:t>	</a:t>
            </a:r>
            <a:r>
              <a:rPr lang="en-US" sz="2000" dirty="0" smtClean="0"/>
              <a:t>XA  -  </a:t>
            </a:r>
            <a:r>
              <a:rPr lang="en-US" sz="2000" dirty="0"/>
              <a:t>AAR </a:t>
            </a:r>
            <a:r>
              <a:rPr lang="en-US" sz="2000" dirty="0" smtClean="0"/>
              <a:t>Overage </a:t>
            </a:r>
            <a:r>
              <a:rPr lang="en-US" sz="2000" dirty="0"/>
              <a:t>			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XB  -  Air </a:t>
            </a:r>
            <a:r>
              <a:rPr lang="en-US" sz="2000" dirty="0"/>
              <a:t>Brakes				</a:t>
            </a:r>
            <a:endParaRPr lang="en-US" sz="2000" dirty="0" smtClean="0"/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 smtClean="0"/>
              <a:t>	XC  -  Axles					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XD  - </a:t>
            </a:r>
            <a:r>
              <a:rPr lang="en-US" sz="2000" dirty="0"/>
              <a:t>Couplers and Coupler Parts		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XF </a:t>
            </a:r>
            <a:r>
              <a:rPr lang="en-US" sz="2000" dirty="0" smtClean="0"/>
              <a:t>  - </a:t>
            </a:r>
            <a:r>
              <a:rPr lang="en-US" sz="2000" dirty="0"/>
              <a:t>Coupler Yokes				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XG  - </a:t>
            </a:r>
            <a:r>
              <a:rPr lang="en-US" sz="2000" dirty="0"/>
              <a:t>Draft Gears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XJ </a:t>
            </a:r>
            <a:r>
              <a:rPr lang="en-US" sz="2000" dirty="0" smtClean="0"/>
              <a:t>  - </a:t>
            </a:r>
            <a:r>
              <a:rPr lang="en-US" sz="2000" dirty="0"/>
              <a:t>Journal Bearings and Journal Lubrication	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XN  - </a:t>
            </a:r>
            <a:r>
              <a:rPr lang="en-US" sz="2000" dirty="0"/>
              <a:t>Trucks					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XP   - </a:t>
            </a:r>
            <a:r>
              <a:rPr lang="en-US" sz="2000" dirty="0"/>
              <a:t>Truck Side Frame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 smtClean="0"/>
              <a:t>	XT   - </a:t>
            </a:r>
            <a:r>
              <a:rPr lang="en-US" sz="2000" dirty="0"/>
              <a:t>Truck Bolster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 smtClean="0"/>
              <a:t>	XU  - </a:t>
            </a:r>
            <a:r>
              <a:rPr lang="en-US" sz="2000" dirty="0"/>
              <a:t>Tank Cars</a:t>
            </a:r>
            <a:endParaRPr lang="en-US" sz="2000" dirty="0" smtClean="0"/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/>
              <a:t>	</a:t>
            </a:r>
            <a:r>
              <a:rPr lang="en-US" sz="2000" dirty="0" smtClean="0"/>
              <a:t>XW - Wheels</a:t>
            </a:r>
          </a:p>
          <a:p>
            <a:pPr marL="365708" indent="-255995" algn="just">
              <a:spcBef>
                <a:spcPts val="400"/>
              </a:spcBef>
              <a:buNone/>
              <a:defRPr/>
            </a:pPr>
            <a:r>
              <a:rPr lang="en-US" sz="2000" dirty="0" smtClean="0"/>
              <a:t>	XZ </a:t>
            </a:r>
            <a:r>
              <a:rPr lang="en-US" sz="2000" dirty="0"/>
              <a:t> </a:t>
            </a:r>
            <a:r>
              <a:rPr lang="en-US" sz="2000" dirty="0" smtClean="0"/>
              <a:t> - </a:t>
            </a:r>
            <a:r>
              <a:rPr lang="en-US" sz="2000" dirty="0"/>
              <a:t>Other Restriction </a:t>
            </a:r>
            <a:endParaRPr lang="en-US" sz="2000" dirty="0" smtClean="0"/>
          </a:p>
        </p:txBody>
      </p:sp>
      <p:sp>
        <p:nvSpPr>
          <p:cNvPr id="2150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dirty="0" smtClean="0">
                <a:solidFill>
                  <a:schemeClr val="accent6"/>
                </a:solidFill>
              </a:rPr>
              <a:t>Freight Cars Prohibited in Interchange</a:t>
            </a:r>
          </a:p>
        </p:txBody>
      </p:sp>
    </p:spTree>
    <p:extLst>
      <p:ext uri="{BB962C8B-B14F-4D97-AF65-F5344CB8AC3E}">
        <p14:creationId xmlns:p14="http://schemas.microsoft.com/office/powerpoint/2010/main" val="3280544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Freight Cars Prohibited in Interchange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UMLER Transportation Code Y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Y_ - FRA Interchange Restricted</a:t>
            </a:r>
          </a:p>
          <a:p>
            <a:pPr marL="0" indent="0">
              <a:buNone/>
            </a:pPr>
            <a:r>
              <a:rPr lang="en-US" dirty="0" smtClean="0"/>
              <a:t>	YA - FRA Overage (50 years or older)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092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/>
          <a:lstStyle/>
          <a:p>
            <a:r>
              <a:rPr lang="en-US" dirty="0" smtClean="0">
                <a:solidFill>
                  <a:schemeClr val="accent6"/>
                </a:solidFill>
              </a:rPr>
              <a:t>Freight Cars Moving to Scrap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Transportation Code 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	S_ - A condemned car or car destined for 	scrap or dismantling.</a:t>
            </a:r>
          </a:p>
          <a:p>
            <a:pPr marL="0" indent="0">
              <a:buNone/>
            </a:pPr>
            <a:r>
              <a:rPr lang="en-US" dirty="0" smtClean="0"/>
              <a:t>	SX - Car sold for scrap under AAR I/C Rule 	88 and can never reenter rail service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2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4638"/>
            <a:ext cx="8305800" cy="1554162"/>
          </a:xfrm>
          <a:solidFill>
            <a:schemeClr val="tx1"/>
          </a:solidFill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000" dirty="0" smtClean="0">
                <a:solidFill>
                  <a:schemeClr val="accent6"/>
                </a:solidFill>
              </a:rPr>
              <a:t/>
            </a:r>
            <a:br>
              <a:rPr lang="en-US" sz="6000" dirty="0" smtClean="0">
                <a:solidFill>
                  <a:schemeClr val="accent6"/>
                </a:solidFill>
              </a:rPr>
            </a:br>
            <a:r>
              <a:rPr lang="en-US" sz="6000" dirty="0" smtClean="0">
                <a:solidFill>
                  <a:schemeClr val="accent6"/>
                </a:solidFill>
              </a:rPr>
              <a:t>Amended Car Hire Rule 1.B.2</a:t>
            </a:r>
            <a:br>
              <a:rPr lang="en-US" sz="6000" dirty="0" smtClean="0">
                <a:solidFill>
                  <a:schemeClr val="accent6"/>
                </a:solidFill>
              </a:rPr>
            </a:br>
            <a:endParaRPr lang="en-US" sz="6000" dirty="0" smtClean="0">
              <a:solidFill>
                <a:schemeClr val="accent6"/>
              </a:solidFill>
            </a:endParaRP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611563"/>
          </a:xfrm>
        </p:spPr>
        <p:txBody>
          <a:bodyPr/>
          <a:lstStyle/>
          <a:p>
            <a:r>
              <a:rPr lang="en-US" dirty="0" smtClean="0"/>
              <a:t>Cars registered with a Transportation Code/Transportation Condition Code S_, SX, XA, XZ or YA are not eligible for car hire earnings and will be assigned a zero rate.</a:t>
            </a:r>
          </a:p>
          <a:p>
            <a:pPr marL="0" indent="0">
              <a:buNone/>
            </a:pPr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20C1C5-4BED-4D9E-A9DC-90F9828BB18D}" type="slidenum">
              <a:rPr lang="en-US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21404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Business Rule Changes</a:t>
            </a:r>
            <a:br>
              <a:rPr lang="en-US" dirty="0" smtClean="0">
                <a:solidFill>
                  <a:schemeClr val="accent6"/>
                </a:solidFill>
              </a:rPr>
            </a:br>
            <a:r>
              <a:rPr lang="en-US" dirty="0" smtClean="0">
                <a:solidFill>
                  <a:schemeClr val="accent6"/>
                </a:solidFill>
              </a:rPr>
              <a:t>Table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 smtClean="0"/>
              <a:t>*If </a:t>
            </a:r>
            <a:r>
              <a:rPr lang="en-US" sz="1800" dirty="0"/>
              <a:t>the S_ is removed, the rates that applied prior to assignment of the S_ should be restored</a:t>
            </a:r>
            <a:r>
              <a:rPr lang="en-US" sz="1800" dirty="0" smtClean="0"/>
              <a:t>. 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**</a:t>
            </a:r>
            <a:r>
              <a:rPr lang="en-US" sz="1800" dirty="0"/>
              <a:t>For cars with XA assigned all existing rates should be set to zero</a:t>
            </a:r>
            <a:r>
              <a:rPr lang="en-US" sz="1800" dirty="0" smtClean="0"/>
              <a:t>.  </a:t>
            </a:r>
            <a:r>
              <a:rPr lang="en-US" sz="1800" dirty="0"/>
              <a:t>After the zero rate is </a:t>
            </a:r>
            <a:r>
              <a:rPr lang="en-US" sz="1800" dirty="0" smtClean="0"/>
              <a:t>applied, carriers </a:t>
            </a:r>
            <a:r>
              <a:rPr lang="en-US" sz="1800" dirty="0"/>
              <a:t>may choose to negotiate a new bilateral rate and continue to use the cars</a:t>
            </a:r>
            <a:r>
              <a:rPr lang="en-US" sz="1800" dirty="0" smtClean="0"/>
              <a:t>.</a:t>
            </a:r>
          </a:p>
          <a:p>
            <a:pPr marL="0" indent="0">
              <a:buNone/>
            </a:pPr>
            <a:endParaRPr lang="en-US" sz="1800" dirty="0" smtClean="0"/>
          </a:p>
          <a:p>
            <a:pPr marL="0" indent="0">
              <a:buNone/>
            </a:pPr>
            <a:r>
              <a:rPr lang="en-US" sz="1800" dirty="0" smtClean="0"/>
              <a:t>***In </a:t>
            </a:r>
            <a:r>
              <a:rPr lang="en-US" sz="1800" dirty="0"/>
              <a:t>the event that a car with XA assigned qualifies for extended life after the assignment of XA, </a:t>
            </a:r>
            <a:r>
              <a:rPr lang="en-US" sz="1800" dirty="0" smtClean="0"/>
              <a:t>the rates </a:t>
            </a:r>
            <a:r>
              <a:rPr lang="en-US" sz="1800" dirty="0"/>
              <a:t>that applied before the assignment of the XA should be restored.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160186"/>
              </p:ext>
            </p:extLst>
          </p:nvPr>
        </p:nvGraphicFramePr>
        <p:xfrm>
          <a:off x="381000" y="1524000"/>
          <a:ext cx="8381998" cy="30480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47800"/>
                <a:gridCol w="1600200"/>
                <a:gridCol w="1447800"/>
                <a:gridCol w="1408378"/>
                <a:gridCol w="1106222"/>
                <a:gridCol w="1371598"/>
              </a:tblGrid>
              <a:tr h="83983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S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_*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Condemned car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SX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AAR I/C Rule 88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XA</a:t>
                      </a: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***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AAR Overage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XZ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Other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</a:rPr>
                        <a:t>YA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FRA 50 year 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7360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Default Rate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360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Negotiated Rate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73605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Bilateral Rate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**Rate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600" b="1" dirty="0">
                          <a:solidFill>
                            <a:schemeClr val="tx1"/>
                          </a:solidFill>
                          <a:effectLst/>
                        </a:rPr>
                        <a:t>Zero</a:t>
                      </a:r>
                      <a:endParaRPr lang="en-US" sz="16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38100" marB="47625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337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Recap</a:t>
            </a: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EAC approved the TAG recommendations to amend the wording of CHR1 and change the Business Rules for negotiated rates.</a:t>
            </a:r>
          </a:p>
          <a:p>
            <a:endParaRPr lang="en-US" dirty="0" smtClean="0"/>
          </a:p>
          <a:p>
            <a:r>
              <a:rPr lang="en-US" dirty="0" smtClean="0"/>
              <a:t>Circular OT-10 Code of Car Service Rules/Code of Car </a:t>
            </a:r>
            <a:r>
              <a:rPr lang="en-US" dirty="0"/>
              <a:t>H</a:t>
            </a:r>
            <a:r>
              <a:rPr lang="en-US" dirty="0" smtClean="0"/>
              <a:t>ire Rules was updated to reflect the new wording. </a:t>
            </a:r>
            <a:r>
              <a:rPr lang="en-US" sz="1600" dirty="0">
                <a:hlinkClick r:id="rId2"/>
              </a:rPr>
              <a:t>https://www.railinc.com/rportal/alf_docs/Circulars/OT-10.pdf</a:t>
            </a:r>
            <a:r>
              <a:rPr lang="en-US" sz="2000" dirty="0"/>
              <a:t>.</a:t>
            </a:r>
            <a:br>
              <a:rPr lang="en-US" sz="2000" dirty="0"/>
            </a:br>
            <a:endParaRPr lang="en-US" dirty="0" smtClean="0"/>
          </a:p>
          <a:p>
            <a:r>
              <a:rPr lang="en-US" dirty="0" smtClean="0"/>
              <a:t>Business Rules target date for programming changes is </a:t>
            </a:r>
            <a:r>
              <a:rPr lang="en-US" dirty="0"/>
              <a:t>the second quarter of </a:t>
            </a:r>
            <a:r>
              <a:rPr lang="en-US" dirty="0" smtClean="0"/>
              <a:t>2014. </a:t>
            </a:r>
            <a:r>
              <a:rPr lang="en-US" sz="1600" dirty="0" smtClean="0">
                <a:hlinkClick r:id="rId3"/>
              </a:rPr>
              <a:t>https</a:t>
            </a:r>
            <a:r>
              <a:rPr lang="en-US" sz="1600" dirty="0">
                <a:hlinkClick r:id="rId3"/>
              </a:rPr>
              <a:t>://</a:t>
            </a:r>
            <a:r>
              <a:rPr lang="en-US" sz="1600" dirty="0" smtClean="0">
                <a:hlinkClick r:id="rId3"/>
              </a:rPr>
              <a:t>www.railinc.com/rportal/alf_docs/CHRNSS/Deprescription_BusinessRules.pdf</a:t>
            </a:r>
            <a:r>
              <a:rPr lang="en-US" sz="16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429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chemeClr val="accent6"/>
                </a:solidFill>
              </a:rPr>
              <a:t>QUESTIONS????</a:t>
            </a:r>
            <a:br>
              <a:rPr lang="en-US" dirty="0" smtClean="0">
                <a:solidFill>
                  <a:schemeClr val="accent6"/>
                </a:solidFill>
              </a:rPr>
            </a:br>
            <a:endParaRPr lang="en-US" dirty="0">
              <a:solidFill>
                <a:schemeClr val="accent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Interim period – How will </a:t>
            </a:r>
            <a:r>
              <a:rPr lang="en-US" dirty="0" smtClean="0"/>
              <a:t>the changes to negotiated rates be handled?</a:t>
            </a:r>
          </a:p>
          <a:p>
            <a:r>
              <a:rPr lang="en-US" dirty="0" smtClean="0"/>
              <a:t>How will you know what cars are now zero rated for the bilateral rates?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5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362</Words>
  <Application>Microsoft Office PowerPoint</Application>
  <PresentationFormat>On-screen Show (4:3)</PresentationFormat>
  <Paragraphs>92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   Car Hire Rule 1.B.2 Update Transportation Codes S, X or Y ACACSO Meeting May  7th, 2014  </vt:lpstr>
      <vt:lpstr> Car Hire Rule 1.B.2 Background </vt:lpstr>
      <vt:lpstr>Freight Cars Prohibited in Interchange</vt:lpstr>
      <vt:lpstr>Freight Cars Prohibited in Interchange</vt:lpstr>
      <vt:lpstr>Freight Cars Moving to Scrap</vt:lpstr>
      <vt:lpstr> Amended Car Hire Rule 1.B.2 </vt:lpstr>
      <vt:lpstr>Business Rule Changes Table</vt:lpstr>
      <vt:lpstr>Recap</vt:lpstr>
      <vt:lpstr>QUESTIONS???? </vt:lpstr>
    </vt:vector>
  </TitlesOfParts>
  <Company>Genesee &amp; Wyoming Railroad Services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 Hire Rule 1 Transportation Codes S, X or Y ACACSO Meeting May  8th, 2014</dc:title>
  <dc:creator>Genesee &amp; Wyoming Inc.</dc:creator>
  <cp:lastModifiedBy>Hancock, Kelley-Jo</cp:lastModifiedBy>
  <cp:revision>101</cp:revision>
  <cp:lastPrinted>2014-03-14T13:07:13Z</cp:lastPrinted>
  <dcterms:created xsi:type="dcterms:W3CDTF">2014-03-12T21:28:37Z</dcterms:created>
  <dcterms:modified xsi:type="dcterms:W3CDTF">2014-05-02T21:54:42Z</dcterms:modified>
</cp:coreProperties>
</file>