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91" r:id="rId2"/>
    <p:sldId id="289" r:id="rId3"/>
    <p:sldId id="336" r:id="rId4"/>
    <p:sldId id="339" r:id="rId5"/>
    <p:sldId id="340" r:id="rId6"/>
    <p:sldId id="343" r:id="rId7"/>
    <p:sldId id="342" r:id="rId8"/>
    <p:sldId id="344" r:id="rId9"/>
    <p:sldId id="346" r:id="rId10"/>
    <p:sldId id="332" r:id="rId11"/>
    <p:sldId id="337" r:id="rId12"/>
    <p:sldId id="338" r:id="rId13"/>
    <p:sldId id="335" r:id="rId14"/>
    <p:sldId id="334" r:id="rId15"/>
    <p:sldId id="333" r:id="rId16"/>
    <p:sldId id="329" r:id="rId17"/>
    <p:sldId id="330" r:id="rId18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>
      <p:cViewPr>
        <p:scale>
          <a:sx n="90" d="100"/>
          <a:sy n="90" d="100"/>
        </p:scale>
        <p:origin x="-1656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DD09AA-16C6-46F9-8861-E7EC19FF663D}" type="doc">
      <dgm:prSet loTypeId="urn:microsoft.com/office/officeart/2005/8/layout/hProcess9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FB30DA6-8473-4DBD-A456-F3537B625827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Shippers</a:t>
          </a:r>
          <a:endParaRPr lang="en-US" dirty="0">
            <a:latin typeface="Calibri" panose="020F0502020204030204" pitchFamily="34" charset="0"/>
          </a:endParaRPr>
        </a:p>
      </dgm:t>
    </dgm:pt>
    <dgm:pt modelId="{DC8BC4BD-4E13-48CD-BE72-E59C7C1BA40B}" type="parTrans" cxnId="{9D06A64D-D8A6-421C-AA69-79F795245F8B}">
      <dgm:prSet/>
      <dgm:spPr/>
      <dgm:t>
        <a:bodyPr/>
        <a:lstStyle/>
        <a:p>
          <a:endParaRPr lang="en-US"/>
        </a:p>
      </dgm:t>
    </dgm:pt>
    <dgm:pt modelId="{B8EB1770-1810-403F-8028-871958AB7424}" type="sibTrans" cxnId="{9D06A64D-D8A6-421C-AA69-79F795245F8B}">
      <dgm:prSet/>
      <dgm:spPr/>
      <dgm:t>
        <a:bodyPr/>
        <a:lstStyle/>
        <a:p>
          <a:endParaRPr lang="en-US"/>
        </a:p>
      </dgm:t>
    </dgm:pt>
    <dgm:pt modelId="{D756C381-3390-43A3-A581-FB6CEF0C93E6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Class I/</a:t>
          </a:r>
          <a:r>
            <a:rPr lang="en-US" dirty="0" err="1" smtClean="0">
              <a:latin typeface="Calibri" panose="020F0502020204030204" pitchFamily="34" charset="0"/>
            </a:rPr>
            <a:t>Shortline</a:t>
          </a:r>
          <a:r>
            <a:rPr lang="en-US" dirty="0" smtClean="0">
              <a:latin typeface="Calibri" panose="020F0502020204030204" pitchFamily="34" charset="0"/>
            </a:rPr>
            <a:t> Customer Reject Systems</a:t>
          </a:r>
          <a:endParaRPr lang="en-US" dirty="0">
            <a:latin typeface="Calibri" panose="020F0502020204030204" pitchFamily="34" charset="0"/>
          </a:endParaRPr>
        </a:p>
      </dgm:t>
    </dgm:pt>
    <dgm:pt modelId="{8990CB05-1564-4EF3-A6D5-B6593B883528}" type="parTrans" cxnId="{DAB75AA3-4847-47A4-BC79-3F3AE72D5841}">
      <dgm:prSet/>
      <dgm:spPr/>
      <dgm:t>
        <a:bodyPr/>
        <a:lstStyle/>
        <a:p>
          <a:endParaRPr lang="en-US"/>
        </a:p>
      </dgm:t>
    </dgm:pt>
    <dgm:pt modelId="{2C53340D-64DA-4AEE-ACFC-D28E6F859700}" type="sibTrans" cxnId="{DAB75AA3-4847-47A4-BC79-3F3AE72D5841}">
      <dgm:prSet/>
      <dgm:spPr/>
      <dgm:t>
        <a:bodyPr/>
        <a:lstStyle/>
        <a:p>
          <a:endParaRPr lang="en-US"/>
        </a:p>
      </dgm:t>
    </dgm:pt>
    <dgm:pt modelId="{78C30A55-C8DB-48BF-9313-7224EEF038AB}">
      <dgm:prSet phldrT="[Text]"/>
      <dgm:spPr/>
      <dgm:t>
        <a:bodyPr/>
        <a:lstStyle/>
        <a:p>
          <a:r>
            <a:rPr lang="en-US" dirty="0" err="1" smtClean="0">
              <a:latin typeface="Calibri" panose="020F0502020204030204" pitchFamily="34" charset="0"/>
            </a:rPr>
            <a:t>Railinc</a:t>
          </a:r>
          <a:r>
            <a:rPr lang="en-US" dirty="0" smtClean="0">
              <a:latin typeface="Calibri" panose="020F0502020204030204" pitchFamily="34" charset="0"/>
            </a:rPr>
            <a:t> EQR Application</a:t>
          </a:r>
          <a:endParaRPr lang="en-US" dirty="0">
            <a:latin typeface="Calibri" panose="020F0502020204030204" pitchFamily="34" charset="0"/>
          </a:endParaRPr>
        </a:p>
      </dgm:t>
    </dgm:pt>
    <dgm:pt modelId="{B23FBCFD-6393-4E2F-8CD3-CF79CA87857F}" type="parTrans" cxnId="{05EFF9FD-E6FD-4372-8990-EC293FFA4A2B}">
      <dgm:prSet/>
      <dgm:spPr/>
      <dgm:t>
        <a:bodyPr/>
        <a:lstStyle/>
        <a:p>
          <a:endParaRPr lang="en-US"/>
        </a:p>
      </dgm:t>
    </dgm:pt>
    <dgm:pt modelId="{F239AB5F-3C3B-4BD8-AD15-5C3BB98233D4}" type="sibTrans" cxnId="{05EFF9FD-E6FD-4372-8990-EC293FFA4A2B}">
      <dgm:prSet/>
      <dgm:spPr/>
      <dgm:t>
        <a:bodyPr/>
        <a:lstStyle/>
        <a:p>
          <a:endParaRPr lang="en-US"/>
        </a:p>
      </dgm:t>
    </dgm:pt>
    <dgm:pt modelId="{30AE4C8F-6CE8-4D1F-8CFF-E2E944B30454}" type="pres">
      <dgm:prSet presAssocID="{E2DD09AA-16C6-46F9-8861-E7EC19FF663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91C253-3535-4093-ACFF-FA24002AB5D6}" type="pres">
      <dgm:prSet presAssocID="{E2DD09AA-16C6-46F9-8861-E7EC19FF663D}" presName="arrow" presStyleLbl="bgShp" presStyleIdx="0" presStyleCnt="1"/>
      <dgm:spPr/>
    </dgm:pt>
    <dgm:pt modelId="{5DB5C92E-46EA-4FFC-960B-F8FC46BE7261}" type="pres">
      <dgm:prSet presAssocID="{E2DD09AA-16C6-46F9-8861-E7EC19FF663D}" presName="linearProcess" presStyleCnt="0"/>
      <dgm:spPr/>
    </dgm:pt>
    <dgm:pt modelId="{3BDBE928-0BC2-4B6B-801F-2CD919C40F82}" type="pres">
      <dgm:prSet presAssocID="{4FB30DA6-8473-4DBD-A456-F3537B62582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2A21D-A622-419F-B39B-F9CBF933EE2E}" type="pres">
      <dgm:prSet presAssocID="{B8EB1770-1810-403F-8028-871958AB7424}" presName="sibTrans" presStyleCnt="0"/>
      <dgm:spPr/>
    </dgm:pt>
    <dgm:pt modelId="{9FC27C27-2AD2-4116-B26C-D9F76D706A73}" type="pres">
      <dgm:prSet presAssocID="{D756C381-3390-43A3-A581-FB6CEF0C93E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79979-B95C-4955-A538-F271F16F3E53}" type="pres">
      <dgm:prSet presAssocID="{2C53340D-64DA-4AEE-ACFC-D28E6F859700}" presName="sibTrans" presStyleCnt="0"/>
      <dgm:spPr/>
    </dgm:pt>
    <dgm:pt modelId="{73122FD3-6283-458D-A3C3-9467BD83C9BB}" type="pres">
      <dgm:prSet presAssocID="{78C30A55-C8DB-48BF-9313-7224EEF038AB}" presName="textNode" presStyleLbl="node1" presStyleIdx="2" presStyleCnt="3" custLinFactNeighborX="-3600" custLinFactNeighborY="37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32F61A-1027-4A9A-88BC-2DDADD69CBB4}" type="presOf" srcId="{4FB30DA6-8473-4DBD-A456-F3537B625827}" destId="{3BDBE928-0BC2-4B6B-801F-2CD919C40F82}" srcOrd="0" destOrd="0" presId="urn:microsoft.com/office/officeart/2005/8/layout/hProcess9"/>
    <dgm:cxn modelId="{DAB75AA3-4847-47A4-BC79-3F3AE72D5841}" srcId="{E2DD09AA-16C6-46F9-8861-E7EC19FF663D}" destId="{D756C381-3390-43A3-A581-FB6CEF0C93E6}" srcOrd="1" destOrd="0" parTransId="{8990CB05-1564-4EF3-A6D5-B6593B883528}" sibTransId="{2C53340D-64DA-4AEE-ACFC-D28E6F859700}"/>
    <dgm:cxn modelId="{05EFF9FD-E6FD-4372-8990-EC293FFA4A2B}" srcId="{E2DD09AA-16C6-46F9-8861-E7EC19FF663D}" destId="{78C30A55-C8DB-48BF-9313-7224EEF038AB}" srcOrd="2" destOrd="0" parTransId="{B23FBCFD-6393-4E2F-8CD3-CF79CA87857F}" sibTransId="{F239AB5F-3C3B-4BD8-AD15-5C3BB98233D4}"/>
    <dgm:cxn modelId="{0DDFE30B-3FCA-44CB-AA7C-EAC8865DAFF1}" type="presOf" srcId="{78C30A55-C8DB-48BF-9313-7224EEF038AB}" destId="{73122FD3-6283-458D-A3C3-9467BD83C9BB}" srcOrd="0" destOrd="0" presId="urn:microsoft.com/office/officeart/2005/8/layout/hProcess9"/>
    <dgm:cxn modelId="{9D06A64D-D8A6-421C-AA69-79F795245F8B}" srcId="{E2DD09AA-16C6-46F9-8861-E7EC19FF663D}" destId="{4FB30DA6-8473-4DBD-A456-F3537B625827}" srcOrd="0" destOrd="0" parTransId="{DC8BC4BD-4E13-48CD-BE72-E59C7C1BA40B}" sibTransId="{B8EB1770-1810-403F-8028-871958AB7424}"/>
    <dgm:cxn modelId="{42477DBB-FF17-4CF3-8B25-4346734DFF5E}" type="presOf" srcId="{E2DD09AA-16C6-46F9-8861-E7EC19FF663D}" destId="{30AE4C8F-6CE8-4D1F-8CFF-E2E944B30454}" srcOrd="0" destOrd="0" presId="urn:microsoft.com/office/officeart/2005/8/layout/hProcess9"/>
    <dgm:cxn modelId="{C3519BD0-577B-4BDF-9DDE-3E25C0279625}" type="presOf" srcId="{D756C381-3390-43A3-A581-FB6CEF0C93E6}" destId="{9FC27C27-2AD2-4116-B26C-D9F76D706A73}" srcOrd="0" destOrd="0" presId="urn:microsoft.com/office/officeart/2005/8/layout/hProcess9"/>
    <dgm:cxn modelId="{5F714805-AC1D-41C4-ACC7-A4A66BBA117E}" type="presParOf" srcId="{30AE4C8F-6CE8-4D1F-8CFF-E2E944B30454}" destId="{BE91C253-3535-4093-ACFF-FA24002AB5D6}" srcOrd="0" destOrd="0" presId="urn:microsoft.com/office/officeart/2005/8/layout/hProcess9"/>
    <dgm:cxn modelId="{AA7D796F-15AC-414C-A9D0-91474422420F}" type="presParOf" srcId="{30AE4C8F-6CE8-4D1F-8CFF-E2E944B30454}" destId="{5DB5C92E-46EA-4FFC-960B-F8FC46BE7261}" srcOrd="1" destOrd="0" presId="urn:microsoft.com/office/officeart/2005/8/layout/hProcess9"/>
    <dgm:cxn modelId="{FC9F9009-405E-48C6-8441-79961752A007}" type="presParOf" srcId="{5DB5C92E-46EA-4FFC-960B-F8FC46BE7261}" destId="{3BDBE928-0BC2-4B6B-801F-2CD919C40F82}" srcOrd="0" destOrd="0" presId="urn:microsoft.com/office/officeart/2005/8/layout/hProcess9"/>
    <dgm:cxn modelId="{68BE34D9-094B-44CC-82AF-AFDED13F8684}" type="presParOf" srcId="{5DB5C92E-46EA-4FFC-960B-F8FC46BE7261}" destId="{B822A21D-A622-419F-B39B-F9CBF933EE2E}" srcOrd="1" destOrd="0" presId="urn:microsoft.com/office/officeart/2005/8/layout/hProcess9"/>
    <dgm:cxn modelId="{086C0015-69C8-44B7-BA2A-DA75F1B0F7FA}" type="presParOf" srcId="{5DB5C92E-46EA-4FFC-960B-F8FC46BE7261}" destId="{9FC27C27-2AD2-4116-B26C-D9F76D706A73}" srcOrd="2" destOrd="0" presId="urn:microsoft.com/office/officeart/2005/8/layout/hProcess9"/>
    <dgm:cxn modelId="{6A93A94F-6185-4949-B708-C928273A0203}" type="presParOf" srcId="{5DB5C92E-46EA-4FFC-960B-F8FC46BE7261}" destId="{AAE79979-B95C-4955-A538-F271F16F3E53}" srcOrd="3" destOrd="0" presId="urn:microsoft.com/office/officeart/2005/8/layout/hProcess9"/>
    <dgm:cxn modelId="{04279C77-C8A1-48F2-AC5E-7F038F169ACB}" type="presParOf" srcId="{5DB5C92E-46EA-4FFC-960B-F8FC46BE7261}" destId="{73122FD3-6283-458D-A3C3-9467BD83C9B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1C253-3535-4093-ACFF-FA24002AB5D6}">
      <dsp:nvSpPr>
        <dsp:cNvPr id="0" name=""/>
        <dsp:cNvSpPr/>
      </dsp:nvSpPr>
      <dsp:spPr>
        <a:xfrm>
          <a:off x="582929" y="0"/>
          <a:ext cx="6606540" cy="41148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BDBE928-0BC2-4B6B-801F-2CD919C40F82}">
      <dsp:nvSpPr>
        <dsp:cNvPr id="0" name=""/>
        <dsp:cNvSpPr/>
      </dsp:nvSpPr>
      <dsp:spPr>
        <a:xfrm>
          <a:off x="8349" y="1234440"/>
          <a:ext cx="2501741" cy="1645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Calibri" panose="020F0502020204030204" pitchFamily="34" charset="0"/>
            </a:rPr>
            <a:t>Shippers</a:t>
          </a:r>
          <a:endParaRPr lang="en-US" sz="2500" kern="1200" dirty="0">
            <a:latin typeface="Calibri" panose="020F0502020204030204" pitchFamily="34" charset="0"/>
          </a:endParaRPr>
        </a:p>
      </dsp:txBody>
      <dsp:txXfrm>
        <a:off x="88696" y="1314787"/>
        <a:ext cx="2341047" cy="1485226"/>
      </dsp:txXfrm>
    </dsp:sp>
    <dsp:sp modelId="{9FC27C27-2AD2-4116-B26C-D9F76D706A73}">
      <dsp:nvSpPr>
        <dsp:cNvPr id="0" name=""/>
        <dsp:cNvSpPr/>
      </dsp:nvSpPr>
      <dsp:spPr>
        <a:xfrm>
          <a:off x="2635329" y="1234440"/>
          <a:ext cx="2501741" cy="1645920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Calibri" panose="020F0502020204030204" pitchFamily="34" charset="0"/>
            </a:rPr>
            <a:t>Class I/</a:t>
          </a:r>
          <a:r>
            <a:rPr lang="en-US" sz="2500" kern="1200" dirty="0" err="1" smtClean="0">
              <a:latin typeface="Calibri" panose="020F0502020204030204" pitchFamily="34" charset="0"/>
            </a:rPr>
            <a:t>Shortline</a:t>
          </a:r>
          <a:r>
            <a:rPr lang="en-US" sz="2500" kern="1200" dirty="0" smtClean="0">
              <a:latin typeface="Calibri" panose="020F0502020204030204" pitchFamily="34" charset="0"/>
            </a:rPr>
            <a:t> Customer Reject Systems</a:t>
          </a:r>
          <a:endParaRPr lang="en-US" sz="2500" kern="1200" dirty="0">
            <a:latin typeface="Calibri" panose="020F0502020204030204" pitchFamily="34" charset="0"/>
          </a:endParaRPr>
        </a:p>
      </dsp:txBody>
      <dsp:txXfrm>
        <a:off x="2715676" y="1314787"/>
        <a:ext cx="2341047" cy="1485226"/>
      </dsp:txXfrm>
    </dsp:sp>
    <dsp:sp modelId="{73122FD3-6283-458D-A3C3-9467BD83C9BB}">
      <dsp:nvSpPr>
        <dsp:cNvPr id="0" name=""/>
        <dsp:cNvSpPr/>
      </dsp:nvSpPr>
      <dsp:spPr>
        <a:xfrm>
          <a:off x="5257800" y="1295404"/>
          <a:ext cx="2501741" cy="164592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>
              <a:latin typeface="Calibri" panose="020F0502020204030204" pitchFamily="34" charset="0"/>
            </a:rPr>
            <a:t>Railinc</a:t>
          </a:r>
          <a:r>
            <a:rPr lang="en-US" sz="2500" kern="1200" dirty="0" smtClean="0">
              <a:latin typeface="Calibri" panose="020F0502020204030204" pitchFamily="34" charset="0"/>
            </a:rPr>
            <a:t> EQR Application</a:t>
          </a:r>
          <a:endParaRPr lang="en-US" sz="2500" kern="1200" dirty="0">
            <a:latin typeface="Calibri" panose="020F0502020204030204" pitchFamily="34" charset="0"/>
          </a:endParaRPr>
        </a:p>
      </dsp:txBody>
      <dsp:txXfrm>
        <a:off x="5338147" y="1375751"/>
        <a:ext cx="2341047" cy="14852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r">
              <a:defRPr sz="1200"/>
            </a:lvl1pPr>
          </a:lstStyle>
          <a:p>
            <a:fld id="{D015EB35-0B28-47BE-A32D-A374B30B740E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r">
              <a:defRPr sz="12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r">
              <a:defRPr sz="1200"/>
            </a:lvl1pPr>
          </a:lstStyle>
          <a:p>
            <a:fld id="{EEF907E0-1A73-4BF6-A7D3-62BB943D09A4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24" tIns="46412" rIns="92824" bIns="464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24" tIns="46412" rIns="92824" bIns="4641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r">
              <a:defRPr sz="12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2014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3375" y="2819400"/>
            <a:ext cx="85344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Equipment Quality Reporting System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7391400" cy="1752600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Angela Buccigrosse</a:t>
            </a:r>
          </a:p>
          <a:p>
            <a:r>
              <a:rPr lang="en-US" dirty="0" smtClean="0">
                <a:latin typeface="+mn-lt"/>
              </a:rPr>
              <a:t>ACACSO</a:t>
            </a:r>
          </a:p>
          <a:p>
            <a:r>
              <a:rPr lang="en-US" dirty="0" smtClean="0">
                <a:latin typeface="+mn-lt"/>
              </a:rPr>
              <a:t>May 7,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42925"/>
            <a:ext cx="8375651" cy="1153624"/>
          </a:xfrm>
        </p:spPr>
        <p:txBody>
          <a:bodyPr>
            <a:normAutofit fontScale="90000"/>
          </a:bodyPr>
          <a:lstStyle/>
          <a:p>
            <a:r>
              <a:rPr lang="en-US" i="1" dirty="0" smtClean="0">
                <a:latin typeface="Calibri" panose="020F0502020204030204" pitchFamily="34" charset="0"/>
              </a:rPr>
              <a:t>Current Industry (TRAIN II Manual) Shipper Reject Codes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94883"/>
            <a:ext cx="3344971" cy="28682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990725"/>
            <a:ext cx="4649132" cy="3409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26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375651" cy="448774"/>
          </a:xfrm>
        </p:spPr>
        <p:txBody>
          <a:bodyPr>
            <a:normAutofit fontScale="90000"/>
          </a:bodyPr>
          <a:lstStyle/>
          <a:p>
            <a:r>
              <a:rPr lang="en-US" i="1" dirty="0" smtClean="0">
                <a:latin typeface="Calibri" panose="020F0502020204030204" pitchFamily="34" charset="0"/>
              </a:rPr>
              <a:t>Carrier Codes/Industry Standard Codes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16832"/>
            <a:ext cx="7772400" cy="422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040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375651" cy="448774"/>
          </a:xfrm>
        </p:spPr>
        <p:txBody>
          <a:bodyPr>
            <a:normAutofit fontScale="90000"/>
          </a:bodyPr>
          <a:lstStyle/>
          <a:p>
            <a:r>
              <a:rPr lang="en-US" i="1" dirty="0" err="1" smtClean="0">
                <a:latin typeface="Calibri" panose="020F0502020204030204" pitchFamily="34" charset="0"/>
              </a:rPr>
              <a:t>EQR</a:t>
            </a:r>
            <a:r>
              <a:rPr lang="en-US" i="1" dirty="0" smtClean="0">
                <a:latin typeface="Calibri" panose="020F0502020204030204" pitchFamily="34" charset="0"/>
              </a:rPr>
              <a:t> Schedule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36962" y="1428453"/>
            <a:ext cx="8470076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EQR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integration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testing 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began in </a:t>
            </a:r>
            <a:r>
              <a:rPr 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Q4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2013 and is in progress.</a:t>
            </a:r>
            <a:endParaRPr 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CSV upload functionality is available for roads that do not plan to integrate immediately.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Railinc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will collect and analyze data in 2014.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The results of this analysis will determine future </a:t>
            </a:r>
            <a:r>
              <a:rPr 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EQR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-related work.</a:t>
            </a:r>
          </a:p>
        </p:txBody>
      </p:sp>
    </p:spTree>
    <p:extLst>
      <p:ext uri="{BB962C8B-B14F-4D97-AF65-F5344CB8AC3E}">
        <p14:creationId xmlns:p14="http://schemas.microsoft.com/office/powerpoint/2010/main" val="65793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375651" cy="448774"/>
          </a:xfrm>
        </p:spPr>
        <p:txBody>
          <a:bodyPr>
            <a:normAutofit fontScale="90000"/>
          </a:bodyPr>
          <a:lstStyle/>
          <a:p>
            <a:r>
              <a:rPr lang="en-US" i="1" dirty="0">
                <a:latin typeface="Calibri" panose="020F0502020204030204" pitchFamily="34" charset="0"/>
              </a:rPr>
              <a:t>Query </a:t>
            </a:r>
            <a:r>
              <a:rPr lang="en-US" i="1" dirty="0" smtClean="0">
                <a:latin typeface="Calibri" panose="020F0502020204030204" pitchFamily="34" charset="0"/>
              </a:rPr>
              <a:t>Functionality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67" y="1743379"/>
            <a:ext cx="8622467" cy="33712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53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375651" cy="448774"/>
          </a:xfrm>
        </p:spPr>
        <p:txBody>
          <a:bodyPr>
            <a:normAutofit fontScale="90000"/>
          </a:bodyPr>
          <a:lstStyle/>
          <a:p>
            <a:r>
              <a:rPr lang="en-US" i="1" dirty="0">
                <a:latin typeface="Calibri" panose="020F0502020204030204" pitchFamily="34" charset="0"/>
              </a:rPr>
              <a:t>Query </a:t>
            </a:r>
            <a:r>
              <a:rPr lang="en-US" i="1" dirty="0" smtClean="0">
                <a:latin typeface="Calibri" panose="020F0502020204030204" pitchFamily="34" charset="0"/>
              </a:rPr>
              <a:t>Results User 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40" y="1450223"/>
            <a:ext cx="8073921" cy="39575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4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375651" cy="448774"/>
          </a:xfrm>
        </p:spPr>
        <p:txBody>
          <a:bodyPr>
            <a:normAutofit fontScale="90000"/>
          </a:bodyPr>
          <a:lstStyle/>
          <a:p>
            <a:r>
              <a:rPr lang="en-US" i="1" dirty="0">
                <a:latin typeface="Calibri" panose="020F0502020204030204" pitchFamily="34" charset="0"/>
              </a:rPr>
              <a:t>Query </a:t>
            </a:r>
            <a:r>
              <a:rPr lang="en-US" i="1" dirty="0" smtClean="0">
                <a:latin typeface="Calibri" panose="020F0502020204030204" pitchFamily="34" charset="0"/>
              </a:rPr>
              <a:t>Results User 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1255184"/>
            <a:ext cx="7524750" cy="434763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24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375651" cy="731349"/>
          </a:xfrm>
        </p:spPr>
        <p:txBody>
          <a:bodyPr>
            <a:normAutofit/>
          </a:bodyPr>
          <a:lstStyle/>
          <a:p>
            <a:r>
              <a:rPr lang="en-US" sz="4000" i="1" dirty="0" smtClean="0">
                <a:latin typeface="Calibri" panose="020F0502020204030204" pitchFamily="34" charset="0"/>
              </a:rPr>
              <a:t>Query Results CSV Download</a:t>
            </a:r>
            <a:endParaRPr lang="en-US" sz="4000" i="1" dirty="0">
              <a:latin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943" y="1218556"/>
            <a:ext cx="5196114" cy="22104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25" y="3529321"/>
            <a:ext cx="8558950" cy="22618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685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46075" y="2832513"/>
            <a:ext cx="84518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/>
            <a:r>
              <a:rPr lang="en-US" b="1" i="1" smtClean="0">
                <a:latin typeface="+mn-lt"/>
              </a:rPr>
              <a:t>QUESTIONS?</a:t>
            </a:r>
            <a:endParaRPr lang="en-US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404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35825"/>
            <a:ext cx="8267313" cy="1192975"/>
          </a:xfrm>
        </p:spPr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Today’s Agenda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31458" cy="37515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Background</a:t>
            </a:r>
          </a:p>
          <a:p>
            <a:r>
              <a:rPr lang="en-US" dirty="0" smtClean="0">
                <a:latin typeface="+mn-lt"/>
              </a:rPr>
              <a:t>Goals</a:t>
            </a:r>
          </a:p>
          <a:p>
            <a:r>
              <a:rPr lang="en-US" dirty="0" smtClean="0">
                <a:latin typeface="+mn-lt"/>
              </a:rPr>
              <a:t>Project Overview</a:t>
            </a:r>
          </a:p>
          <a:p>
            <a:r>
              <a:rPr lang="en-US" dirty="0" smtClean="0">
                <a:latin typeface="+mn-lt"/>
              </a:rPr>
              <a:t>Process Flow</a:t>
            </a:r>
          </a:p>
          <a:p>
            <a:r>
              <a:rPr lang="en-US" dirty="0" smtClean="0">
                <a:latin typeface="+mn-lt"/>
              </a:rPr>
              <a:t>Benefits</a:t>
            </a:r>
          </a:p>
          <a:p>
            <a:r>
              <a:rPr lang="en-US" dirty="0" smtClean="0">
                <a:latin typeface="+mn-lt"/>
              </a:rPr>
              <a:t>User Interface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6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991600" cy="448774"/>
          </a:xfrm>
        </p:spPr>
        <p:txBody>
          <a:bodyPr>
            <a:normAutofit fontScale="90000"/>
          </a:bodyPr>
          <a:lstStyle/>
          <a:p>
            <a:r>
              <a:rPr lang="en-US" i="1" dirty="0" smtClean="0">
                <a:latin typeface="Calibri" panose="020F0502020204030204" pitchFamily="34" charset="0"/>
              </a:rPr>
              <a:t>Equipment Quality Reporting System (</a:t>
            </a:r>
            <a:r>
              <a:rPr lang="en-US" i="1" dirty="0" err="1" smtClean="0">
                <a:latin typeface="Calibri" panose="020F0502020204030204" pitchFamily="34" charset="0"/>
              </a:rPr>
              <a:t>EQR</a:t>
            </a:r>
            <a:r>
              <a:rPr lang="en-US" i="1" dirty="0" smtClean="0">
                <a:latin typeface="Calibri" panose="020F0502020204030204" pitchFamily="34" charset="0"/>
              </a:rPr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8946" y="1524000"/>
            <a:ext cx="8706109" cy="3810000"/>
          </a:xfrm>
        </p:spPr>
        <p:txBody>
          <a:bodyPr>
            <a:normAutofit fontScale="92500"/>
          </a:bodyPr>
          <a:lstStyle/>
          <a:p>
            <a:r>
              <a:rPr lang="en-US" sz="3500" dirty="0" smtClean="0">
                <a:latin typeface="+mn-lt"/>
              </a:rPr>
              <a:t>Developed under the Damaged and Defective Car Tracking System Technical Advisory Group (TAG)</a:t>
            </a:r>
          </a:p>
          <a:p>
            <a:pPr lvl="1"/>
            <a:r>
              <a:rPr lang="en-US" sz="3000" dirty="0" smtClean="0">
                <a:latin typeface="+mn-lt"/>
              </a:rPr>
              <a:t>Consisted primarily of mechanical groups</a:t>
            </a:r>
          </a:p>
          <a:p>
            <a:pPr lvl="1"/>
            <a:r>
              <a:rPr lang="en-US" sz="3000" dirty="0" smtClean="0">
                <a:latin typeface="+mn-lt"/>
              </a:rPr>
              <a:t>Found that wider variety of expertise was needed</a:t>
            </a:r>
          </a:p>
          <a:p>
            <a:r>
              <a:rPr lang="en-US" sz="3500" dirty="0" smtClean="0">
                <a:latin typeface="+mn-lt"/>
              </a:rPr>
              <a:t>Equipment Quality Reporting TAG formed</a:t>
            </a:r>
          </a:p>
          <a:p>
            <a:pPr lvl="1"/>
            <a:r>
              <a:rPr lang="en-US" sz="3000" dirty="0" smtClean="0">
                <a:latin typeface="+mn-lt"/>
              </a:rPr>
              <a:t>Includes mechanical, customer service, and car-management groups</a:t>
            </a:r>
            <a:endParaRPr lang="en-US" sz="3000" dirty="0">
              <a:latin typeface="+mn-lt"/>
            </a:endParaRPr>
          </a:p>
          <a:p>
            <a:pPr lvl="1"/>
            <a:endParaRPr lang="en-US" dirty="0">
              <a:latin typeface="+mn-lt"/>
            </a:endParaRPr>
          </a:p>
          <a:p>
            <a:pPr lvl="1"/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14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991600" cy="448774"/>
          </a:xfrm>
        </p:spPr>
        <p:txBody>
          <a:bodyPr>
            <a:normAutofit fontScale="90000"/>
          </a:bodyPr>
          <a:lstStyle/>
          <a:p>
            <a:r>
              <a:rPr lang="en-US" i="1" dirty="0" err="1" smtClean="0">
                <a:latin typeface="Calibri" panose="020F0502020204030204" pitchFamily="34" charset="0"/>
              </a:rPr>
              <a:t>EQR</a:t>
            </a:r>
            <a:r>
              <a:rPr lang="en-US" i="1" dirty="0" smtClean="0">
                <a:latin typeface="Calibri" panose="020F0502020204030204" pitchFamily="34" charset="0"/>
              </a:rPr>
              <a:t> TAG Members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69" y="1383507"/>
            <a:ext cx="8424863" cy="409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712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991600" cy="448774"/>
          </a:xfrm>
        </p:spPr>
        <p:txBody>
          <a:bodyPr>
            <a:normAutofit fontScale="90000"/>
          </a:bodyPr>
          <a:lstStyle/>
          <a:p>
            <a:r>
              <a:rPr lang="en-US" i="1" dirty="0" err="1" smtClean="0">
                <a:latin typeface="Calibri" panose="020F0502020204030204" pitchFamily="34" charset="0"/>
              </a:rPr>
              <a:t>EQR</a:t>
            </a:r>
            <a:r>
              <a:rPr lang="en-US" i="1" dirty="0" smtClean="0">
                <a:latin typeface="Calibri" panose="020F0502020204030204" pitchFamily="34" charset="0"/>
              </a:rPr>
              <a:t> Goals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66700" y="1257300"/>
            <a:ext cx="8610600" cy="4343400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>
                <a:latin typeface="Calibri" panose="020F0502020204030204" pitchFamily="34" charset="0"/>
              </a:rPr>
              <a:t>T</a:t>
            </a:r>
            <a:r>
              <a:rPr lang="en-US" sz="3500" dirty="0" smtClean="0">
                <a:latin typeface="Calibri" panose="020F0502020204030204" pitchFamily="34" charset="0"/>
              </a:rPr>
              <a:t>rack equipment </a:t>
            </a:r>
            <a:r>
              <a:rPr lang="en-US" sz="3500" dirty="0">
                <a:latin typeface="Calibri" panose="020F0502020204030204" pitchFamily="34" charset="0"/>
              </a:rPr>
              <a:t>rejected by shippers </a:t>
            </a:r>
            <a:r>
              <a:rPr lang="en-US" sz="3500" dirty="0" smtClean="0">
                <a:latin typeface="Calibri" panose="020F0502020204030204" pitchFamily="34" charset="0"/>
              </a:rPr>
              <a:t>and use the information to </a:t>
            </a:r>
            <a:r>
              <a:rPr lang="en-US" sz="3500" dirty="0">
                <a:latin typeface="Calibri" panose="020F0502020204030204" pitchFamily="34" charset="0"/>
              </a:rPr>
              <a:t>help identify the root cause for </a:t>
            </a:r>
            <a:r>
              <a:rPr lang="en-US" sz="3500" dirty="0" smtClean="0">
                <a:latin typeface="Calibri" panose="020F0502020204030204" pitchFamily="34" charset="0"/>
              </a:rPr>
              <a:t>rejected cars</a:t>
            </a:r>
            <a:endParaRPr lang="en-US" sz="3500" dirty="0">
              <a:latin typeface="Calibri" panose="020F0502020204030204" pitchFamily="34" charset="0"/>
            </a:endParaRPr>
          </a:p>
          <a:p>
            <a:r>
              <a:rPr lang="en-US" sz="3500" dirty="0">
                <a:latin typeface="Calibri" panose="020F0502020204030204" pitchFamily="34" charset="0"/>
              </a:rPr>
              <a:t>P</a:t>
            </a:r>
            <a:r>
              <a:rPr lang="en-US" sz="3500" dirty="0" smtClean="0">
                <a:latin typeface="Calibri" panose="020F0502020204030204" pitchFamily="34" charset="0"/>
              </a:rPr>
              <a:t>rovide a tool that transmits </a:t>
            </a:r>
            <a:r>
              <a:rPr lang="en-US" sz="3500" dirty="0">
                <a:latin typeface="Calibri" panose="020F0502020204030204" pitchFamily="34" charset="0"/>
              </a:rPr>
              <a:t>the necessary information to Class </a:t>
            </a:r>
            <a:r>
              <a:rPr lang="en-US" sz="3500" dirty="0" smtClean="0">
                <a:latin typeface="Calibri" panose="020F0502020204030204" pitchFamily="34" charset="0"/>
              </a:rPr>
              <a:t>I railroads and railcar owners when shippers reject cars</a:t>
            </a:r>
          </a:p>
          <a:p>
            <a:r>
              <a:rPr lang="en-US" sz="3500" dirty="0" smtClean="0">
                <a:latin typeface="Calibri" panose="020F0502020204030204" pitchFamily="34" charset="0"/>
              </a:rPr>
              <a:t>Provide a </a:t>
            </a:r>
            <a:r>
              <a:rPr lang="en-US" sz="3500" dirty="0">
                <a:latin typeface="Calibri" panose="020F0502020204030204" pitchFamily="34" charset="0"/>
              </a:rPr>
              <a:t>process to allow timely and accurate reporting </a:t>
            </a:r>
            <a:r>
              <a:rPr lang="en-US" sz="3500" dirty="0" smtClean="0">
                <a:latin typeface="Calibri" panose="020F0502020204030204" pitchFamily="34" charset="0"/>
              </a:rPr>
              <a:t>to </a:t>
            </a:r>
            <a:r>
              <a:rPr lang="en-US" sz="3500" dirty="0">
                <a:latin typeface="Calibri" panose="020F0502020204030204" pitchFamily="34" charset="0"/>
              </a:rPr>
              <a:t>properly identify and minimize handling of </a:t>
            </a:r>
            <a:r>
              <a:rPr lang="en-US" sz="3500" dirty="0" smtClean="0">
                <a:latin typeface="Calibri" panose="020F0502020204030204" pitchFamily="34" charset="0"/>
              </a:rPr>
              <a:t>bad-ordered equipment</a:t>
            </a:r>
            <a:endParaRPr lang="en-US" sz="35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79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991600" cy="448774"/>
          </a:xfrm>
        </p:spPr>
        <p:txBody>
          <a:bodyPr>
            <a:normAutofit fontScale="90000"/>
          </a:bodyPr>
          <a:lstStyle/>
          <a:p>
            <a:r>
              <a:rPr lang="en-US" i="1" dirty="0" err="1" smtClean="0">
                <a:latin typeface="Calibri" panose="020F0502020204030204" pitchFamily="34" charset="0"/>
              </a:rPr>
              <a:t>EQR</a:t>
            </a:r>
            <a:r>
              <a:rPr lang="en-US" i="1" dirty="0" smtClean="0">
                <a:latin typeface="Calibri" panose="020F0502020204030204" pitchFamily="34" charset="0"/>
              </a:rPr>
              <a:t> Project 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8946" y="1943100"/>
            <a:ext cx="8706109" cy="2971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+mn-lt"/>
              </a:rPr>
              <a:t>Develop repository that captures reject data sent electronically from the roads</a:t>
            </a:r>
          </a:p>
          <a:p>
            <a:r>
              <a:rPr lang="en-US" dirty="0" smtClean="0">
                <a:latin typeface="+mn-lt"/>
              </a:rPr>
              <a:t>Handling carriers and equipment owners receive notifications when shippers reject car/cars on their line</a:t>
            </a:r>
          </a:p>
          <a:p>
            <a:pPr lvl="1"/>
            <a:r>
              <a:rPr lang="en-US" dirty="0" err="1" smtClean="0">
                <a:latin typeface="+mn-lt"/>
              </a:rPr>
              <a:t>MQ</a:t>
            </a:r>
            <a:r>
              <a:rPr lang="en-US" dirty="0" smtClean="0">
                <a:latin typeface="+mn-lt"/>
              </a:rPr>
              <a:t>/email notification options</a:t>
            </a:r>
          </a:p>
        </p:txBody>
      </p:sp>
    </p:spTree>
    <p:extLst>
      <p:ext uri="{BB962C8B-B14F-4D97-AF65-F5344CB8AC3E}">
        <p14:creationId xmlns:p14="http://schemas.microsoft.com/office/powerpoint/2010/main" val="197822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991600" cy="448774"/>
          </a:xfrm>
        </p:spPr>
        <p:txBody>
          <a:bodyPr>
            <a:normAutofit fontScale="90000"/>
          </a:bodyPr>
          <a:lstStyle/>
          <a:p>
            <a:r>
              <a:rPr lang="en-US" i="1" dirty="0" err="1" smtClean="0">
                <a:latin typeface="Calibri" panose="020F0502020204030204" pitchFamily="34" charset="0"/>
              </a:rPr>
              <a:t>EQR</a:t>
            </a:r>
            <a:r>
              <a:rPr lang="en-US" i="1" dirty="0" smtClean="0">
                <a:latin typeface="Calibri" panose="020F0502020204030204" pitchFamily="34" charset="0"/>
              </a:rPr>
              <a:t> Project 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8946" y="1943100"/>
            <a:ext cx="8706109" cy="2971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User interface </a:t>
            </a:r>
            <a:r>
              <a:rPr lang="en-US" dirty="0" smtClean="0">
                <a:solidFill>
                  <a:srgbClr val="000000"/>
                </a:solidFill>
                <a:latin typeface="+mn-lt"/>
              </a:rPr>
              <a:t>allows 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handling carriers and car mark owners to query rejections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Shippers will continue using carrier reject systems to enter reject information</a:t>
            </a:r>
          </a:p>
        </p:txBody>
      </p:sp>
    </p:spTree>
    <p:extLst>
      <p:ext uri="{BB962C8B-B14F-4D97-AF65-F5344CB8AC3E}">
        <p14:creationId xmlns:p14="http://schemas.microsoft.com/office/powerpoint/2010/main" val="384825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991600" cy="448774"/>
          </a:xfrm>
        </p:spPr>
        <p:txBody>
          <a:bodyPr>
            <a:normAutofit fontScale="90000"/>
          </a:bodyPr>
          <a:lstStyle/>
          <a:p>
            <a:r>
              <a:rPr lang="en-US" i="1" dirty="0" err="1" smtClean="0">
                <a:latin typeface="Calibri" panose="020F0502020204030204" pitchFamily="34" charset="0"/>
              </a:rPr>
              <a:t>EQR</a:t>
            </a:r>
            <a:r>
              <a:rPr lang="en-US" i="1" dirty="0" smtClean="0">
                <a:latin typeface="Calibri" panose="020F0502020204030204" pitchFamily="34" charset="0"/>
              </a:rPr>
              <a:t> Process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415865"/>
              </p:ext>
            </p:extLst>
          </p:nvPr>
        </p:nvGraphicFramePr>
        <p:xfrm>
          <a:off x="685800" y="13716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946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8976"/>
            <a:ext cx="8991600" cy="448774"/>
          </a:xfrm>
        </p:spPr>
        <p:txBody>
          <a:bodyPr>
            <a:normAutofit fontScale="90000"/>
          </a:bodyPr>
          <a:lstStyle/>
          <a:p>
            <a:r>
              <a:rPr lang="en-US" i="1" dirty="0" err="1" smtClean="0">
                <a:latin typeface="Calibri" panose="020F0502020204030204" pitchFamily="34" charset="0"/>
              </a:rPr>
              <a:t>EQR</a:t>
            </a:r>
            <a:r>
              <a:rPr lang="en-US" i="1" dirty="0" smtClean="0">
                <a:latin typeface="Calibri" panose="020F0502020204030204" pitchFamily="34" charset="0"/>
              </a:rPr>
              <a:t> Benefits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8946" y="1295400"/>
            <a:ext cx="8706109" cy="4267200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 smtClean="0">
                <a:latin typeface="+mn-lt"/>
              </a:rPr>
              <a:t>Ability to identify and minimize the handling of bad-ordered equipment</a:t>
            </a:r>
          </a:p>
          <a:p>
            <a:r>
              <a:rPr lang="en-US" sz="3500" dirty="0" smtClean="0">
                <a:latin typeface="+mn-lt"/>
              </a:rPr>
              <a:t>Provide visibility into:</a:t>
            </a:r>
          </a:p>
          <a:p>
            <a:pPr lvl="1"/>
            <a:r>
              <a:rPr lang="en-US" sz="3000" dirty="0" smtClean="0">
                <a:latin typeface="+mn-lt"/>
              </a:rPr>
              <a:t>Rejection of cars when they are rejected on foreign roads (system cars on a foreign road)</a:t>
            </a:r>
          </a:p>
          <a:p>
            <a:pPr lvl="1"/>
            <a:r>
              <a:rPr lang="en-US" sz="3000" dirty="0" smtClean="0">
                <a:latin typeface="+mn-lt"/>
              </a:rPr>
              <a:t>Issues/defects discovered during unloading on a foreign road (system car received back empty)</a:t>
            </a:r>
          </a:p>
          <a:p>
            <a:pPr lvl="1"/>
            <a:r>
              <a:rPr lang="en-US" sz="3000" dirty="0" smtClean="0">
                <a:latin typeface="+mn-lt"/>
              </a:rPr>
              <a:t>Loss of utilization</a:t>
            </a:r>
          </a:p>
          <a:p>
            <a:r>
              <a:rPr lang="en-US" sz="3500" dirty="0" smtClean="0">
                <a:latin typeface="+mn-lt"/>
              </a:rPr>
              <a:t>Improve and standardize existing rejection codes to an industry standard</a:t>
            </a:r>
            <a:endParaRPr lang="en-US" sz="3500" dirty="0">
              <a:latin typeface="+mn-lt"/>
            </a:endParaRPr>
          </a:p>
          <a:p>
            <a:pPr lvl="1"/>
            <a:endParaRPr lang="en-US" dirty="0" smtClean="0">
              <a:latin typeface="+mn-lt"/>
            </a:endParaRPr>
          </a:p>
          <a:p>
            <a:pPr lvl="1"/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770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5597</TotalTime>
  <Words>356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1_Office Theme</vt:lpstr>
      <vt:lpstr>Equipment Quality Reporting System</vt:lpstr>
      <vt:lpstr>Today’s Agenda</vt:lpstr>
      <vt:lpstr>Equipment Quality Reporting System (EQR)</vt:lpstr>
      <vt:lpstr>EQR TAG Members</vt:lpstr>
      <vt:lpstr>EQR Goals</vt:lpstr>
      <vt:lpstr>EQR Project Overview</vt:lpstr>
      <vt:lpstr>EQR Project Overview</vt:lpstr>
      <vt:lpstr>EQR Process Flow</vt:lpstr>
      <vt:lpstr>EQR Benefits</vt:lpstr>
      <vt:lpstr>Current Industry (TRAIN II Manual) Shipper Reject Codes</vt:lpstr>
      <vt:lpstr>Carrier Codes/Industry Standard Codes</vt:lpstr>
      <vt:lpstr>EQR Schedule</vt:lpstr>
      <vt:lpstr>Query Functionality</vt:lpstr>
      <vt:lpstr>Query Results User Interface</vt:lpstr>
      <vt:lpstr>Query Results User Interface</vt:lpstr>
      <vt:lpstr>Query Results CSV Download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130</cp:revision>
  <cp:lastPrinted>2014-04-11T14:27:09Z</cp:lastPrinted>
  <dcterms:created xsi:type="dcterms:W3CDTF">2012-02-21T18:19:11Z</dcterms:created>
  <dcterms:modified xsi:type="dcterms:W3CDTF">2014-05-02T21:58:22Z</dcterms:modified>
</cp:coreProperties>
</file>