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15"/>
  </p:notesMasterIdLst>
  <p:handoutMasterIdLst>
    <p:handoutMasterId r:id="rId16"/>
  </p:handoutMasterIdLst>
  <p:sldIdLst>
    <p:sldId id="877" r:id="rId2"/>
    <p:sldId id="979" r:id="rId3"/>
    <p:sldId id="1002" r:id="rId4"/>
    <p:sldId id="1003" r:id="rId5"/>
    <p:sldId id="981" r:id="rId6"/>
    <p:sldId id="1004" r:id="rId7"/>
    <p:sldId id="1005" r:id="rId8"/>
    <p:sldId id="982" r:id="rId9"/>
    <p:sldId id="990" r:id="rId10"/>
    <p:sldId id="998" r:id="rId11"/>
    <p:sldId id="1006" r:id="rId12"/>
    <p:sldId id="1007" r:id="rId13"/>
    <p:sldId id="978" r:id="rId14"/>
  </p:sldIdLst>
  <p:sldSz cx="9144000" cy="6858000" type="screen4x3"/>
  <p:notesSz cx="7010400" cy="9296400"/>
  <p:defaultTextStyle>
    <a:defPPr>
      <a:defRPr lang="en-US"/>
    </a:defPPr>
    <a:lvl1pPr algn="l" rtl="0" fontAlgn="base">
      <a:spcBef>
        <a:spcPct val="0"/>
      </a:spcBef>
      <a:spcAft>
        <a:spcPct val="0"/>
      </a:spcAft>
      <a:defRPr sz="2000" b="1" kern="1200">
        <a:solidFill>
          <a:schemeClr val="tx1"/>
        </a:solidFill>
        <a:latin typeface="Arial" charset="0"/>
        <a:ea typeface="+mn-ea"/>
        <a:cs typeface="+mn-cs"/>
      </a:defRPr>
    </a:lvl1pPr>
    <a:lvl2pPr marL="457200" algn="l" rtl="0" fontAlgn="base">
      <a:spcBef>
        <a:spcPct val="0"/>
      </a:spcBef>
      <a:spcAft>
        <a:spcPct val="0"/>
      </a:spcAft>
      <a:defRPr sz="2000" b="1" kern="1200">
        <a:solidFill>
          <a:schemeClr val="tx1"/>
        </a:solidFill>
        <a:latin typeface="Arial" charset="0"/>
        <a:ea typeface="+mn-ea"/>
        <a:cs typeface="+mn-cs"/>
      </a:defRPr>
    </a:lvl2pPr>
    <a:lvl3pPr marL="914400" algn="l" rtl="0" fontAlgn="base">
      <a:spcBef>
        <a:spcPct val="0"/>
      </a:spcBef>
      <a:spcAft>
        <a:spcPct val="0"/>
      </a:spcAft>
      <a:defRPr sz="2000" b="1" kern="1200">
        <a:solidFill>
          <a:schemeClr val="tx1"/>
        </a:solidFill>
        <a:latin typeface="Arial" charset="0"/>
        <a:ea typeface="+mn-ea"/>
        <a:cs typeface="+mn-cs"/>
      </a:defRPr>
    </a:lvl3pPr>
    <a:lvl4pPr marL="1371600" algn="l" rtl="0" fontAlgn="base">
      <a:spcBef>
        <a:spcPct val="0"/>
      </a:spcBef>
      <a:spcAft>
        <a:spcPct val="0"/>
      </a:spcAft>
      <a:defRPr sz="2000" b="1" kern="1200">
        <a:solidFill>
          <a:schemeClr val="tx1"/>
        </a:solidFill>
        <a:latin typeface="Arial" charset="0"/>
        <a:ea typeface="+mn-ea"/>
        <a:cs typeface="+mn-cs"/>
      </a:defRPr>
    </a:lvl4pPr>
    <a:lvl5pPr marL="1828800" algn="l" rtl="0" fontAlgn="base">
      <a:spcBef>
        <a:spcPct val="0"/>
      </a:spcBef>
      <a:spcAft>
        <a:spcPct val="0"/>
      </a:spcAft>
      <a:defRPr sz="2000" b="1" kern="1200">
        <a:solidFill>
          <a:schemeClr val="tx1"/>
        </a:solidFill>
        <a:latin typeface="Arial" charset="0"/>
        <a:ea typeface="+mn-ea"/>
        <a:cs typeface="+mn-cs"/>
      </a:defRPr>
    </a:lvl5pPr>
    <a:lvl6pPr marL="2286000" algn="l" defTabSz="914400" rtl="0" eaLnBrk="1" latinLnBrk="0" hangingPunct="1">
      <a:defRPr sz="2000" b="1" kern="1200">
        <a:solidFill>
          <a:schemeClr val="tx1"/>
        </a:solidFill>
        <a:latin typeface="Arial" charset="0"/>
        <a:ea typeface="+mn-ea"/>
        <a:cs typeface="+mn-cs"/>
      </a:defRPr>
    </a:lvl6pPr>
    <a:lvl7pPr marL="2743200" algn="l" defTabSz="914400" rtl="0" eaLnBrk="1" latinLnBrk="0" hangingPunct="1">
      <a:defRPr sz="2000" b="1" kern="1200">
        <a:solidFill>
          <a:schemeClr val="tx1"/>
        </a:solidFill>
        <a:latin typeface="Arial" charset="0"/>
        <a:ea typeface="+mn-ea"/>
        <a:cs typeface="+mn-cs"/>
      </a:defRPr>
    </a:lvl7pPr>
    <a:lvl8pPr marL="3200400" algn="l" defTabSz="914400" rtl="0" eaLnBrk="1" latinLnBrk="0" hangingPunct="1">
      <a:defRPr sz="2000" b="1" kern="1200">
        <a:solidFill>
          <a:schemeClr val="tx1"/>
        </a:solidFill>
        <a:latin typeface="Arial" charset="0"/>
        <a:ea typeface="+mn-ea"/>
        <a:cs typeface="+mn-cs"/>
      </a:defRPr>
    </a:lvl8pPr>
    <a:lvl9pPr marL="3657600" algn="l" defTabSz="914400" rtl="0" eaLnBrk="1" latinLnBrk="0" hangingPunct="1">
      <a:defRPr sz="20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800000"/>
    <a:srgbClr val="A50021"/>
    <a:srgbClr val="CC0000"/>
    <a:srgbClr val="A878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00" autoAdjust="0"/>
    <p:restoredTop sz="94650" autoAdjust="0"/>
  </p:normalViewPr>
  <p:slideViewPr>
    <p:cSldViewPr>
      <p:cViewPr varScale="1">
        <p:scale>
          <a:sx n="108" d="100"/>
          <a:sy n="108" d="100"/>
        </p:scale>
        <p:origin x="13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56"/>
    </p:cViewPr>
  </p:sorterViewPr>
  <p:notesViewPr>
    <p:cSldViewPr>
      <p:cViewPr>
        <p:scale>
          <a:sx n="160" d="100"/>
          <a:sy n="160" d="100"/>
        </p:scale>
        <p:origin x="-648" y="21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320" tIns="45660" rIns="91320" bIns="45660" numCol="1" anchor="t" anchorCtr="0" compatLnSpc="1">
            <a:prstTxWarp prst="textNoShape">
              <a:avLst/>
            </a:prstTxWarp>
          </a:bodyPr>
          <a:lstStyle>
            <a:lvl1pPr defTabSz="912813">
              <a:defRPr sz="1200" b="0"/>
            </a:lvl1pPr>
          </a:lstStyle>
          <a:p>
            <a:pPr>
              <a:defRPr/>
            </a:pPr>
            <a:endParaRPr lang="en-US"/>
          </a:p>
        </p:txBody>
      </p:sp>
      <p:sp>
        <p:nvSpPr>
          <p:cNvPr id="65539"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1320" tIns="45660" rIns="91320" bIns="45660" numCol="1" anchor="t" anchorCtr="0" compatLnSpc="1">
            <a:prstTxWarp prst="textNoShape">
              <a:avLst/>
            </a:prstTxWarp>
          </a:bodyPr>
          <a:lstStyle>
            <a:lvl1pPr algn="r" defTabSz="912813">
              <a:defRPr sz="1200" b="0"/>
            </a:lvl1pPr>
          </a:lstStyle>
          <a:p>
            <a:pPr>
              <a:defRPr/>
            </a:pPr>
            <a:endParaRPr lang="en-US"/>
          </a:p>
        </p:txBody>
      </p:sp>
      <p:sp>
        <p:nvSpPr>
          <p:cNvPr id="65540"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1320" tIns="45660" rIns="91320" bIns="45660" numCol="1" anchor="b" anchorCtr="0" compatLnSpc="1">
            <a:prstTxWarp prst="textNoShape">
              <a:avLst/>
            </a:prstTxWarp>
          </a:bodyPr>
          <a:lstStyle>
            <a:lvl1pPr defTabSz="912813">
              <a:defRPr sz="1200" b="0"/>
            </a:lvl1pPr>
          </a:lstStyle>
          <a:p>
            <a:pPr>
              <a:defRPr/>
            </a:pPr>
            <a:endParaRPr lang="en-US"/>
          </a:p>
        </p:txBody>
      </p:sp>
      <p:sp>
        <p:nvSpPr>
          <p:cNvPr id="65541"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1320" tIns="45660" rIns="91320" bIns="45660" numCol="1" anchor="b" anchorCtr="0" compatLnSpc="1">
            <a:prstTxWarp prst="textNoShape">
              <a:avLst/>
            </a:prstTxWarp>
          </a:bodyPr>
          <a:lstStyle>
            <a:lvl1pPr algn="r" defTabSz="912813">
              <a:defRPr sz="1200" b="0"/>
            </a:lvl1pPr>
          </a:lstStyle>
          <a:p>
            <a:pPr>
              <a:defRPr/>
            </a:pPr>
            <a:fld id="{CF354195-138F-4261-942D-C11D942E87CE}" type="slidenum">
              <a:rPr lang="en-US"/>
              <a:pPr>
                <a:defRPr/>
              </a:pPr>
              <a:t>‹#›</a:t>
            </a:fld>
            <a:endParaRPr lang="en-US"/>
          </a:p>
        </p:txBody>
      </p:sp>
    </p:spTree>
    <p:extLst>
      <p:ext uri="{BB962C8B-B14F-4D97-AF65-F5344CB8AC3E}">
        <p14:creationId xmlns:p14="http://schemas.microsoft.com/office/powerpoint/2010/main" val="122493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35" tIns="46568" rIns="93135" bIns="46568" numCol="1" anchor="t" anchorCtr="0" compatLnSpc="1">
            <a:prstTxWarp prst="textNoShape">
              <a:avLst/>
            </a:prstTxWarp>
          </a:bodyPr>
          <a:lstStyle>
            <a:lvl1pPr defTabSz="931863">
              <a:defRPr sz="1200" b="0"/>
            </a:lvl1pPr>
          </a:lstStyle>
          <a:p>
            <a:pPr>
              <a:defRPr/>
            </a:pPr>
            <a:endParaRPr lang="en-US"/>
          </a:p>
        </p:txBody>
      </p:sp>
      <p:sp>
        <p:nvSpPr>
          <p:cNvPr id="43011"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3135" tIns="46568" rIns="93135" bIns="46568" numCol="1" anchor="t" anchorCtr="0" compatLnSpc="1">
            <a:prstTxWarp prst="textNoShape">
              <a:avLst/>
            </a:prstTxWarp>
          </a:bodyPr>
          <a:lstStyle>
            <a:lvl1pPr algn="r" defTabSz="931863">
              <a:defRPr sz="1200" b="0"/>
            </a:lvl1pPr>
          </a:lstStyle>
          <a:p>
            <a:pPr>
              <a:defRPr/>
            </a:pPr>
            <a:endParaRPr lang="en-US"/>
          </a:p>
        </p:txBody>
      </p:sp>
      <p:sp>
        <p:nvSpPr>
          <p:cNvPr id="9220"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700088" y="4414838"/>
            <a:ext cx="5610225" cy="4183062"/>
          </a:xfrm>
          <a:prstGeom prst="rect">
            <a:avLst/>
          </a:prstGeom>
          <a:noFill/>
          <a:ln w="9525">
            <a:noFill/>
            <a:miter lim="800000"/>
            <a:headEnd/>
            <a:tailEnd/>
          </a:ln>
          <a:effectLst/>
        </p:spPr>
        <p:txBody>
          <a:bodyPr vert="horz" wrap="square" lIns="93135" tIns="46568" rIns="93135" bIns="4656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3014"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3135" tIns="46568" rIns="93135" bIns="46568" numCol="1" anchor="b" anchorCtr="0" compatLnSpc="1">
            <a:prstTxWarp prst="textNoShape">
              <a:avLst/>
            </a:prstTxWarp>
          </a:bodyPr>
          <a:lstStyle>
            <a:lvl1pPr defTabSz="931863">
              <a:defRPr sz="1200" b="0"/>
            </a:lvl1pPr>
          </a:lstStyle>
          <a:p>
            <a:pPr>
              <a:defRPr/>
            </a:pPr>
            <a:endParaRPr lang="en-US"/>
          </a:p>
        </p:txBody>
      </p:sp>
      <p:sp>
        <p:nvSpPr>
          <p:cNvPr id="43015"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3135" tIns="46568" rIns="93135" bIns="46568" numCol="1" anchor="b" anchorCtr="0" compatLnSpc="1">
            <a:prstTxWarp prst="textNoShape">
              <a:avLst/>
            </a:prstTxWarp>
          </a:bodyPr>
          <a:lstStyle>
            <a:lvl1pPr algn="r" defTabSz="931863">
              <a:defRPr sz="1200" b="0"/>
            </a:lvl1pPr>
          </a:lstStyle>
          <a:p>
            <a:pPr>
              <a:defRPr/>
            </a:pPr>
            <a:fld id="{11D95B99-2E93-43A2-A13E-BB5D70793B6C}" type="slidenum">
              <a:rPr lang="en-US"/>
              <a:pPr>
                <a:defRPr/>
              </a:pPr>
              <a:t>‹#›</a:t>
            </a:fld>
            <a:endParaRPr lang="en-US"/>
          </a:p>
        </p:txBody>
      </p:sp>
    </p:spTree>
    <p:extLst>
      <p:ext uri="{BB962C8B-B14F-4D97-AF65-F5344CB8AC3E}">
        <p14:creationId xmlns:p14="http://schemas.microsoft.com/office/powerpoint/2010/main" val="6949563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094069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11D95B99-2E93-43A2-A13E-BB5D70793B6C}" type="slidenum">
              <a:rPr lang="en-US" smtClean="0"/>
              <a:pPr>
                <a:defRPr/>
              </a:pPr>
              <a:t>2</a:t>
            </a:fld>
            <a:endParaRPr lang="en-US"/>
          </a:p>
        </p:txBody>
      </p:sp>
    </p:spTree>
    <p:extLst>
      <p:ext uri="{BB962C8B-B14F-4D97-AF65-F5344CB8AC3E}">
        <p14:creationId xmlns:p14="http://schemas.microsoft.com/office/powerpoint/2010/main" val="3564940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p:spPr>
        <p:txBody>
          <a:bodyPr/>
          <a:lstStyle/>
          <a:p>
            <a:r>
              <a:rPr lang="en-US" dirty="0" smtClean="0"/>
              <a:t>Rail </a:t>
            </a:r>
            <a:r>
              <a:rPr lang="en-US" dirty="0" err="1" smtClean="0"/>
              <a:t>linc</a:t>
            </a:r>
            <a:r>
              <a:rPr lang="en-US" dirty="0" smtClean="0"/>
              <a:t> – Centralized electronic messages clearing house (Central site)  Committee makes the rules that we all have to live by</a:t>
            </a:r>
          </a:p>
          <a:p>
            <a:endParaRPr lang="en-US" dirty="0" smtClean="0"/>
          </a:p>
          <a:p>
            <a:r>
              <a:rPr lang="en-US" dirty="0" smtClean="0"/>
              <a:t>Handling carrier – set rate we don’t control the rate we accept this up front, set adjustment schedule (RCAF) Interchange to customer</a:t>
            </a:r>
          </a:p>
          <a:p>
            <a:endParaRPr lang="en-US" dirty="0" smtClean="0"/>
          </a:p>
          <a:p>
            <a:r>
              <a:rPr lang="en-US" dirty="0" smtClean="0"/>
              <a:t>ISS carrier – we do have pricing authority, blended rate presented to the customer (customer does not know division)</a:t>
            </a:r>
          </a:p>
          <a:p>
            <a:endParaRPr lang="en-US" dirty="0" smtClean="0"/>
          </a:p>
          <a:p>
            <a:r>
              <a:rPr lang="en-US" dirty="0" smtClean="0"/>
              <a:t>Reciprocal switch carrier – publishes what it needs to receive at destination. Public information, tariff</a:t>
            </a:r>
          </a:p>
          <a:p>
            <a:endParaRPr lang="en-US" dirty="0" smtClean="0"/>
          </a:p>
          <a:p>
            <a:r>
              <a:rPr lang="en-US" dirty="0" smtClean="0"/>
              <a:t>On-line carrier, customer on my line to another customer on my line</a:t>
            </a:r>
          </a:p>
          <a:p>
            <a:r>
              <a:rPr lang="en-US" dirty="0" smtClean="0"/>
              <a:t> </a:t>
            </a:r>
          </a:p>
          <a:p>
            <a:r>
              <a:rPr lang="en-US" dirty="0" smtClean="0"/>
              <a:t>Haulage, similar to handling carrier, typically the road in the middle between two other carriers</a:t>
            </a:r>
          </a:p>
          <a:p>
            <a:endParaRPr lang="en-US" dirty="0" smtClean="0"/>
          </a:p>
        </p:txBody>
      </p:sp>
      <p:sp>
        <p:nvSpPr>
          <p:cNvPr id="97283" name="Slide Number Placeholder 3"/>
          <p:cNvSpPr>
            <a:spLocks noGrp="1"/>
          </p:cNvSpPr>
          <p:nvPr>
            <p:ph type="sldNum" sz="quarter" idx="5"/>
          </p:nvPr>
        </p:nvSpPr>
        <p:spPr>
          <a:noFill/>
        </p:spPr>
        <p:txBody>
          <a:bodyPr/>
          <a:lstStyle/>
          <a:p>
            <a:fld id="{E28DDD8A-138B-4980-9BCD-096A823E707C}" type="slidenum">
              <a:rPr lang="en-US" smtClean="0"/>
              <a:pPr/>
              <a:t>3</a:t>
            </a:fld>
            <a:endParaRPr lang="en-US" smtClean="0"/>
          </a:p>
        </p:txBody>
      </p:sp>
    </p:spTree>
    <p:extLst>
      <p:ext uri="{BB962C8B-B14F-4D97-AF65-F5344CB8AC3E}">
        <p14:creationId xmlns:p14="http://schemas.microsoft.com/office/powerpoint/2010/main" val="518226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p:spPr>
        <p:txBody>
          <a:bodyPr/>
          <a:lstStyle/>
          <a:p>
            <a:endParaRPr lang="en-US" smtClean="0"/>
          </a:p>
        </p:txBody>
      </p:sp>
      <p:sp>
        <p:nvSpPr>
          <p:cNvPr id="97283" name="Slide Number Placeholder 3"/>
          <p:cNvSpPr>
            <a:spLocks noGrp="1"/>
          </p:cNvSpPr>
          <p:nvPr>
            <p:ph type="sldNum" sz="quarter" idx="5"/>
          </p:nvPr>
        </p:nvSpPr>
        <p:spPr>
          <a:noFill/>
        </p:spPr>
        <p:txBody>
          <a:bodyPr/>
          <a:lstStyle/>
          <a:p>
            <a:fld id="{E28DDD8A-138B-4980-9BCD-096A823E707C}" type="slidenum">
              <a:rPr lang="en-US" smtClean="0"/>
              <a:pPr/>
              <a:t>5</a:t>
            </a:fld>
            <a:endParaRPr lang="en-US" smtClean="0"/>
          </a:p>
        </p:txBody>
      </p:sp>
    </p:spTree>
    <p:extLst>
      <p:ext uri="{BB962C8B-B14F-4D97-AF65-F5344CB8AC3E}">
        <p14:creationId xmlns:p14="http://schemas.microsoft.com/office/powerpoint/2010/main" val="679583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p:spPr>
        <p:txBody>
          <a:bodyPr/>
          <a:lstStyle/>
          <a:p>
            <a:endParaRPr lang="en-US" smtClean="0"/>
          </a:p>
        </p:txBody>
      </p:sp>
      <p:sp>
        <p:nvSpPr>
          <p:cNvPr id="97283" name="Slide Number Placeholder 3"/>
          <p:cNvSpPr>
            <a:spLocks noGrp="1"/>
          </p:cNvSpPr>
          <p:nvPr>
            <p:ph type="sldNum" sz="quarter" idx="5"/>
          </p:nvPr>
        </p:nvSpPr>
        <p:spPr>
          <a:noFill/>
        </p:spPr>
        <p:txBody>
          <a:bodyPr/>
          <a:lstStyle/>
          <a:p>
            <a:fld id="{E28DDD8A-138B-4980-9BCD-096A823E707C}" type="slidenum">
              <a:rPr lang="en-US" smtClean="0"/>
              <a:pPr/>
              <a:t>6</a:t>
            </a:fld>
            <a:endParaRPr lang="en-US" smtClean="0"/>
          </a:p>
        </p:txBody>
      </p:sp>
    </p:spTree>
    <p:extLst>
      <p:ext uri="{BB962C8B-B14F-4D97-AF65-F5344CB8AC3E}">
        <p14:creationId xmlns:p14="http://schemas.microsoft.com/office/powerpoint/2010/main" val="1365302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p:spPr>
        <p:txBody>
          <a:bodyPr/>
          <a:lstStyle/>
          <a:p>
            <a:endParaRPr lang="en-US" smtClean="0"/>
          </a:p>
        </p:txBody>
      </p:sp>
      <p:sp>
        <p:nvSpPr>
          <p:cNvPr id="97283" name="Slide Number Placeholder 3"/>
          <p:cNvSpPr>
            <a:spLocks noGrp="1"/>
          </p:cNvSpPr>
          <p:nvPr>
            <p:ph type="sldNum" sz="quarter" idx="5"/>
          </p:nvPr>
        </p:nvSpPr>
        <p:spPr>
          <a:noFill/>
        </p:spPr>
        <p:txBody>
          <a:bodyPr/>
          <a:lstStyle/>
          <a:p>
            <a:fld id="{E28DDD8A-138B-4980-9BCD-096A823E707C}" type="slidenum">
              <a:rPr lang="en-US" smtClean="0"/>
              <a:pPr/>
              <a:t>7</a:t>
            </a:fld>
            <a:endParaRPr lang="en-US" smtClean="0"/>
          </a:p>
        </p:txBody>
      </p:sp>
    </p:spTree>
    <p:extLst>
      <p:ext uri="{BB962C8B-B14F-4D97-AF65-F5344CB8AC3E}">
        <p14:creationId xmlns:p14="http://schemas.microsoft.com/office/powerpoint/2010/main" val="883921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p:spPr>
        <p:txBody>
          <a:bodyPr/>
          <a:lstStyle/>
          <a:p>
            <a:endParaRPr lang="en-US" smtClean="0"/>
          </a:p>
        </p:txBody>
      </p:sp>
      <p:sp>
        <p:nvSpPr>
          <p:cNvPr id="97283" name="Slide Number Placeholder 3"/>
          <p:cNvSpPr>
            <a:spLocks noGrp="1"/>
          </p:cNvSpPr>
          <p:nvPr>
            <p:ph type="sldNum" sz="quarter" idx="5"/>
          </p:nvPr>
        </p:nvSpPr>
        <p:spPr>
          <a:noFill/>
        </p:spPr>
        <p:txBody>
          <a:bodyPr/>
          <a:lstStyle/>
          <a:p>
            <a:fld id="{E28DDD8A-138B-4980-9BCD-096A823E707C}" type="slidenum">
              <a:rPr lang="en-US" smtClean="0"/>
              <a:pPr/>
              <a:t>8</a:t>
            </a:fld>
            <a:endParaRPr lang="en-US" smtClean="0"/>
          </a:p>
        </p:txBody>
      </p:sp>
    </p:spTree>
    <p:extLst>
      <p:ext uri="{BB962C8B-B14F-4D97-AF65-F5344CB8AC3E}">
        <p14:creationId xmlns:p14="http://schemas.microsoft.com/office/powerpoint/2010/main" val="2305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a:ln/>
        </p:spPr>
      </p:sp>
      <p:sp>
        <p:nvSpPr>
          <p:cNvPr id="97282" name="Notes Placeholder 2"/>
          <p:cNvSpPr>
            <a:spLocks noGrp="1"/>
          </p:cNvSpPr>
          <p:nvPr>
            <p:ph type="body" idx="1"/>
          </p:nvPr>
        </p:nvSpPr>
        <p:spPr>
          <a:noFill/>
          <a:ln/>
        </p:spPr>
        <p:txBody>
          <a:bodyPr/>
          <a:lstStyle/>
          <a:p>
            <a:endParaRPr lang="en-US" smtClean="0"/>
          </a:p>
        </p:txBody>
      </p:sp>
      <p:sp>
        <p:nvSpPr>
          <p:cNvPr id="97283" name="Slide Number Placeholder 3"/>
          <p:cNvSpPr>
            <a:spLocks noGrp="1"/>
          </p:cNvSpPr>
          <p:nvPr>
            <p:ph type="sldNum" sz="quarter" idx="5"/>
          </p:nvPr>
        </p:nvSpPr>
        <p:spPr>
          <a:noFill/>
        </p:spPr>
        <p:txBody>
          <a:bodyPr/>
          <a:lstStyle/>
          <a:p>
            <a:fld id="{E28DDD8A-138B-4980-9BCD-096A823E707C}" type="slidenum">
              <a:rPr lang="en-US" smtClean="0"/>
              <a:pPr/>
              <a:t>11</a:t>
            </a:fld>
            <a:endParaRPr lang="en-US" smtClean="0"/>
          </a:p>
        </p:txBody>
      </p:sp>
    </p:spTree>
    <p:extLst>
      <p:ext uri="{BB962C8B-B14F-4D97-AF65-F5344CB8AC3E}">
        <p14:creationId xmlns:p14="http://schemas.microsoft.com/office/powerpoint/2010/main" val="2484059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C8EADE7-855E-4578-B3FA-68ECB70DDDFD}" type="slidenum">
              <a:rPr lang="en-US" smtClean="0"/>
              <a:pPr>
                <a:defRPr/>
              </a:pPr>
              <a:t>13</a:t>
            </a:fld>
            <a:endParaRPr lang="en-US"/>
          </a:p>
        </p:txBody>
      </p:sp>
    </p:spTree>
    <p:extLst>
      <p:ext uri="{BB962C8B-B14F-4D97-AF65-F5344CB8AC3E}">
        <p14:creationId xmlns:p14="http://schemas.microsoft.com/office/powerpoint/2010/main" val="3629372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2"/>
          <p:cNvGrpSpPr>
            <a:grpSpLocks/>
          </p:cNvGrpSpPr>
          <p:nvPr userDrawn="1"/>
        </p:nvGrpSpPr>
        <p:grpSpPr bwMode="auto">
          <a:xfrm>
            <a:off x="0" y="0"/>
            <a:ext cx="9144000" cy="1600200"/>
            <a:chOff x="0" y="0"/>
            <a:chExt cx="5760" cy="1008"/>
          </a:xfrm>
        </p:grpSpPr>
        <p:sp>
          <p:nvSpPr>
            <p:cNvPr id="5" name="Rectangle 11"/>
            <p:cNvSpPr>
              <a:spLocks noChangeArrowheads="1"/>
            </p:cNvSpPr>
            <p:nvPr userDrawn="1"/>
          </p:nvSpPr>
          <p:spPr bwMode="auto">
            <a:xfrm>
              <a:off x="0" y="912"/>
              <a:ext cx="5760" cy="96"/>
            </a:xfrm>
            <a:prstGeom prst="rect">
              <a:avLst/>
            </a:prstGeom>
            <a:solidFill>
              <a:schemeClr val="tx1"/>
            </a:solidFill>
            <a:ln w="9525">
              <a:noFill/>
              <a:miter lim="800000"/>
              <a:headEnd/>
              <a:tailEnd/>
            </a:ln>
            <a:effectLst/>
          </p:spPr>
          <p:txBody>
            <a:bodyPr wrap="none" anchor="ctr"/>
            <a:lstStyle/>
            <a:p>
              <a:pPr>
                <a:defRPr/>
              </a:pPr>
              <a:endParaRPr lang="en-US"/>
            </a:p>
          </p:txBody>
        </p:sp>
        <p:pic>
          <p:nvPicPr>
            <p:cNvPr id="6" name="Picture 2"/>
            <p:cNvPicPr>
              <a:picLocks noChangeAspect="1" noChangeArrowheads="1"/>
            </p:cNvPicPr>
            <p:nvPr/>
          </p:nvPicPr>
          <p:blipFill>
            <a:blip r:embed="rId2" cstate="print"/>
            <a:srcRect t="4898" b="48572"/>
            <a:stretch>
              <a:fillRect/>
            </a:stretch>
          </p:blipFill>
          <p:spPr bwMode="auto">
            <a:xfrm>
              <a:off x="0" y="0"/>
              <a:ext cx="5760" cy="912"/>
            </a:xfrm>
            <a:prstGeom prst="rect">
              <a:avLst/>
            </a:prstGeom>
            <a:solidFill>
              <a:schemeClr val="tx1"/>
            </a:solidFill>
            <a:ln w="9525">
              <a:noFill/>
              <a:miter lim="800000"/>
              <a:headEnd/>
              <a:tailEnd/>
            </a:ln>
          </p:spPr>
        </p:pic>
      </p:grpSp>
      <p:sp>
        <p:nvSpPr>
          <p:cNvPr id="81925" name="Rectangle 5"/>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97293" name="Rectangle 13"/>
          <p:cNvSpPr>
            <a:spLocks noGrp="1" noChangeArrowheads="1"/>
          </p:cNvSpPr>
          <p:nvPr>
            <p:ph type="title"/>
          </p:nvPr>
        </p:nvSpPr>
        <p:spPr>
          <a:xfrm>
            <a:off x="685800" y="2130425"/>
            <a:ext cx="7772400" cy="1470025"/>
          </a:xfrm>
        </p:spPr>
        <p:txBody>
          <a:bodyPr/>
          <a:lstStyle>
            <a:lvl1pPr>
              <a:defRPr/>
            </a:lvl1pPr>
          </a:lstStyle>
          <a:p>
            <a:r>
              <a:rPr lang="en-US"/>
              <a:t>Click to edit Master title style</a:t>
            </a:r>
          </a:p>
        </p:txBody>
      </p:sp>
      <p:sp>
        <p:nvSpPr>
          <p:cNvPr id="9" name="Slide Number Placeholder 22"/>
          <p:cNvSpPr txBox="1">
            <a:spLocks noGrp="1"/>
          </p:cNvSpPr>
          <p:nvPr userDrawn="1"/>
        </p:nvSpPr>
        <p:spPr>
          <a:xfrm>
            <a:off x="0" y="6492875"/>
            <a:ext cx="381000" cy="365125"/>
          </a:xfrm>
          <a:prstGeom prst="rect">
            <a:avLst/>
          </a:prstGeom>
          <a:noFill/>
        </p:spPr>
        <p:txBody>
          <a:bodyPr anchor="ctr"/>
          <a:lstStyle/>
          <a:p>
            <a:pPr algn="r">
              <a:defRPr/>
            </a:pPr>
            <a:fld id="{C3620E3B-B188-4578-AC03-920091C3AA61}" type="slidenum">
              <a:rPr lang="en-US" sz="1200">
                <a:solidFill>
                  <a:schemeClr val="tx1">
                    <a:tint val="75000"/>
                  </a:schemeClr>
                </a:solidFill>
              </a:rPr>
              <a:pPr algn="r">
                <a:defRPr/>
              </a:pPr>
              <a:t>‹#›</a:t>
            </a:fld>
            <a:endParaRPr lang="en-US" sz="1200" dirty="0">
              <a:solidFill>
                <a:schemeClr val="tx1">
                  <a:tint val="75000"/>
                </a:schemeClr>
              </a:solidFill>
            </a:endParaRPr>
          </a:p>
        </p:txBody>
      </p:sp>
      <p:pic>
        <p:nvPicPr>
          <p:cNvPr id="10" name="Picture 9" descr="Watco Companies llc2.jpg"/>
          <p:cNvPicPr>
            <a:picLocks noChangeAspect="1"/>
          </p:cNvPicPr>
          <p:nvPr userDrawn="1"/>
        </p:nvPicPr>
        <p:blipFill>
          <a:blip r:embed="rId3" cstate="print"/>
          <a:stretch>
            <a:fillRect/>
          </a:stretch>
        </p:blipFill>
        <p:spPr>
          <a:xfrm>
            <a:off x="7162800" y="6096000"/>
            <a:ext cx="1693926" cy="594360"/>
          </a:xfrm>
          <a:prstGeom prst="rect">
            <a:avLst/>
          </a:prstGeom>
        </p:spPr>
      </p:pic>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22"/>
          <p:cNvSpPr txBox="1">
            <a:spLocks noGrp="1"/>
          </p:cNvSpPr>
          <p:nvPr userDrawn="1"/>
        </p:nvSpPr>
        <p:spPr>
          <a:xfrm>
            <a:off x="0" y="6492875"/>
            <a:ext cx="381000" cy="365125"/>
          </a:xfrm>
          <a:prstGeom prst="rect">
            <a:avLst/>
          </a:prstGeom>
          <a:noFill/>
        </p:spPr>
        <p:txBody>
          <a:bodyPr anchor="ctr"/>
          <a:lstStyle/>
          <a:p>
            <a:pPr algn="r">
              <a:defRPr/>
            </a:pPr>
            <a:fld id="{C3620E3B-B188-4578-AC03-920091C3AA61}" type="slidenum">
              <a:rPr lang="en-US" sz="1200">
                <a:solidFill>
                  <a:schemeClr val="tx1">
                    <a:tint val="75000"/>
                  </a:schemeClr>
                </a:solidFill>
              </a:rPr>
              <a:pPr algn="r">
                <a:defRPr/>
              </a:pPr>
              <a:t>‹#›</a:t>
            </a:fld>
            <a:endParaRPr lang="en-US" sz="1200" dirty="0">
              <a:solidFill>
                <a:schemeClr val="tx1">
                  <a:tint val="75000"/>
                </a:scheme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22"/>
          <p:cNvSpPr txBox="1">
            <a:spLocks noGrp="1"/>
          </p:cNvSpPr>
          <p:nvPr userDrawn="1"/>
        </p:nvSpPr>
        <p:spPr>
          <a:xfrm>
            <a:off x="0" y="6492875"/>
            <a:ext cx="381000" cy="365125"/>
          </a:xfrm>
          <a:prstGeom prst="rect">
            <a:avLst/>
          </a:prstGeom>
          <a:noFill/>
        </p:spPr>
        <p:txBody>
          <a:bodyPr anchor="ctr"/>
          <a:lstStyle/>
          <a:p>
            <a:pPr algn="r">
              <a:defRPr/>
            </a:pPr>
            <a:fld id="{C3620E3B-B188-4578-AC03-920091C3AA61}" type="slidenum">
              <a:rPr lang="en-US" sz="1200">
                <a:solidFill>
                  <a:schemeClr val="tx1">
                    <a:tint val="75000"/>
                  </a:schemeClr>
                </a:solidFill>
              </a:rPr>
              <a:pPr algn="r">
                <a:defRPr/>
              </a:pPr>
              <a:t>‹#›</a:t>
            </a:fld>
            <a:endParaRPr lang="en-US" sz="1200" dirty="0">
              <a:solidFill>
                <a:schemeClr val="tx1">
                  <a:tint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22"/>
          <p:cNvSpPr txBox="1">
            <a:spLocks noGrp="1"/>
          </p:cNvSpPr>
          <p:nvPr userDrawn="1"/>
        </p:nvSpPr>
        <p:spPr>
          <a:xfrm>
            <a:off x="0" y="6492875"/>
            <a:ext cx="381000" cy="365125"/>
          </a:xfrm>
          <a:prstGeom prst="rect">
            <a:avLst/>
          </a:prstGeom>
          <a:noFill/>
        </p:spPr>
        <p:txBody>
          <a:bodyPr anchor="ctr"/>
          <a:lstStyle/>
          <a:p>
            <a:pPr algn="r">
              <a:defRPr/>
            </a:pPr>
            <a:fld id="{C3620E3B-B188-4578-AC03-920091C3AA61}" type="slidenum">
              <a:rPr lang="en-US" sz="1200">
                <a:solidFill>
                  <a:schemeClr val="tx1">
                    <a:tint val="75000"/>
                  </a:schemeClr>
                </a:solidFill>
              </a:rPr>
              <a:pPr algn="r">
                <a:defRPr/>
              </a:pPr>
              <a:t>‹#›</a:t>
            </a:fld>
            <a:endParaRPr lang="en-US" sz="1200" dirty="0">
              <a:solidFill>
                <a:schemeClr val="tx1">
                  <a:tint val="75000"/>
                </a:scheme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438400"/>
            <a:ext cx="4038600" cy="396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38400"/>
            <a:ext cx="4038600" cy="396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sldNum" sz="quarter" idx="10"/>
          </p:nvPr>
        </p:nvSpPr>
        <p:spPr>
          <a:xfrm>
            <a:off x="381000" y="6381750"/>
            <a:ext cx="2133600" cy="476250"/>
          </a:xfrm>
          <a:prstGeom prst="rect">
            <a:avLst/>
          </a:prstGeom>
          <a:ln/>
        </p:spPr>
        <p:txBody>
          <a:bodyPr/>
          <a:lstStyle>
            <a:lvl1pPr>
              <a:defRPr/>
            </a:lvl1pPr>
          </a:lstStyle>
          <a:p>
            <a:pPr>
              <a:defRPr/>
            </a:pPr>
            <a:fld id="{99167662-2DDF-4A4F-BECC-99704D22509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050" name="Group 12"/>
          <p:cNvGrpSpPr>
            <a:grpSpLocks/>
          </p:cNvGrpSpPr>
          <p:nvPr/>
        </p:nvGrpSpPr>
        <p:grpSpPr bwMode="auto">
          <a:xfrm>
            <a:off x="0" y="0"/>
            <a:ext cx="9144000" cy="1600200"/>
            <a:chOff x="0" y="0"/>
            <a:chExt cx="5760" cy="1008"/>
          </a:xfrm>
        </p:grpSpPr>
        <p:sp>
          <p:nvSpPr>
            <p:cNvPr id="97291" name="Rectangle 11"/>
            <p:cNvSpPr>
              <a:spLocks noChangeArrowheads="1"/>
            </p:cNvSpPr>
            <p:nvPr userDrawn="1"/>
          </p:nvSpPr>
          <p:spPr bwMode="auto">
            <a:xfrm>
              <a:off x="0" y="912"/>
              <a:ext cx="5760" cy="96"/>
            </a:xfrm>
            <a:prstGeom prst="rect">
              <a:avLst/>
            </a:prstGeom>
            <a:solidFill>
              <a:schemeClr val="tx1"/>
            </a:solidFill>
            <a:ln w="9525">
              <a:noFill/>
              <a:miter lim="800000"/>
              <a:headEnd/>
              <a:tailEnd/>
            </a:ln>
            <a:effectLst/>
          </p:spPr>
          <p:txBody>
            <a:bodyPr wrap="none" anchor="ctr"/>
            <a:lstStyle/>
            <a:p>
              <a:pPr>
                <a:defRPr/>
              </a:pPr>
              <a:endParaRPr lang="en-US"/>
            </a:p>
          </p:txBody>
        </p:sp>
        <p:pic>
          <p:nvPicPr>
            <p:cNvPr id="2056" name="Picture 2"/>
            <p:cNvPicPr>
              <a:picLocks noChangeAspect="1" noChangeArrowheads="1"/>
            </p:cNvPicPr>
            <p:nvPr/>
          </p:nvPicPr>
          <p:blipFill>
            <a:blip r:embed="rId7" cstate="print"/>
            <a:srcRect t="4898" b="48572"/>
            <a:stretch>
              <a:fillRect/>
            </a:stretch>
          </p:blipFill>
          <p:spPr bwMode="auto">
            <a:xfrm>
              <a:off x="0" y="0"/>
              <a:ext cx="5760" cy="912"/>
            </a:xfrm>
            <a:prstGeom prst="rect">
              <a:avLst/>
            </a:prstGeom>
            <a:solidFill>
              <a:schemeClr val="tx1"/>
            </a:solidFill>
            <a:ln w="9525">
              <a:noFill/>
              <a:miter lim="800000"/>
              <a:headEnd/>
              <a:tailEnd/>
            </a:ln>
          </p:spPr>
        </p:pic>
      </p:grpSp>
      <p:sp>
        <p:nvSpPr>
          <p:cNvPr id="2051" name="Rectangle 5"/>
          <p:cNvSpPr>
            <a:spLocks noGrp="1" noChangeArrowheads="1"/>
          </p:cNvSpPr>
          <p:nvPr>
            <p:ph type="body" idx="1"/>
          </p:nvPr>
        </p:nvSpPr>
        <p:spPr bwMode="auto">
          <a:xfrm>
            <a:off x="457200" y="2438400"/>
            <a:ext cx="82296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7293" name="Rectangle 13"/>
          <p:cNvSpPr>
            <a:spLocks noGrp="1" noChangeArrowheads="1"/>
          </p:cNvSpPr>
          <p:nvPr>
            <p:ph type="title"/>
          </p:nvPr>
        </p:nvSpPr>
        <p:spPr bwMode="auto">
          <a:xfrm>
            <a:off x="457200" y="1524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 name="Slide Number Placeholder 22"/>
          <p:cNvSpPr txBox="1">
            <a:spLocks noGrp="1"/>
          </p:cNvSpPr>
          <p:nvPr userDrawn="1"/>
        </p:nvSpPr>
        <p:spPr>
          <a:xfrm>
            <a:off x="0" y="6492875"/>
            <a:ext cx="381000" cy="365125"/>
          </a:xfrm>
          <a:prstGeom prst="rect">
            <a:avLst/>
          </a:prstGeom>
          <a:noFill/>
        </p:spPr>
        <p:txBody>
          <a:bodyPr anchor="ctr"/>
          <a:lstStyle/>
          <a:p>
            <a:pPr algn="r">
              <a:defRPr/>
            </a:pPr>
            <a:fld id="{C3620E3B-B188-4578-AC03-920091C3AA61}" type="slidenum">
              <a:rPr lang="en-US" sz="1200">
                <a:solidFill>
                  <a:schemeClr val="tx1">
                    <a:tint val="75000"/>
                  </a:schemeClr>
                </a:solidFill>
              </a:rPr>
              <a:pPr algn="r">
                <a:defRPr/>
              </a:pPr>
              <a:t>‹#›</a:t>
            </a:fld>
            <a:endParaRPr lang="en-US" sz="1200" dirty="0">
              <a:solidFill>
                <a:schemeClr val="tx1">
                  <a:tint val="75000"/>
                </a:schemeClr>
              </a:solidFill>
            </a:endParaRPr>
          </a:p>
        </p:txBody>
      </p:sp>
      <p:pic>
        <p:nvPicPr>
          <p:cNvPr id="9" name="Picture 8" descr="Watco Companies llc2.jpg"/>
          <p:cNvPicPr>
            <a:picLocks noChangeAspect="1"/>
          </p:cNvPicPr>
          <p:nvPr userDrawn="1"/>
        </p:nvPicPr>
        <p:blipFill>
          <a:blip r:embed="rId8" cstate="print"/>
          <a:stretch>
            <a:fillRect/>
          </a:stretch>
        </p:blipFill>
        <p:spPr>
          <a:xfrm>
            <a:off x="7162800" y="6096000"/>
            <a:ext cx="1693926" cy="594360"/>
          </a:xfrm>
          <a:prstGeom prst="rect">
            <a:avLst/>
          </a:prstGeom>
        </p:spPr>
      </p:pic>
    </p:spTree>
  </p:cSld>
  <p:clrMap bg1="lt1" tx1="dk1" bg2="lt2" tx2="dk2" accent1="accent1" accent2="accent2" accent3="accent3" accent4="accent4" accent5="accent5" accent6="accent6" hlink="hlink" folHlink="folHlink"/>
  <p:sldLayoutIdLst>
    <p:sldLayoutId id="2147483760" r:id="rId1"/>
    <p:sldLayoutId id="2147483750" r:id="rId2"/>
    <p:sldLayoutId id="2147483754" r:id="rId3"/>
    <p:sldLayoutId id="2147483755" r:id="rId4"/>
    <p:sldLayoutId id="2147483761" r:id="rId5"/>
  </p:sldLayoutIdLst>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C0C0C0"/>
            </a:outerShdw>
          </a:effectLst>
          <a:latin typeface="Times New Roman" pitchFamily="18" charset="0"/>
        </a:defRPr>
      </a:lvl9pPr>
    </p:titleStyle>
    <p:bodyStyle>
      <a:lvl1pPr marL="342900" indent="-342900" algn="l" rtl="0" eaLnBrk="0" fontAlgn="base" hangingPunct="0">
        <a:spcBef>
          <a:spcPct val="20000"/>
        </a:spcBef>
        <a:spcAft>
          <a:spcPct val="0"/>
        </a:spcAft>
        <a:buClr>
          <a:srgbClr val="FFCC00"/>
        </a:buClr>
        <a:buFont typeface="Wingdings" pitchFamily="2" charset="2"/>
        <a:buBlip>
          <a:blip r:embed="rId9"/>
        </a:buBlip>
        <a:defRPr sz="26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rgbClr val="FFCC00"/>
        </a:buClr>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ustomer First1.jpg"/>
          <p:cNvPicPr>
            <a:picLocks noChangeAspect="1"/>
          </p:cNvPicPr>
          <p:nvPr/>
        </p:nvPicPr>
        <p:blipFill>
          <a:blip r:embed="rId3" cstate="print">
            <a:clrChange>
              <a:clrFrom>
                <a:srgbClr val="FDFDFD"/>
              </a:clrFrom>
              <a:clrTo>
                <a:srgbClr val="FDFDFD">
                  <a:alpha val="0"/>
                </a:srgbClr>
              </a:clrTo>
            </a:clrChange>
          </a:blip>
          <a:srcRect/>
          <a:stretch>
            <a:fillRect/>
          </a:stretch>
        </p:blipFill>
        <p:spPr bwMode="auto">
          <a:xfrm>
            <a:off x="3022600" y="588963"/>
            <a:ext cx="2997200" cy="3051175"/>
          </a:xfrm>
          <a:prstGeom prst="rect">
            <a:avLst/>
          </a:prstGeom>
          <a:noFill/>
          <a:ln w="9525">
            <a:noFill/>
            <a:miter lim="800000"/>
            <a:headEnd/>
            <a:tailEnd/>
          </a:ln>
        </p:spPr>
      </p:pic>
      <p:sp>
        <p:nvSpPr>
          <p:cNvPr id="4099" name="Rectangle 7"/>
          <p:cNvSpPr>
            <a:spLocks noChangeArrowheads="1"/>
          </p:cNvSpPr>
          <p:nvPr/>
        </p:nvSpPr>
        <p:spPr bwMode="auto">
          <a:xfrm>
            <a:off x="457200" y="4191000"/>
            <a:ext cx="8229600" cy="1600200"/>
          </a:xfrm>
          <a:prstGeom prst="rect">
            <a:avLst/>
          </a:prstGeom>
          <a:noFill/>
          <a:ln w="9525">
            <a:noFill/>
            <a:miter lim="800000"/>
            <a:headEnd/>
            <a:tailEnd/>
          </a:ln>
        </p:spPr>
        <p:txBody>
          <a:bodyPr lIns="92075" tIns="46038" rIns="92075" bIns="46038" anchor="b"/>
          <a:lstStyle/>
          <a:p>
            <a:pPr algn="ctr" eaLnBrk="0" hangingPunct="0"/>
            <a:r>
              <a:rPr lang="en-US" sz="3200" dirty="0" smtClean="0">
                <a:solidFill>
                  <a:schemeClr val="tx2"/>
                </a:solidFill>
                <a:latin typeface="Times New Roman" pitchFamily="18" charset="0"/>
              </a:rPr>
              <a:t>ACACSO Breakout</a:t>
            </a:r>
            <a:endParaRPr lang="en-US" sz="3200" dirty="0">
              <a:solidFill>
                <a:schemeClr val="tx2"/>
              </a:solidFill>
              <a:latin typeface="Times New Roman" pitchFamily="18" charset="0"/>
            </a:endParaRPr>
          </a:p>
          <a:p>
            <a:pPr algn="ctr" eaLnBrk="0" hangingPunct="0"/>
            <a:r>
              <a:rPr lang="en-US" sz="3200" dirty="0" smtClean="0">
                <a:solidFill>
                  <a:schemeClr val="tx2"/>
                </a:solidFill>
                <a:latin typeface="Times New Roman" pitchFamily="18" charset="0"/>
              </a:rPr>
              <a:t>2015 Spring Meeting</a:t>
            </a:r>
          </a:p>
          <a:p>
            <a:pPr algn="ctr" eaLnBrk="0" hangingPunct="0"/>
            <a:r>
              <a:rPr lang="en-US" sz="3200" smtClean="0">
                <a:solidFill>
                  <a:schemeClr val="tx2"/>
                </a:solidFill>
                <a:latin typeface="Times New Roman" pitchFamily="18" charset="0"/>
              </a:rPr>
              <a:t>Waybills &amp; EDI</a:t>
            </a:r>
            <a:endParaRPr lang="en-US" sz="3200" dirty="0">
              <a:solidFill>
                <a:schemeClr val="tx2"/>
              </a:solidFill>
              <a:latin typeface="Times New Roman" pitchFamily="18" charset="0"/>
            </a:endParaRPr>
          </a:p>
        </p:txBody>
      </p:sp>
      <p:sp>
        <p:nvSpPr>
          <p:cNvPr id="4" name="Rectangle 3"/>
          <p:cNvSpPr/>
          <p:nvPr/>
        </p:nvSpPr>
        <p:spPr bwMode="auto">
          <a:xfrm>
            <a:off x="152400" y="6477000"/>
            <a:ext cx="228600" cy="3810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ndParaRPr>
          </a:p>
        </p:txBody>
      </p:sp>
      <p:sp>
        <p:nvSpPr>
          <p:cNvPr id="5" name="Rounded Rectangle 4"/>
          <p:cNvSpPr/>
          <p:nvPr/>
        </p:nvSpPr>
        <p:spPr bwMode="auto">
          <a:xfrm>
            <a:off x="6858000" y="5867400"/>
            <a:ext cx="2286000" cy="990600"/>
          </a:xfrm>
          <a:prstGeom prst="round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1981200"/>
            <a:ext cx="7029605"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2286000" y="76200"/>
            <a:ext cx="4572000" cy="707886"/>
          </a:xfrm>
          <a:prstGeom prst="rect">
            <a:avLst/>
          </a:prstGeom>
        </p:spPr>
        <p:txBody>
          <a:bodyPr>
            <a:spAutoFit/>
          </a:bodyPr>
          <a:lstStyle/>
          <a:p>
            <a:pPr algn="ctr"/>
            <a:r>
              <a:rPr lang="en-US" sz="4000" dirty="0" smtClean="0">
                <a:latin typeface="+mj-lt"/>
              </a:rPr>
              <a:t>EDI Waybill - 417</a:t>
            </a:r>
            <a:endParaRPr lang="en-US" sz="4000" dirty="0">
              <a:latin typeface="+mj-lt"/>
            </a:endParaRPr>
          </a:p>
        </p:txBody>
      </p:sp>
    </p:spTree>
    <p:extLst>
      <p:ext uri="{BB962C8B-B14F-4D97-AF65-F5344CB8AC3E}">
        <p14:creationId xmlns:p14="http://schemas.microsoft.com/office/powerpoint/2010/main" val="4266477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0" y="457200"/>
            <a:ext cx="9144000" cy="1066800"/>
          </a:xfrm>
        </p:spPr>
        <p:txBody>
          <a:bodyPr/>
          <a:lstStyle/>
          <a:p>
            <a:pPr eaLnBrk="1" hangingPunct="1">
              <a:defRPr/>
            </a:pPr>
            <a:r>
              <a:rPr lang="en-US" sz="4000" dirty="0" smtClean="0">
                <a:solidFill>
                  <a:schemeClr val="tx1"/>
                </a:solidFill>
              </a:rPr>
              <a:t>Advance Consist - 418</a:t>
            </a:r>
            <a:br>
              <a:rPr lang="en-US" sz="4000" dirty="0" smtClean="0">
                <a:solidFill>
                  <a:schemeClr val="tx1"/>
                </a:solidFill>
              </a:rPr>
            </a:br>
            <a:endParaRPr lang="en-US" sz="3600" i="1" dirty="0" smtClean="0">
              <a:solidFill>
                <a:schemeClr val="tx1"/>
              </a:solidFill>
            </a:endParaRPr>
          </a:p>
        </p:txBody>
      </p:sp>
      <p:sp>
        <p:nvSpPr>
          <p:cNvPr id="7" name="Slide Number Placeholder 6"/>
          <p:cNvSpPr txBox="1">
            <a:spLocks noGrp="1"/>
          </p:cNvSpPr>
          <p:nvPr/>
        </p:nvSpPr>
        <p:spPr>
          <a:xfrm>
            <a:off x="0" y="6492875"/>
            <a:ext cx="381000" cy="365125"/>
          </a:xfrm>
          <a:prstGeom prst="rect">
            <a:avLst/>
          </a:prstGeom>
          <a:noFill/>
        </p:spPr>
        <p:txBody>
          <a:bodyPr anchor="ctr"/>
          <a:lstStyle/>
          <a:p>
            <a:pPr algn="r">
              <a:defRPr/>
            </a:pPr>
            <a:fld id="{7B73A563-61EC-4ECF-B95E-058D23634A10}" type="slidenum">
              <a:rPr lang="en-US" sz="1200">
                <a:solidFill>
                  <a:schemeClr val="tx1">
                    <a:tint val="75000"/>
                  </a:schemeClr>
                </a:solidFill>
              </a:rPr>
              <a:pPr algn="r">
                <a:defRPr/>
              </a:pPr>
              <a:t>11</a:t>
            </a:fld>
            <a:endParaRPr lang="en-US" sz="1200" dirty="0">
              <a:solidFill>
                <a:schemeClr val="tx1">
                  <a:tint val="75000"/>
                </a:schemeClr>
              </a:solidFill>
            </a:endParaRPr>
          </a:p>
        </p:txBody>
      </p:sp>
      <p:sp>
        <p:nvSpPr>
          <p:cNvPr id="6" name="TextBox 5"/>
          <p:cNvSpPr txBox="1"/>
          <p:nvPr/>
        </p:nvSpPr>
        <p:spPr>
          <a:xfrm>
            <a:off x="1066800" y="2362200"/>
            <a:ext cx="7391400" cy="2985433"/>
          </a:xfrm>
          <a:prstGeom prst="rect">
            <a:avLst/>
          </a:prstGeom>
          <a:noFill/>
        </p:spPr>
        <p:txBody>
          <a:bodyPr wrap="square" rtlCol="0">
            <a:spAutoFit/>
          </a:bodyPr>
          <a:lstStyle/>
          <a:p>
            <a:pPr marL="514350" indent="-514350">
              <a:buFont typeface="+mj-lt"/>
              <a:buAutoNum type="arabicPeriod"/>
            </a:pPr>
            <a:r>
              <a:rPr lang="en-US" sz="2800" dirty="0" smtClean="0"/>
              <a:t>Partnering RR’s send 418’s to each other so they will be able to get a preview of what is in the pipeline for interchange.</a:t>
            </a:r>
          </a:p>
          <a:p>
            <a:pPr marL="514350" indent="-514350">
              <a:buFont typeface="+mj-lt"/>
              <a:buAutoNum type="arabicPeriod"/>
            </a:pPr>
            <a:r>
              <a:rPr lang="en-US" sz="2800" dirty="0" smtClean="0"/>
              <a:t>This helps both RR’s plan operations.</a:t>
            </a:r>
          </a:p>
          <a:p>
            <a:pPr marL="514350" indent="-514350">
              <a:buFont typeface="+mj-lt"/>
              <a:buAutoNum type="arabicPeriod"/>
            </a:pPr>
            <a:endParaRPr lang="en-US" sz="2800" dirty="0" smtClean="0"/>
          </a:p>
          <a:p>
            <a:pPr marL="457200" indent="-457200"/>
            <a:endParaRPr lang="en-US" dirty="0"/>
          </a:p>
        </p:txBody>
      </p:sp>
    </p:spTree>
    <p:extLst>
      <p:ext uri="{BB962C8B-B14F-4D97-AF65-F5344CB8AC3E}">
        <p14:creationId xmlns:p14="http://schemas.microsoft.com/office/powerpoint/2010/main" val="12662571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600199"/>
            <a:ext cx="8229600" cy="707886"/>
          </a:xfrm>
          <a:prstGeom prst="rect">
            <a:avLst/>
          </a:prstGeom>
          <a:noFill/>
        </p:spPr>
        <p:txBody>
          <a:bodyPr wrap="square" rtlCol="0">
            <a:spAutoFit/>
          </a:bodyPr>
          <a:lstStyle/>
          <a:p>
            <a:endParaRPr lang="en-US" dirty="0" smtClean="0"/>
          </a:p>
          <a:p>
            <a:endParaRPr lang="en-US" dirty="0"/>
          </a:p>
        </p:txBody>
      </p:sp>
      <p:sp>
        <p:nvSpPr>
          <p:cNvPr id="3" name="Rectangle 2"/>
          <p:cNvSpPr/>
          <p:nvPr/>
        </p:nvSpPr>
        <p:spPr>
          <a:xfrm>
            <a:off x="1219200" y="281467"/>
            <a:ext cx="6629400" cy="707886"/>
          </a:xfrm>
          <a:prstGeom prst="rect">
            <a:avLst/>
          </a:prstGeom>
        </p:spPr>
        <p:txBody>
          <a:bodyPr wrap="square">
            <a:spAutoFit/>
          </a:bodyPr>
          <a:lstStyle/>
          <a:p>
            <a:pPr algn="ctr"/>
            <a:r>
              <a:rPr lang="en-US" sz="4000" dirty="0"/>
              <a:t>Advance Consist - 418</a:t>
            </a:r>
            <a:endParaRPr lang="en-US" sz="4000" dirty="0">
              <a:latin typeface="+mj-lt"/>
            </a:endParaRPr>
          </a:p>
        </p:txBody>
      </p:sp>
      <p:pic>
        <p:nvPicPr>
          <p:cNvPr id="4" name="Picture 3"/>
          <p:cNvPicPr>
            <a:picLocks noChangeAspect="1"/>
          </p:cNvPicPr>
          <p:nvPr/>
        </p:nvPicPr>
        <p:blipFill>
          <a:blip r:embed="rId2"/>
          <a:stretch>
            <a:fillRect/>
          </a:stretch>
        </p:blipFill>
        <p:spPr>
          <a:xfrm>
            <a:off x="762000" y="1828800"/>
            <a:ext cx="6096000" cy="4913194"/>
          </a:xfrm>
          <a:prstGeom prst="rect">
            <a:avLst/>
          </a:prstGeom>
        </p:spPr>
      </p:pic>
    </p:spTree>
    <p:extLst>
      <p:ext uri="{BB962C8B-B14F-4D97-AF65-F5344CB8AC3E}">
        <p14:creationId xmlns:p14="http://schemas.microsoft.com/office/powerpoint/2010/main" val="3936266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981200" y="0"/>
            <a:ext cx="5105400" cy="1371600"/>
          </a:xfrm>
        </p:spPr>
        <p:txBody>
          <a:bodyPr/>
          <a:lstStyle/>
          <a:p>
            <a:pPr eaLnBrk="1" hangingPunct="1">
              <a:defRPr/>
            </a:pPr>
            <a:r>
              <a:rPr lang="en-US" dirty="0" smtClean="0">
                <a:solidFill>
                  <a:schemeClr val="tx1"/>
                </a:solidFill>
              </a:rPr>
              <a:t>Questions?</a:t>
            </a:r>
          </a:p>
        </p:txBody>
      </p:sp>
      <p:pic>
        <p:nvPicPr>
          <p:cNvPr id="14340" name="Picture 4" descr="KO Loco 8"/>
          <p:cNvPicPr>
            <a:picLocks noChangeAspect="1" noChangeArrowheads="1"/>
          </p:cNvPicPr>
          <p:nvPr/>
        </p:nvPicPr>
        <p:blipFill>
          <a:blip r:embed="rId3" cstate="print"/>
          <a:srcRect/>
          <a:stretch>
            <a:fillRect/>
          </a:stretch>
        </p:blipFill>
        <p:spPr bwMode="auto">
          <a:xfrm>
            <a:off x="1295400" y="2133600"/>
            <a:ext cx="5867400" cy="3736975"/>
          </a:xfrm>
          <a:prstGeom prst="rect">
            <a:avLst/>
          </a:prstGeom>
          <a:noFill/>
          <a:ln w="25400">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9" name="Rectangle 3"/>
          <p:cNvSpPr>
            <a:spLocks noGrp="1" noChangeArrowheads="1"/>
          </p:cNvSpPr>
          <p:nvPr>
            <p:ph type="body" idx="4294967295"/>
          </p:nvPr>
        </p:nvSpPr>
        <p:spPr>
          <a:xfrm>
            <a:off x="228600" y="1752600"/>
            <a:ext cx="8839200" cy="5105400"/>
          </a:xfrm>
        </p:spPr>
        <p:txBody>
          <a:bodyPr/>
          <a:lstStyle/>
          <a:p>
            <a:pPr eaLnBrk="1" hangingPunct="1">
              <a:lnSpc>
                <a:spcPct val="80000"/>
              </a:lnSpc>
              <a:defRPr/>
            </a:pPr>
            <a:r>
              <a:rPr lang="en-US" sz="2000" b="1" dirty="0" smtClean="0">
                <a:cs typeface="Times New Roman" pitchFamily="18" charset="0"/>
              </a:rPr>
              <a:t>Improve Customer Satisfaction</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Right Service</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Right Time</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In the Right Condition – Delivered SAFELY</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At the Right Price</a:t>
            </a:r>
          </a:p>
          <a:p>
            <a:pPr eaLnBrk="1" hangingPunct="1">
              <a:lnSpc>
                <a:spcPct val="80000"/>
              </a:lnSpc>
              <a:spcBef>
                <a:spcPct val="60000"/>
              </a:spcBef>
              <a:defRPr/>
            </a:pPr>
            <a:r>
              <a:rPr lang="en-US" sz="2000" b="1" dirty="0" smtClean="0">
                <a:cs typeface="Times New Roman" pitchFamily="18" charset="0"/>
              </a:rPr>
              <a:t>Improve Profitability</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Revenue Growth Rate</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EBITDA Growth</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Return on Assets &gt; WACC%	</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Free Cash Flows</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Economic Value Add (EVA)</a:t>
            </a:r>
            <a:r>
              <a:rPr lang="en-US" sz="1600" dirty="0" smtClean="0">
                <a:cs typeface="Times New Roman" pitchFamily="18" charset="0"/>
              </a:rPr>
              <a:t>	</a:t>
            </a:r>
          </a:p>
          <a:p>
            <a:pPr eaLnBrk="1" hangingPunct="1">
              <a:lnSpc>
                <a:spcPct val="80000"/>
              </a:lnSpc>
              <a:spcBef>
                <a:spcPct val="60000"/>
              </a:spcBef>
              <a:defRPr/>
            </a:pPr>
            <a:r>
              <a:rPr lang="en-US" sz="2000" b="1" dirty="0" smtClean="0">
                <a:cs typeface="Times New Roman" pitchFamily="18" charset="0"/>
              </a:rPr>
              <a:t>Do Both Over the Long-Term</a:t>
            </a:r>
          </a:p>
          <a:p>
            <a:pPr lvl="1" eaLnBrk="1" hangingPunct="1">
              <a:lnSpc>
                <a:spcPct val="80000"/>
              </a:lnSpc>
              <a:buClr>
                <a:srgbClr val="A50021"/>
              </a:buClr>
              <a:buFont typeface="Wingdings" pitchFamily="2" charset="2"/>
              <a:buChar char="ü"/>
              <a:defRPr/>
            </a:pPr>
            <a:r>
              <a:rPr lang="en-US" sz="1700" i="1" dirty="0" smtClean="0">
                <a:cs typeface="Times New Roman" pitchFamily="18" charset="0"/>
              </a:rPr>
              <a:t>Building Relationships with:</a:t>
            </a:r>
            <a:endParaRPr lang="en-US" sz="1700" dirty="0" smtClean="0">
              <a:effectLst>
                <a:outerShdw blurRad="38100" dist="38100" dir="2700000" algn="tl">
                  <a:srgbClr val="C0C0C0"/>
                </a:outerShdw>
              </a:effectLst>
              <a:cs typeface="Times New Roman" pitchFamily="18" charset="0"/>
            </a:endParaRPr>
          </a:p>
          <a:p>
            <a:pPr lvl="2" eaLnBrk="1" hangingPunct="1">
              <a:lnSpc>
                <a:spcPct val="80000"/>
              </a:lnSpc>
              <a:buClr>
                <a:srgbClr val="A50021"/>
              </a:buClr>
              <a:buFont typeface="Arial" pitchFamily="34" charset="0"/>
              <a:buChar char="•"/>
              <a:defRPr/>
            </a:pPr>
            <a:r>
              <a:rPr lang="en-US" sz="1700" i="1" dirty="0" smtClean="0">
                <a:cs typeface="Times New Roman" pitchFamily="18" charset="0"/>
              </a:rPr>
              <a:t>Customers</a:t>
            </a:r>
          </a:p>
          <a:p>
            <a:pPr lvl="2" eaLnBrk="1" hangingPunct="1">
              <a:lnSpc>
                <a:spcPct val="80000"/>
              </a:lnSpc>
              <a:buClr>
                <a:srgbClr val="A50021"/>
              </a:buClr>
              <a:buFont typeface="Arial" pitchFamily="34" charset="0"/>
              <a:buChar char="•"/>
              <a:defRPr/>
            </a:pPr>
            <a:r>
              <a:rPr lang="en-US" sz="1700" i="1" dirty="0" smtClean="0">
                <a:cs typeface="Times New Roman" pitchFamily="18" charset="0"/>
              </a:rPr>
              <a:t>Watco Team</a:t>
            </a:r>
          </a:p>
          <a:p>
            <a:pPr lvl="2" eaLnBrk="1" hangingPunct="1">
              <a:lnSpc>
                <a:spcPct val="80000"/>
              </a:lnSpc>
              <a:buClr>
                <a:srgbClr val="A50021"/>
              </a:buClr>
              <a:buFont typeface="Arial" pitchFamily="34" charset="0"/>
              <a:buChar char="•"/>
              <a:defRPr/>
            </a:pPr>
            <a:r>
              <a:rPr lang="en-US" sz="1700" i="1" dirty="0" smtClean="0">
                <a:cs typeface="Times New Roman" pitchFamily="18" charset="0"/>
              </a:rPr>
              <a:t>Communities</a:t>
            </a:r>
          </a:p>
          <a:p>
            <a:pPr lvl="2" eaLnBrk="1" hangingPunct="1">
              <a:lnSpc>
                <a:spcPct val="80000"/>
              </a:lnSpc>
              <a:buClr>
                <a:srgbClr val="A50021"/>
              </a:buClr>
              <a:buFont typeface="Arial" pitchFamily="34" charset="0"/>
              <a:buChar char="•"/>
              <a:defRPr/>
            </a:pPr>
            <a:r>
              <a:rPr lang="en-US" sz="1700" i="1" dirty="0" smtClean="0">
                <a:cs typeface="Times New Roman" pitchFamily="18" charset="0"/>
              </a:rPr>
              <a:t>Vendors</a:t>
            </a:r>
          </a:p>
          <a:p>
            <a:pPr lvl="2" eaLnBrk="1" hangingPunct="1">
              <a:lnSpc>
                <a:spcPct val="80000"/>
              </a:lnSpc>
              <a:buClr>
                <a:srgbClr val="A50021"/>
              </a:buClr>
              <a:buFont typeface="Arial" pitchFamily="34" charset="0"/>
              <a:buChar char="•"/>
              <a:defRPr/>
            </a:pPr>
            <a:r>
              <a:rPr lang="en-US" sz="1700" i="1" dirty="0" smtClean="0">
                <a:cs typeface="Times New Roman" pitchFamily="18" charset="0"/>
              </a:rPr>
              <a:t>Investors</a:t>
            </a:r>
          </a:p>
          <a:p>
            <a:pPr eaLnBrk="1" hangingPunct="1">
              <a:lnSpc>
                <a:spcPct val="80000"/>
              </a:lnSpc>
              <a:defRPr/>
            </a:pPr>
            <a:endParaRPr lang="en-US" sz="1500" i="1" dirty="0" smtClean="0"/>
          </a:p>
        </p:txBody>
      </p:sp>
      <p:pic>
        <p:nvPicPr>
          <p:cNvPr id="260100" name="Picture 4" descr="KO Loco 8"/>
          <p:cNvPicPr>
            <a:picLocks noChangeAspect="1" noChangeArrowheads="1"/>
          </p:cNvPicPr>
          <p:nvPr/>
        </p:nvPicPr>
        <p:blipFill>
          <a:blip r:embed="rId3" cstate="print"/>
          <a:srcRect/>
          <a:stretch>
            <a:fillRect/>
          </a:stretch>
        </p:blipFill>
        <p:spPr bwMode="auto">
          <a:xfrm>
            <a:off x="4967288" y="3014663"/>
            <a:ext cx="3810000" cy="1976437"/>
          </a:xfrm>
          <a:prstGeom prst="rect">
            <a:avLst/>
          </a:prstGeom>
          <a:noFill/>
          <a:ln w="38100">
            <a:solidFill>
              <a:srgbClr val="800000"/>
            </a:solidFill>
            <a:miter lim="800000"/>
            <a:headEnd/>
            <a:tailEnd/>
          </a:ln>
          <a:effectLst>
            <a:outerShdw dist="35921" dir="2700000" algn="ctr" rotWithShape="0">
              <a:srgbClr val="808080"/>
            </a:outerShdw>
          </a:effectLst>
        </p:spPr>
      </p:pic>
      <p:sp>
        <p:nvSpPr>
          <p:cNvPr id="17413" name="Rectangle 6"/>
          <p:cNvSpPr>
            <a:spLocks noChangeArrowheads="1"/>
          </p:cNvSpPr>
          <p:nvPr/>
        </p:nvSpPr>
        <p:spPr bwMode="auto">
          <a:xfrm>
            <a:off x="0" y="276225"/>
            <a:ext cx="9144000" cy="978729"/>
          </a:xfrm>
          <a:prstGeom prst="rect">
            <a:avLst/>
          </a:prstGeom>
          <a:noFill/>
          <a:ln w="9525">
            <a:noFill/>
            <a:miter lim="800000"/>
            <a:headEnd/>
            <a:tailEnd/>
          </a:ln>
        </p:spPr>
        <p:txBody>
          <a:bodyPr wrap="square">
            <a:spAutoFit/>
          </a:bodyPr>
          <a:lstStyle/>
          <a:p>
            <a:pPr algn="ctr" eaLnBrk="0" hangingPunct="0">
              <a:lnSpc>
                <a:spcPct val="80000"/>
              </a:lnSpc>
              <a:defRPr/>
            </a:pPr>
            <a:r>
              <a:rPr lang="en-US" sz="4000" dirty="0">
                <a:solidFill>
                  <a:schemeClr val="tx2"/>
                </a:solidFill>
                <a:effectLst>
                  <a:outerShdw blurRad="38100" dist="38100" dir="2700000" algn="tl">
                    <a:srgbClr val="C0C0C0"/>
                  </a:outerShdw>
                </a:effectLst>
                <a:latin typeface="Times New Roman" pitchFamily="18" charset="0"/>
              </a:rPr>
              <a:t>Watco Companies</a:t>
            </a:r>
          </a:p>
          <a:p>
            <a:pPr algn="ctr" eaLnBrk="0" hangingPunct="0">
              <a:lnSpc>
                <a:spcPct val="80000"/>
              </a:lnSpc>
              <a:defRPr/>
            </a:pPr>
            <a:r>
              <a:rPr lang="en-US" sz="3200" i="1" dirty="0">
                <a:solidFill>
                  <a:schemeClr val="tx2"/>
                </a:solidFill>
                <a:effectLst>
                  <a:outerShdw blurRad="38100" dist="38100" dir="2700000" algn="tl">
                    <a:srgbClr val="C0C0C0"/>
                  </a:outerShdw>
                </a:effectLst>
                <a:latin typeface="Times New Roman" pitchFamily="18" charset="0"/>
              </a:rPr>
              <a:t>Customer First Foundation Principles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0" y="457200"/>
            <a:ext cx="9144000" cy="1066800"/>
          </a:xfrm>
        </p:spPr>
        <p:txBody>
          <a:bodyPr/>
          <a:lstStyle/>
          <a:p>
            <a:pPr eaLnBrk="1" hangingPunct="1">
              <a:defRPr/>
            </a:pPr>
            <a:r>
              <a:rPr lang="en-US" sz="4000" dirty="0" smtClean="0">
                <a:solidFill>
                  <a:schemeClr val="tx1"/>
                </a:solidFill>
              </a:rPr>
              <a:t>EDI Definition</a:t>
            </a:r>
            <a:br>
              <a:rPr lang="en-US" sz="4000" dirty="0" smtClean="0">
                <a:solidFill>
                  <a:schemeClr val="tx1"/>
                </a:solidFill>
              </a:rPr>
            </a:br>
            <a:endParaRPr lang="en-US" sz="3600" i="1" dirty="0" smtClean="0">
              <a:solidFill>
                <a:schemeClr val="tx1"/>
              </a:solidFill>
            </a:endParaRPr>
          </a:p>
        </p:txBody>
      </p:sp>
      <p:sp>
        <p:nvSpPr>
          <p:cNvPr id="7" name="Slide Number Placeholder 6"/>
          <p:cNvSpPr txBox="1">
            <a:spLocks noGrp="1"/>
          </p:cNvSpPr>
          <p:nvPr/>
        </p:nvSpPr>
        <p:spPr>
          <a:xfrm>
            <a:off x="0" y="6492875"/>
            <a:ext cx="381000" cy="365125"/>
          </a:xfrm>
          <a:prstGeom prst="rect">
            <a:avLst/>
          </a:prstGeom>
          <a:noFill/>
        </p:spPr>
        <p:txBody>
          <a:bodyPr anchor="ctr"/>
          <a:lstStyle/>
          <a:p>
            <a:pPr algn="r">
              <a:defRPr/>
            </a:pPr>
            <a:fld id="{7B73A563-61EC-4ECF-B95E-058D23634A10}" type="slidenum">
              <a:rPr lang="en-US" sz="1200">
                <a:solidFill>
                  <a:schemeClr val="tx1">
                    <a:tint val="75000"/>
                  </a:schemeClr>
                </a:solidFill>
              </a:rPr>
              <a:pPr algn="r">
                <a:defRPr/>
              </a:pPr>
              <a:t>3</a:t>
            </a:fld>
            <a:endParaRPr lang="en-US" sz="1200" dirty="0">
              <a:solidFill>
                <a:schemeClr val="tx1">
                  <a:tint val="75000"/>
                </a:schemeClr>
              </a:solidFill>
            </a:endParaRPr>
          </a:p>
        </p:txBody>
      </p:sp>
      <p:sp>
        <p:nvSpPr>
          <p:cNvPr id="6" name="TextBox 5"/>
          <p:cNvSpPr txBox="1"/>
          <p:nvPr/>
        </p:nvSpPr>
        <p:spPr>
          <a:xfrm>
            <a:off x="990600" y="1905000"/>
            <a:ext cx="7391400" cy="1815882"/>
          </a:xfrm>
          <a:prstGeom prst="rect">
            <a:avLst/>
          </a:prstGeom>
          <a:noFill/>
        </p:spPr>
        <p:txBody>
          <a:bodyPr wrap="square" rtlCol="0">
            <a:spAutoFit/>
          </a:bodyPr>
          <a:lstStyle/>
          <a:p>
            <a:r>
              <a:rPr lang="en-US" sz="3200" dirty="0" smtClean="0"/>
              <a:t>EDI (Electronic Data Interchange)</a:t>
            </a:r>
            <a:r>
              <a:rPr lang="en-US" dirty="0" smtClean="0"/>
              <a:t> </a:t>
            </a:r>
          </a:p>
          <a:p>
            <a:endParaRPr lang="en-US" dirty="0" smtClean="0"/>
          </a:p>
          <a:p>
            <a:r>
              <a:rPr lang="en-US" dirty="0"/>
              <a:t>EDI is the process of exchanging data electronically via a communications network in a pre-defined standardized format. </a:t>
            </a:r>
          </a:p>
        </p:txBody>
      </p:sp>
    </p:spTree>
    <p:extLst>
      <p:ext uri="{BB962C8B-B14F-4D97-AF65-F5344CB8AC3E}">
        <p14:creationId xmlns:p14="http://schemas.microsoft.com/office/powerpoint/2010/main" val="256375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828800"/>
            <a:ext cx="8382000" cy="4708981"/>
          </a:xfrm>
          <a:prstGeom prst="rect">
            <a:avLst/>
          </a:prstGeom>
          <a:noFill/>
        </p:spPr>
        <p:txBody>
          <a:bodyPr wrap="square" rtlCol="0">
            <a:spAutoFit/>
          </a:bodyPr>
          <a:lstStyle/>
          <a:p>
            <a:r>
              <a:rPr lang="en-US" dirty="0" smtClean="0"/>
              <a:t>Common EDI Terms</a:t>
            </a:r>
          </a:p>
          <a:p>
            <a:endParaRPr lang="en-US" dirty="0" smtClean="0"/>
          </a:p>
          <a:p>
            <a:pPr marL="457200" indent="-457200">
              <a:buFont typeface="+mj-lt"/>
              <a:buAutoNum type="arabicPeriod"/>
            </a:pPr>
            <a:r>
              <a:rPr lang="en-US" dirty="0"/>
              <a:t>404 – Bill of Lading, shipping document that is both a receipt for property and a contract for hauling it</a:t>
            </a:r>
            <a:r>
              <a:rPr lang="en-US" dirty="0" smtClean="0"/>
              <a:t>.</a:t>
            </a:r>
          </a:p>
          <a:p>
            <a:pPr marL="457200" indent="-457200">
              <a:buFont typeface="+mj-lt"/>
              <a:buAutoNum type="arabicPeriod"/>
            </a:pPr>
            <a:endParaRPr lang="en-US" dirty="0"/>
          </a:p>
          <a:p>
            <a:pPr marL="457200" indent="-457200">
              <a:buFont typeface="+mj-lt"/>
              <a:buAutoNum type="arabicPeriod"/>
            </a:pPr>
            <a:r>
              <a:rPr lang="en-US" dirty="0"/>
              <a:t>417 – Waybill, shipping document prepared by the carrier at origin to show the point of origin, destination, route, shipper, consignee, weight, description of commodity and any other documentation to move the car between </a:t>
            </a:r>
            <a:r>
              <a:rPr lang="en-US" dirty="0" smtClean="0"/>
              <a:t>carriers.</a:t>
            </a:r>
          </a:p>
          <a:p>
            <a:pPr marL="0" lvl="1"/>
            <a:r>
              <a:rPr lang="en-US" dirty="0" smtClean="0"/>
              <a:t>            a. This </a:t>
            </a:r>
            <a:r>
              <a:rPr lang="en-US" dirty="0"/>
              <a:t>document </a:t>
            </a:r>
            <a:r>
              <a:rPr lang="en-US" dirty="0" smtClean="0"/>
              <a:t>gets </a:t>
            </a:r>
            <a:r>
              <a:rPr lang="en-US" dirty="0"/>
              <a:t>forwarded through EDI to     </a:t>
            </a:r>
          </a:p>
          <a:p>
            <a:pPr marL="0" lvl="1"/>
            <a:r>
              <a:rPr lang="en-US" dirty="0"/>
              <a:t>    </a:t>
            </a:r>
            <a:r>
              <a:rPr lang="en-US" dirty="0" smtClean="0"/>
              <a:t>             other </a:t>
            </a:r>
            <a:r>
              <a:rPr lang="en-US" dirty="0"/>
              <a:t>carriers in route on the waybill.</a:t>
            </a:r>
          </a:p>
          <a:p>
            <a:r>
              <a:rPr lang="en-US" dirty="0" smtClean="0"/>
              <a:t> </a:t>
            </a:r>
          </a:p>
          <a:p>
            <a:pPr marL="457200" indent="-457200">
              <a:buAutoNum type="arabicPeriod" startAt="3"/>
            </a:pPr>
            <a:r>
              <a:rPr lang="en-US" dirty="0" smtClean="0"/>
              <a:t>418 </a:t>
            </a:r>
            <a:r>
              <a:rPr lang="en-US" dirty="0"/>
              <a:t>– </a:t>
            </a:r>
            <a:r>
              <a:rPr lang="en-US" dirty="0" smtClean="0"/>
              <a:t>Advance Consist, advance information of equipment to </a:t>
            </a:r>
            <a:r>
              <a:rPr lang="en-US" smtClean="0"/>
              <a:t>be       </a:t>
            </a:r>
            <a:r>
              <a:rPr lang="en-US"/>
              <a:t> </a:t>
            </a:r>
            <a:r>
              <a:rPr lang="en-US" smtClean="0"/>
              <a:t>   </a:t>
            </a:r>
            <a:r>
              <a:rPr lang="en-US" dirty="0" smtClean="0"/>
              <a:t>interchanged from carrier to carrier.</a:t>
            </a:r>
          </a:p>
          <a:p>
            <a:r>
              <a:rPr lang="en-US" dirty="0"/>
              <a:t> </a:t>
            </a:r>
            <a:r>
              <a:rPr lang="en-US" dirty="0" smtClean="0"/>
              <a:t>         </a:t>
            </a:r>
            <a:endParaRPr lang="en-US" dirty="0"/>
          </a:p>
        </p:txBody>
      </p:sp>
      <p:sp>
        <p:nvSpPr>
          <p:cNvPr id="3" name="Rectangle 2"/>
          <p:cNvSpPr/>
          <p:nvPr/>
        </p:nvSpPr>
        <p:spPr>
          <a:xfrm>
            <a:off x="2095500" y="76200"/>
            <a:ext cx="4572000" cy="707886"/>
          </a:xfrm>
          <a:prstGeom prst="rect">
            <a:avLst/>
          </a:prstGeom>
        </p:spPr>
        <p:txBody>
          <a:bodyPr>
            <a:spAutoFit/>
          </a:bodyPr>
          <a:lstStyle/>
          <a:p>
            <a:pPr algn="ctr"/>
            <a:r>
              <a:rPr lang="en-US" sz="4000" dirty="0" smtClean="0">
                <a:latin typeface="+mj-lt"/>
              </a:rPr>
              <a:t>EDI Terms</a:t>
            </a:r>
            <a:endParaRPr lang="en-US" sz="4000" dirty="0">
              <a:latin typeface="+mj-lt"/>
            </a:endParaRPr>
          </a:p>
        </p:txBody>
      </p:sp>
    </p:spTree>
    <p:extLst>
      <p:ext uri="{BB962C8B-B14F-4D97-AF65-F5344CB8AC3E}">
        <p14:creationId xmlns:p14="http://schemas.microsoft.com/office/powerpoint/2010/main" val="1956221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0" y="457200"/>
            <a:ext cx="9144000" cy="1066800"/>
          </a:xfrm>
        </p:spPr>
        <p:txBody>
          <a:bodyPr/>
          <a:lstStyle/>
          <a:p>
            <a:pPr eaLnBrk="1" hangingPunct="1">
              <a:defRPr/>
            </a:pPr>
            <a:r>
              <a:rPr lang="en-US" sz="4000" dirty="0" smtClean="0">
                <a:solidFill>
                  <a:schemeClr val="tx1"/>
                </a:solidFill>
              </a:rPr>
              <a:t>Bill of Lading - 404</a:t>
            </a:r>
            <a:br>
              <a:rPr lang="en-US" sz="4000" dirty="0" smtClean="0">
                <a:solidFill>
                  <a:schemeClr val="tx1"/>
                </a:solidFill>
              </a:rPr>
            </a:br>
            <a:endParaRPr lang="en-US" sz="3600" i="1" dirty="0" smtClean="0">
              <a:solidFill>
                <a:schemeClr val="tx1"/>
              </a:solidFill>
            </a:endParaRPr>
          </a:p>
        </p:txBody>
      </p:sp>
      <p:sp>
        <p:nvSpPr>
          <p:cNvPr id="7" name="Slide Number Placeholder 6"/>
          <p:cNvSpPr txBox="1">
            <a:spLocks noGrp="1"/>
          </p:cNvSpPr>
          <p:nvPr/>
        </p:nvSpPr>
        <p:spPr>
          <a:xfrm>
            <a:off x="0" y="6492875"/>
            <a:ext cx="381000" cy="365125"/>
          </a:xfrm>
          <a:prstGeom prst="rect">
            <a:avLst/>
          </a:prstGeom>
          <a:noFill/>
        </p:spPr>
        <p:txBody>
          <a:bodyPr anchor="ctr"/>
          <a:lstStyle/>
          <a:p>
            <a:pPr algn="r">
              <a:defRPr/>
            </a:pPr>
            <a:fld id="{7B73A563-61EC-4ECF-B95E-058D23634A10}" type="slidenum">
              <a:rPr lang="en-US" sz="1200">
                <a:solidFill>
                  <a:schemeClr val="tx1">
                    <a:tint val="75000"/>
                  </a:schemeClr>
                </a:solidFill>
              </a:rPr>
              <a:pPr algn="r">
                <a:defRPr/>
              </a:pPr>
              <a:t>5</a:t>
            </a:fld>
            <a:endParaRPr lang="en-US" sz="1200" dirty="0">
              <a:solidFill>
                <a:schemeClr val="tx1">
                  <a:tint val="75000"/>
                </a:schemeClr>
              </a:solidFill>
            </a:endParaRPr>
          </a:p>
        </p:txBody>
      </p:sp>
      <p:sp>
        <p:nvSpPr>
          <p:cNvPr id="6" name="TextBox 5"/>
          <p:cNvSpPr txBox="1"/>
          <p:nvPr/>
        </p:nvSpPr>
        <p:spPr>
          <a:xfrm>
            <a:off x="990600" y="1905000"/>
            <a:ext cx="7391400" cy="3847207"/>
          </a:xfrm>
          <a:prstGeom prst="rect">
            <a:avLst/>
          </a:prstGeom>
          <a:noFill/>
        </p:spPr>
        <p:txBody>
          <a:bodyPr wrap="square" rtlCol="0">
            <a:spAutoFit/>
          </a:bodyPr>
          <a:lstStyle/>
          <a:p>
            <a:pPr marL="514350" indent="-514350">
              <a:buFont typeface="+mj-lt"/>
              <a:buAutoNum type="arabicPeriod"/>
            </a:pPr>
            <a:r>
              <a:rPr lang="en-US" sz="2800" dirty="0" smtClean="0"/>
              <a:t>Customer uses Railroad Web Tools or 3</a:t>
            </a:r>
            <a:r>
              <a:rPr lang="en-US" sz="2800" baseline="30000" dirty="0" smtClean="0"/>
              <a:t>rd</a:t>
            </a:r>
            <a:r>
              <a:rPr lang="en-US" sz="2800" dirty="0" smtClean="0"/>
              <a:t> Party EDI software to transmit BOL’s </a:t>
            </a:r>
          </a:p>
          <a:p>
            <a:pPr marL="514350" indent="-514350">
              <a:buFont typeface="+mj-lt"/>
              <a:buAutoNum type="arabicPeriod"/>
            </a:pPr>
            <a:r>
              <a:rPr lang="en-US" sz="2800" dirty="0" smtClean="0"/>
              <a:t>First  Line-haul Railroad receives BOL and converts into Waybill.</a:t>
            </a:r>
          </a:p>
          <a:p>
            <a:pPr marL="514350" indent="-514350">
              <a:buFont typeface="+mj-lt"/>
              <a:buAutoNum type="arabicPeriod"/>
            </a:pPr>
            <a:r>
              <a:rPr lang="en-US" sz="2800" dirty="0" smtClean="0"/>
              <a:t>Waybill is transmitted to other carriers (line-haul or origin/delivery carriers) in the route.</a:t>
            </a:r>
          </a:p>
          <a:p>
            <a:pPr marL="457200" indent="-457200"/>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0" y="457200"/>
            <a:ext cx="9144000" cy="1066800"/>
          </a:xfrm>
        </p:spPr>
        <p:txBody>
          <a:bodyPr/>
          <a:lstStyle/>
          <a:p>
            <a:pPr eaLnBrk="1" hangingPunct="1">
              <a:defRPr/>
            </a:pPr>
            <a:r>
              <a:rPr lang="en-US" sz="4000" dirty="0" smtClean="0">
                <a:solidFill>
                  <a:schemeClr val="tx1"/>
                </a:solidFill>
              </a:rPr>
              <a:t>Bill of Lading - 404</a:t>
            </a:r>
            <a:br>
              <a:rPr lang="en-US" sz="4000" dirty="0" smtClean="0">
                <a:solidFill>
                  <a:schemeClr val="tx1"/>
                </a:solidFill>
              </a:rPr>
            </a:br>
            <a:endParaRPr lang="en-US" sz="3600" i="1" dirty="0" smtClean="0">
              <a:solidFill>
                <a:schemeClr val="tx1"/>
              </a:solidFill>
            </a:endParaRPr>
          </a:p>
        </p:txBody>
      </p:sp>
      <p:sp>
        <p:nvSpPr>
          <p:cNvPr id="7" name="Slide Number Placeholder 6"/>
          <p:cNvSpPr txBox="1">
            <a:spLocks noGrp="1"/>
          </p:cNvSpPr>
          <p:nvPr/>
        </p:nvSpPr>
        <p:spPr>
          <a:xfrm>
            <a:off x="0" y="6492875"/>
            <a:ext cx="381000" cy="365125"/>
          </a:xfrm>
          <a:prstGeom prst="rect">
            <a:avLst/>
          </a:prstGeom>
          <a:noFill/>
        </p:spPr>
        <p:txBody>
          <a:bodyPr anchor="ctr"/>
          <a:lstStyle/>
          <a:p>
            <a:pPr algn="r">
              <a:defRPr/>
            </a:pPr>
            <a:fld id="{7B73A563-61EC-4ECF-B95E-058D23634A10}" type="slidenum">
              <a:rPr lang="en-US" sz="1200">
                <a:solidFill>
                  <a:schemeClr val="tx1">
                    <a:tint val="75000"/>
                  </a:schemeClr>
                </a:solidFill>
              </a:rPr>
              <a:pPr algn="r">
                <a:defRPr/>
              </a:pPr>
              <a:t>6</a:t>
            </a:fld>
            <a:endParaRPr lang="en-US" sz="1200" dirty="0">
              <a:solidFill>
                <a:schemeClr val="tx1">
                  <a:tint val="75000"/>
                </a:schemeClr>
              </a:solidFill>
            </a:endParaRPr>
          </a:p>
        </p:txBody>
      </p:sp>
      <p:pic>
        <p:nvPicPr>
          <p:cNvPr id="4" name="Picture 3"/>
          <p:cNvPicPr>
            <a:picLocks noChangeAspect="1"/>
          </p:cNvPicPr>
          <p:nvPr/>
        </p:nvPicPr>
        <p:blipFill>
          <a:blip r:embed="rId3"/>
          <a:stretch>
            <a:fillRect/>
          </a:stretch>
        </p:blipFill>
        <p:spPr>
          <a:xfrm>
            <a:off x="533400" y="1846262"/>
            <a:ext cx="5673266" cy="4829175"/>
          </a:xfrm>
          <a:prstGeom prst="rect">
            <a:avLst/>
          </a:prstGeom>
        </p:spPr>
      </p:pic>
    </p:spTree>
    <p:extLst>
      <p:ext uri="{BB962C8B-B14F-4D97-AF65-F5344CB8AC3E}">
        <p14:creationId xmlns:p14="http://schemas.microsoft.com/office/powerpoint/2010/main" val="608037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0" y="457200"/>
            <a:ext cx="9144000" cy="1066800"/>
          </a:xfrm>
        </p:spPr>
        <p:txBody>
          <a:bodyPr/>
          <a:lstStyle/>
          <a:p>
            <a:pPr eaLnBrk="1" hangingPunct="1">
              <a:defRPr/>
            </a:pPr>
            <a:r>
              <a:rPr lang="en-US" sz="4000" dirty="0" smtClean="0">
                <a:solidFill>
                  <a:schemeClr val="tx1"/>
                </a:solidFill>
              </a:rPr>
              <a:t>EDI - Bill of Lading - 404</a:t>
            </a:r>
            <a:br>
              <a:rPr lang="en-US" sz="4000" dirty="0" smtClean="0">
                <a:solidFill>
                  <a:schemeClr val="tx1"/>
                </a:solidFill>
              </a:rPr>
            </a:br>
            <a:endParaRPr lang="en-US" sz="3600" i="1" dirty="0" smtClean="0">
              <a:solidFill>
                <a:schemeClr val="tx1"/>
              </a:solidFill>
            </a:endParaRPr>
          </a:p>
        </p:txBody>
      </p:sp>
      <p:sp>
        <p:nvSpPr>
          <p:cNvPr id="7" name="Slide Number Placeholder 6"/>
          <p:cNvSpPr txBox="1">
            <a:spLocks noGrp="1"/>
          </p:cNvSpPr>
          <p:nvPr/>
        </p:nvSpPr>
        <p:spPr>
          <a:xfrm>
            <a:off x="0" y="6492875"/>
            <a:ext cx="381000" cy="365125"/>
          </a:xfrm>
          <a:prstGeom prst="rect">
            <a:avLst/>
          </a:prstGeom>
          <a:noFill/>
        </p:spPr>
        <p:txBody>
          <a:bodyPr anchor="ctr"/>
          <a:lstStyle/>
          <a:p>
            <a:pPr algn="r">
              <a:defRPr/>
            </a:pPr>
            <a:fld id="{7B73A563-61EC-4ECF-B95E-058D23634A10}" type="slidenum">
              <a:rPr lang="en-US" sz="1200">
                <a:solidFill>
                  <a:schemeClr val="tx1">
                    <a:tint val="75000"/>
                  </a:schemeClr>
                </a:solidFill>
              </a:rPr>
              <a:pPr algn="r">
                <a:defRPr/>
              </a:pPr>
              <a:t>7</a:t>
            </a:fld>
            <a:endParaRPr lang="en-US" sz="1200" dirty="0">
              <a:solidFill>
                <a:schemeClr val="tx1">
                  <a:tint val="75000"/>
                </a:schemeClr>
              </a:solidFill>
            </a:endParaRPr>
          </a:p>
        </p:txBody>
      </p:sp>
      <p:pic>
        <p:nvPicPr>
          <p:cNvPr id="4" name="Picture 3"/>
          <p:cNvPicPr>
            <a:picLocks noChangeAspect="1"/>
          </p:cNvPicPr>
          <p:nvPr/>
        </p:nvPicPr>
        <p:blipFill>
          <a:blip r:embed="rId3"/>
          <a:stretch>
            <a:fillRect/>
          </a:stretch>
        </p:blipFill>
        <p:spPr>
          <a:xfrm>
            <a:off x="533400" y="1849392"/>
            <a:ext cx="5638800" cy="4352925"/>
          </a:xfrm>
          <a:prstGeom prst="rect">
            <a:avLst/>
          </a:prstGeom>
        </p:spPr>
      </p:pic>
    </p:spTree>
    <p:extLst>
      <p:ext uri="{BB962C8B-B14F-4D97-AF65-F5344CB8AC3E}">
        <p14:creationId xmlns:p14="http://schemas.microsoft.com/office/powerpoint/2010/main" val="1993555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0" y="457200"/>
            <a:ext cx="9144000" cy="1066800"/>
          </a:xfrm>
        </p:spPr>
        <p:txBody>
          <a:bodyPr/>
          <a:lstStyle/>
          <a:p>
            <a:pPr eaLnBrk="1" hangingPunct="1">
              <a:defRPr/>
            </a:pPr>
            <a:r>
              <a:rPr lang="en-US" sz="4000" dirty="0" smtClean="0">
                <a:solidFill>
                  <a:schemeClr val="tx1"/>
                </a:solidFill>
              </a:rPr>
              <a:t>Waybill - 417</a:t>
            </a:r>
            <a:br>
              <a:rPr lang="en-US" sz="4000" dirty="0" smtClean="0">
                <a:solidFill>
                  <a:schemeClr val="tx1"/>
                </a:solidFill>
              </a:rPr>
            </a:br>
            <a:endParaRPr lang="en-US" sz="3600" i="1" dirty="0" smtClean="0">
              <a:solidFill>
                <a:schemeClr val="tx1"/>
              </a:solidFill>
            </a:endParaRPr>
          </a:p>
        </p:txBody>
      </p:sp>
      <p:sp>
        <p:nvSpPr>
          <p:cNvPr id="7" name="Slide Number Placeholder 6"/>
          <p:cNvSpPr txBox="1">
            <a:spLocks noGrp="1"/>
          </p:cNvSpPr>
          <p:nvPr/>
        </p:nvSpPr>
        <p:spPr>
          <a:xfrm>
            <a:off x="0" y="6492875"/>
            <a:ext cx="381000" cy="365125"/>
          </a:xfrm>
          <a:prstGeom prst="rect">
            <a:avLst/>
          </a:prstGeom>
          <a:noFill/>
        </p:spPr>
        <p:txBody>
          <a:bodyPr anchor="ctr"/>
          <a:lstStyle/>
          <a:p>
            <a:pPr algn="r">
              <a:defRPr/>
            </a:pPr>
            <a:fld id="{7B73A563-61EC-4ECF-B95E-058D23634A10}" type="slidenum">
              <a:rPr lang="en-US" sz="1200">
                <a:solidFill>
                  <a:schemeClr val="tx1">
                    <a:tint val="75000"/>
                  </a:schemeClr>
                </a:solidFill>
              </a:rPr>
              <a:pPr algn="r">
                <a:defRPr/>
              </a:pPr>
              <a:t>8</a:t>
            </a:fld>
            <a:endParaRPr lang="en-US" sz="1200" dirty="0">
              <a:solidFill>
                <a:schemeClr val="tx1">
                  <a:tint val="75000"/>
                </a:schemeClr>
              </a:solidFill>
            </a:endParaRPr>
          </a:p>
        </p:txBody>
      </p:sp>
      <p:sp>
        <p:nvSpPr>
          <p:cNvPr id="6" name="TextBox 5"/>
          <p:cNvSpPr txBox="1"/>
          <p:nvPr/>
        </p:nvSpPr>
        <p:spPr>
          <a:xfrm>
            <a:off x="990600" y="1905000"/>
            <a:ext cx="7391400" cy="3847207"/>
          </a:xfrm>
          <a:prstGeom prst="rect">
            <a:avLst/>
          </a:prstGeom>
          <a:noFill/>
        </p:spPr>
        <p:txBody>
          <a:bodyPr wrap="square" rtlCol="0">
            <a:spAutoFit/>
          </a:bodyPr>
          <a:lstStyle/>
          <a:p>
            <a:pPr marL="514350" indent="-514350">
              <a:buFont typeface="+mj-lt"/>
              <a:buAutoNum type="arabicPeriod"/>
            </a:pPr>
            <a:r>
              <a:rPr lang="en-US" sz="2800" dirty="0" smtClean="0"/>
              <a:t>Waybill are sent through hierarchy of rules to 2 separate applications – Operations &amp; Revenue.</a:t>
            </a:r>
          </a:p>
          <a:p>
            <a:pPr marL="514350" indent="-514350">
              <a:buFont typeface="+mj-lt"/>
              <a:buAutoNum type="arabicPeriod"/>
            </a:pPr>
            <a:r>
              <a:rPr lang="en-US" sz="2800" dirty="0" smtClean="0"/>
              <a:t>The operations system blocks car to customer or interchange so crews know what service to perform.</a:t>
            </a:r>
          </a:p>
          <a:p>
            <a:pPr marL="514350" indent="-514350">
              <a:buFont typeface="+mj-lt"/>
              <a:buAutoNum type="arabicPeriod"/>
            </a:pPr>
            <a:r>
              <a:rPr lang="en-US" sz="2800" dirty="0" smtClean="0"/>
              <a:t>Revenue rates the car to assess charges based on service performed.</a:t>
            </a:r>
          </a:p>
          <a:p>
            <a:pPr marL="457200" indent="-457200"/>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600199"/>
            <a:ext cx="8229600" cy="707886"/>
          </a:xfrm>
          <a:prstGeom prst="rect">
            <a:avLst/>
          </a:prstGeom>
          <a:noFill/>
        </p:spPr>
        <p:txBody>
          <a:bodyPr wrap="square" rtlCol="0">
            <a:spAutoFit/>
          </a:bodyPr>
          <a:lstStyle/>
          <a:p>
            <a:endParaRPr lang="en-US" dirty="0" smtClean="0"/>
          </a:p>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295400" y="2057400"/>
            <a:ext cx="6477000" cy="4648200"/>
          </a:xfrm>
          <a:prstGeom prst="rect">
            <a:avLst/>
          </a:prstGeom>
          <a:noFill/>
          <a:ln w="9525">
            <a:solidFill>
              <a:schemeClr val="tx1"/>
            </a:solidFill>
            <a:miter lim="800000"/>
            <a:headEnd/>
            <a:tailEnd/>
          </a:ln>
        </p:spPr>
      </p:pic>
      <p:sp>
        <p:nvSpPr>
          <p:cNvPr id="3" name="Rectangle 2"/>
          <p:cNvSpPr/>
          <p:nvPr/>
        </p:nvSpPr>
        <p:spPr>
          <a:xfrm>
            <a:off x="2286000" y="76200"/>
            <a:ext cx="4572000" cy="707886"/>
          </a:xfrm>
          <a:prstGeom prst="rect">
            <a:avLst/>
          </a:prstGeom>
        </p:spPr>
        <p:txBody>
          <a:bodyPr>
            <a:spAutoFit/>
          </a:bodyPr>
          <a:lstStyle/>
          <a:p>
            <a:pPr algn="ctr"/>
            <a:r>
              <a:rPr lang="en-US" sz="4000" dirty="0" smtClean="0">
                <a:latin typeface="+mj-lt"/>
              </a:rPr>
              <a:t>Waybill - 417</a:t>
            </a:r>
            <a:endParaRPr lang="en-US" sz="4000" dirty="0">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15179</TotalTime>
  <Words>464</Words>
  <Application>Microsoft Office PowerPoint</Application>
  <PresentationFormat>On-screen Show (4:3)</PresentationFormat>
  <Paragraphs>80</Paragraphs>
  <Slides>13</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Times New Roman</vt:lpstr>
      <vt:lpstr>Wingdings</vt:lpstr>
      <vt:lpstr>5_Custom Design</vt:lpstr>
      <vt:lpstr>PowerPoint Presentation</vt:lpstr>
      <vt:lpstr>PowerPoint Presentation</vt:lpstr>
      <vt:lpstr>EDI Definition </vt:lpstr>
      <vt:lpstr>PowerPoint Presentation</vt:lpstr>
      <vt:lpstr>Bill of Lading - 404 </vt:lpstr>
      <vt:lpstr>Bill of Lading - 404 </vt:lpstr>
      <vt:lpstr>EDI - Bill of Lading - 404 </vt:lpstr>
      <vt:lpstr>Waybill - 417 </vt:lpstr>
      <vt:lpstr>PowerPoint Presentation</vt:lpstr>
      <vt:lpstr>PowerPoint Presentation</vt:lpstr>
      <vt:lpstr>Advance Consist - 418 </vt:lpstr>
      <vt:lpstr>PowerPoint Presentation</vt:lpstr>
      <vt:lpstr>Questions?</vt:lpstr>
    </vt:vector>
  </TitlesOfParts>
  <Company>Watco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tvanbecelaere</dc:creator>
  <cp:lastModifiedBy>Hancock, Kelley-Jo</cp:lastModifiedBy>
  <cp:revision>891</cp:revision>
  <dcterms:created xsi:type="dcterms:W3CDTF">2007-11-16T16:37:13Z</dcterms:created>
  <dcterms:modified xsi:type="dcterms:W3CDTF">2015-05-08T19:41:21Z</dcterms:modified>
</cp:coreProperties>
</file>