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72" r:id="rId1"/>
  </p:sldMasterIdLst>
  <p:notesMasterIdLst>
    <p:notesMasterId r:id="rId16"/>
  </p:notesMasterIdLst>
  <p:sldIdLst>
    <p:sldId id="256" r:id="rId2"/>
    <p:sldId id="304" r:id="rId3"/>
    <p:sldId id="257" r:id="rId4"/>
    <p:sldId id="302" r:id="rId5"/>
    <p:sldId id="303" r:id="rId6"/>
    <p:sldId id="295" r:id="rId7"/>
    <p:sldId id="296" r:id="rId8"/>
    <p:sldId id="305" r:id="rId9"/>
    <p:sldId id="310" r:id="rId10"/>
    <p:sldId id="306" r:id="rId11"/>
    <p:sldId id="307" r:id="rId12"/>
    <p:sldId id="308" r:id="rId13"/>
    <p:sldId id="309" r:id="rId14"/>
    <p:sldId id="272" r:id="rId15"/>
  </p:sldIdLst>
  <p:sldSz cx="9144000" cy="6858000" type="screen4x3"/>
  <p:notesSz cx="6973888" cy="9236075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734" autoAdjust="0"/>
  </p:normalViewPr>
  <p:slideViewPr>
    <p:cSldViewPr>
      <p:cViewPr varScale="1">
        <p:scale>
          <a:sx n="96" d="100"/>
          <a:sy n="96" d="100"/>
        </p:scale>
        <p:origin x="1428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2018" cy="461804"/>
          </a:xfrm>
          <a:prstGeom prst="rect">
            <a:avLst/>
          </a:prstGeom>
        </p:spPr>
        <p:txBody>
          <a:bodyPr vert="horz" lIns="92620" tIns="46310" rIns="92620" bIns="4631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0256" y="0"/>
            <a:ext cx="3022018" cy="461804"/>
          </a:xfrm>
          <a:prstGeom prst="rect">
            <a:avLst/>
          </a:prstGeom>
        </p:spPr>
        <p:txBody>
          <a:bodyPr vert="horz" lIns="92620" tIns="46310" rIns="92620" bIns="46310" rtlCol="0"/>
          <a:lstStyle>
            <a:lvl1pPr algn="r">
              <a:defRPr sz="1200"/>
            </a:lvl1pPr>
          </a:lstStyle>
          <a:p>
            <a:fld id="{524D06E0-083C-4F00-B9DC-ED7A4EC0545A}" type="datetimeFigureOut">
              <a:rPr lang="en-US" smtClean="0"/>
              <a:t>5/5/2016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692150"/>
            <a:ext cx="4618038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620" tIns="46310" rIns="92620" bIns="4631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7389" y="4387136"/>
            <a:ext cx="5579110" cy="4156234"/>
          </a:xfrm>
          <a:prstGeom prst="rect">
            <a:avLst/>
          </a:prstGeom>
        </p:spPr>
        <p:txBody>
          <a:bodyPr vert="horz" lIns="92620" tIns="46310" rIns="92620" bIns="4631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8"/>
            <a:ext cx="3022018" cy="461804"/>
          </a:xfrm>
          <a:prstGeom prst="rect">
            <a:avLst/>
          </a:prstGeom>
        </p:spPr>
        <p:txBody>
          <a:bodyPr vert="horz" lIns="92620" tIns="46310" rIns="92620" bIns="4631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0256" y="8772668"/>
            <a:ext cx="3022018" cy="461804"/>
          </a:xfrm>
          <a:prstGeom prst="rect">
            <a:avLst/>
          </a:prstGeom>
        </p:spPr>
        <p:txBody>
          <a:bodyPr vert="horz" lIns="92620" tIns="46310" rIns="92620" bIns="46310" rtlCol="0" anchor="b"/>
          <a:lstStyle>
            <a:lvl1pPr algn="r">
              <a:defRPr sz="1200"/>
            </a:lvl1pPr>
          </a:lstStyle>
          <a:p>
            <a:fld id="{619B0D6C-286C-4977-9060-9C9908B7E6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062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B0D6C-286C-4977-9060-9C9908B7E60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9031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B0D6C-286C-4977-9060-9C9908B7E60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9253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B0D6C-286C-4977-9060-9C9908B7E60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9921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B0D6C-286C-4977-9060-9C9908B7E60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4130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B0D6C-286C-4977-9060-9C9908B7E60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5756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B0D6C-286C-4977-9060-9C9908B7E60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81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0866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1197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35656" y="69390"/>
            <a:ext cx="1643579" cy="365125"/>
          </a:xfrm>
          <a:prstGeom prst="rect">
            <a:avLst/>
          </a:prstGeom>
        </p:spPr>
        <p:txBody>
          <a:bodyPr/>
          <a:lstStyle/>
          <a:p>
            <a:fld id="{2A59EA1A-D0CB-1046-B21F-221640F963E8}" type="datetime1">
              <a:rPr lang="en-US" smtClean="0">
                <a:solidFill>
                  <a:prstClr val="white"/>
                </a:solidFill>
              </a:rPr>
              <a:pPr/>
              <a:t>5/5/2016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3719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85189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85189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894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0972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5376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8320" y="846626"/>
            <a:ext cx="8375651" cy="119297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4918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04918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3885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0216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41931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202169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841931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14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9664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32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63138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63138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</a:t>
            </a:r>
            <a:r>
              <a:rPr lang="en-US" dirty="0" err="1" smtClean="0"/>
              <a:t>levela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025188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5656" y="69390"/>
            <a:ext cx="1643579" cy="365125"/>
          </a:xfrm>
          <a:prstGeom prst="rect">
            <a:avLst/>
          </a:prstGeom>
        </p:spPr>
        <p:txBody>
          <a:bodyPr/>
          <a:lstStyle/>
          <a:p>
            <a:fld id="{59133EC1-6D56-5D43-A3F6-DF1C5C3FFD20}" type="datetime1">
              <a:rPr lang="en-US" smtClean="0">
                <a:solidFill>
                  <a:prstClr val="white"/>
                </a:solidFill>
              </a:rPr>
              <a:pPr/>
              <a:t>5/5/2016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134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5656" y="69390"/>
            <a:ext cx="1643579" cy="365125"/>
          </a:xfrm>
          <a:prstGeom prst="rect">
            <a:avLst/>
          </a:prstGeom>
        </p:spPr>
        <p:txBody>
          <a:bodyPr/>
          <a:lstStyle/>
          <a:p>
            <a:fld id="{1F221583-7359-B745-BA55-CA4CB50D7475}" type="datetime1">
              <a:rPr lang="en-US" smtClean="0">
                <a:solidFill>
                  <a:prstClr val="white"/>
                </a:solidFill>
              </a:rPr>
              <a:pPr/>
              <a:t>5/5/2016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853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20"/>
          <p:cNvSpPr>
            <a:spLocks noChangeArrowheads="1"/>
          </p:cNvSpPr>
          <p:nvPr userDrawn="1"/>
        </p:nvSpPr>
        <p:spPr bwMode="auto">
          <a:xfrm>
            <a:off x="0" y="0"/>
            <a:ext cx="9145588" cy="490538"/>
          </a:xfrm>
          <a:prstGeom prst="rect">
            <a:avLst/>
          </a:prstGeom>
          <a:solidFill>
            <a:srgbClr val="9F09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57200"/>
            <a:endParaRPr lang="en-US" b="0" i="0" u="none" dirty="0">
              <a:solidFill>
                <a:prstClr val="black"/>
              </a:solidFill>
            </a:endParaRPr>
          </a:p>
        </p:txBody>
      </p:sp>
      <p:sp>
        <p:nvSpPr>
          <p:cNvPr id="8" name="TextBox 7"/>
          <p:cNvSpPr txBox="1">
            <a:spLocks noChangeArrowheads="1"/>
          </p:cNvSpPr>
          <p:nvPr userDrawn="1"/>
        </p:nvSpPr>
        <p:spPr bwMode="auto">
          <a:xfrm>
            <a:off x="311150" y="131763"/>
            <a:ext cx="53149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defTabSz="457200"/>
            <a:r>
              <a:rPr lang="en-US" sz="1200" b="1" dirty="0">
                <a:solidFill>
                  <a:prstClr val="white"/>
                </a:solidFill>
                <a:latin typeface="Helvetica" charset="0"/>
                <a:cs typeface="Helvetica Light" charset="0"/>
              </a:rPr>
              <a:t>RAILINC</a:t>
            </a:r>
            <a:r>
              <a:rPr lang="en-US" sz="1200" dirty="0">
                <a:solidFill>
                  <a:prstClr val="white"/>
                </a:solidFill>
                <a:latin typeface="Helvetica" charset="0"/>
                <a:cs typeface="Helvetica Light" charset="0"/>
              </a:rPr>
              <a:t>   </a:t>
            </a:r>
            <a:r>
              <a:rPr lang="en-US" sz="1200" dirty="0" smtClean="0">
                <a:solidFill>
                  <a:prstClr val="white"/>
                </a:solidFill>
                <a:latin typeface="Helvetica" charset="0"/>
                <a:cs typeface="Helvetica Light" charset="0"/>
              </a:rPr>
              <a:t>I     ACACSO</a:t>
            </a:r>
            <a:r>
              <a:rPr lang="en-US" sz="1200" baseline="0" dirty="0" smtClean="0">
                <a:solidFill>
                  <a:prstClr val="white"/>
                </a:solidFill>
                <a:latin typeface="Helvetica" charset="0"/>
                <a:cs typeface="Helvetica Light" charset="0"/>
              </a:rPr>
              <a:t> MAY 2016</a:t>
            </a:r>
            <a:endParaRPr lang="en-US" sz="1200" dirty="0">
              <a:solidFill>
                <a:prstClr val="white"/>
              </a:solidFill>
              <a:latin typeface="Helvetica" charset="0"/>
              <a:cs typeface="Helvetica Light" charset="0"/>
            </a:endParaRPr>
          </a:p>
        </p:txBody>
      </p:sp>
      <p:pic>
        <p:nvPicPr>
          <p:cNvPr id="9" name="Picture 24" descr="BottomBand_White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6091238"/>
            <a:ext cx="9142412" cy="766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25"/>
          <p:cNvSpPr>
            <a:spLocks noChangeArrowheads="1"/>
          </p:cNvSpPr>
          <p:nvPr userDrawn="1"/>
        </p:nvSpPr>
        <p:spPr bwMode="auto">
          <a:xfrm>
            <a:off x="8394700" y="6213475"/>
            <a:ext cx="749300" cy="292100"/>
          </a:xfrm>
          <a:prstGeom prst="rect">
            <a:avLst/>
          </a:prstGeom>
          <a:solidFill>
            <a:srgbClr val="9F09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Rectangle 27"/>
          <p:cNvSpPr>
            <a:spLocks noChangeArrowheads="1"/>
          </p:cNvSpPr>
          <p:nvPr userDrawn="1"/>
        </p:nvSpPr>
        <p:spPr bwMode="auto">
          <a:xfrm>
            <a:off x="1588" y="490538"/>
            <a:ext cx="9144000" cy="5384800"/>
          </a:xfrm>
          <a:prstGeom prst="rect">
            <a:avLst/>
          </a:prstGeom>
          <a:solidFill>
            <a:srgbClr val="DCDDD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Title 1"/>
          <p:cNvSpPr>
            <a:spLocks/>
          </p:cNvSpPr>
          <p:nvPr userDrawn="1"/>
        </p:nvSpPr>
        <p:spPr bwMode="auto">
          <a:xfrm>
            <a:off x="-252413" y="414338"/>
            <a:ext cx="9648826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defTabSz="457200" eaLnBrk="0" hangingPunct="0"/>
            <a:r>
              <a:rPr lang="en-US" sz="800" dirty="0">
                <a:solidFill>
                  <a:srgbClr val="6A6A6A"/>
                </a:solidFill>
                <a:latin typeface="Helvetica" charset="0"/>
              </a:rPr>
              <a:t>+ + + + + + + + + + + + + + + + + + + + + + + + + + + + + + + + + + + + + + + + + + + + + +  + + + + + + + + + + + + + +  + + + + + + + + + + + + + + + + + + + + + + + + + + + + + + + + + + + + + + + + + + + </a:t>
            </a:r>
          </a:p>
        </p:txBody>
      </p:sp>
      <p:sp>
        <p:nvSpPr>
          <p:cNvPr id="13" name="Title 1"/>
          <p:cNvSpPr>
            <a:spLocks/>
          </p:cNvSpPr>
          <p:nvPr userDrawn="1"/>
        </p:nvSpPr>
        <p:spPr bwMode="auto">
          <a:xfrm>
            <a:off x="-252413" y="5811838"/>
            <a:ext cx="9648826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defTabSz="457200" eaLnBrk="0" hangingPunct="0"/>
            <a:r>
              <a:rPr lang="en-US" sz="800" dirty="0">
                <a:solidFill>
                  <a:srgbClr val="6A6A6A"/>
                </a:solidFill>
                <a:latin typeface="Helvetica" charset="0"/>
              </a:rPr>
              <a:t>+ + + + + + + + + + + + + + + + + + + + + + + + + + + + + + + + + + + + + + + + + + + + + +  + + + + + + + + + + + + + +  + + + + + + + + + + + + + + + + + + + + + + + + + + + + + + + + + + + + + + + + + + +</a:t>
            </a: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2662" y="846626"/>
            <a:ext cx="8375651" cy="11929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5491" y="2039602"/>
            <a:ext cx="8426967" cy="40865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35656" y="6148131"/>
            <a:ext cx="16564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defTabSz="457200"/>
            <a:fld id="{799CD883-C747-E24C-A571-B44F9B83C299}" type="slidenum">
              <a:rPr lang="en-US" smtClean="0"/>
              <a:pPr defTabSz="45720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4340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/>
  <p:txStyles>
    <p:titleStyle>
      <a:lvl1pPr algn="l" defTabSz="457200" rtl="0" eaLnBrk="1" latinLnBrk="0" hangingPunct="1">
        <a:spcBef>
          <a:spcPct val="0"/>
        </a:spcBef>
        <a:buNone/>
        <a:defRPr sz="4400" b="0" i="0" u="none" kern="1200">
          <a:solidFill>
            <a:srgbClr val="AB1127"/>
          </a:solidFill>
          <a:latin typeface="Helvetica"/>
          <a:ea typeface="+mj-ea"/>
          <a:cs typeface="Helvetica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Helvetica"/>
          <a:ea typeface="+mn-ea"/>
          <a:cs typeface="Helvetica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Helvetica"/>
          <a:ea typeface="+mn-ea"/>
          <a:cs typeface="Helvetica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Helvetica"/>
          <a:ea typeface="+mn-ea"/>
          <a:cs typeface="Helvetica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Cathy.Herb@Railinc.com" TargetMode="External"/><Relationship Id="rId2" Type="http://schemas.openxmlformats.org/officeDocument/2006/relationships/hyperlink" Target="mailto:James.Pinson@Railinc.co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latin typeface="+mn-lt"/>
              </a:rPr>
              <a:t>LOA Status Update</a:t>
            </a:r>
            <a:endParaRPr lang="en-US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Jim Pinson</a:t>
            </a:r>
          </a:p>
          <a:p>
            <a:r>
              <a:rPr lang="en-US" dirty="0" smtClean="0"/>
              <a:t>ACACSO</a:t>
            </a:r>
          </a:p>
          <a:p>
            <a:r>
              <a:rPr lang="en-US" dirty="0" smtClean="0"/>
              <a:t>May 11 – 13,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9955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Arial" pitchFamily="34" charset="0"/>
                <a:cs typeface="Arial" pitchFamily="34" charset="0"/>
              </a:rPr>
              <a:t>New Releases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Week a </a:t>
            </a:r>
            <a:r>
              <a:rPr lang="en-US" smtClean="0"/>
              <a:t>Release Will </a:t>
            </a:r>
            <a:r>
              <a:rPr lang="en-US" dirty="0" smtClean="0"/>
              <a:t>Include </a:t>
            </a:r>
            <a:r>
              <a:rPr lang="en-US" smtClean="0"/>
              <a:t>Enhancements to:</a:t>
            </a:r>
            <a:endParaRPr lang="en-US" dirty="0" smtClean="0"/>
          </a:p>
          <a:p>
            <a:pPr lvl="1"/>
            <a:r>
              <a:rPr lang="en-US" dirty="0" smtClean="0"/>
              <a:t>Cloning</a:t>
            </a:r>
          </a:p>
          <a:p>
            <a:pPr lvl="1"/>
            <a:r>
              <a:rPr lang="en-US" dirty="0" smtClean="0"/>
              <a:t>Limiting Multiple Child Companies or Multiple Marks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50766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rial" pitchFamily="34" charset="0"/>
                <a:cs typeface="Arial" pitchFamily="34" charset="0"/>
              </a:rPr>
              <a:t>New Releases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Additional Release Will Include Enhancements to:</a:t>
            </a:r>
          </a:p>
          <a:p>
            <a:pPr lvl="1"/>
            <a:r>
              <a:rPr lang="en-US" dirty="0" smtClean="0"/>
              <a:t>Editing Approved LOA</a:t>
            </a:r>
          </a:p>
          <a:p>
            <a:pPr lvl="1"/>
            <a:r>
              <a:rPr lang="en-US" dirty="0" smtClean="0"/>
              <a:t>Revoke </a:t>
            </a:r>
            <a:r>
              <a:rPr lang="en-US" smtClean="0"/>
              <a:t>Pending LOA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75119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Specific Functionality Updates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Ability to Export to Excel</a:t>
            </a:r>
          </a:p>
          <a:p>
            <a:r>
              <a:rPr lang="en-US" dirty="0" smtClean="0"/>
              <a:t>Definition of Required Fields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On the Backlog</a:t>
            </a:r>
          </a:p>
          <a:p>
            <a:endParaRPr lang="en-US" dirty="0"/>
          </a:p>
          <a:p>
            <a:r>
              <a:rPr lang="en-US" dirty="0" smtClean="0"/>
              <a:t>Currently Marked in the Application. Documentation will be Updated with Definitions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65795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Specific Functionality Updates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Implementation Notification</a:t>
            </a:r>
          </a:p>
          <a:p>
            <a:r>
              <a:rPr lang="en-US" dirty="0" smtClean="0"/>
              <a:t>Unique Status for Second Party Approval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Notification Occurs through RAPID</a:t>
            </a:r>
          </a:p>
          <a:p>
            <a:r>
              <a:rPr lang="en-US" dirty="0" smtClean="0"/>
              <a:t>Exists in the New Application.  Rarely Seen because CSC Moves LOA to an Approved State ASAP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85383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133600"/>
            <a:ext cx="8375651" cy="3505200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>
                <a:latin typeface="Arial" pitchFamily="34" charset="0"/>
                <a:cs typeface="Arial" pitchFamily="34" charset="0"/>
              </a:rPr>
              <a:t>Jim Pinson</a:t>
            </a:r>
            <a:br>
              <a:rPr lang="en-US" sz="2800" b="1" dirty="0">
                <a:latin typeface="Arial" pitchFamily="34" charset="0"/>
                <a:cs typeface="Arial" pitchFamily="34" charset="0"/>
              </a:rPr>
            </a:br>
            <a:r>
              <a:rPr lang="en-US" sz="2800" b="1" dirty="0">
                <a:latin typeface="Arial" pitchFamily="34" charset="0"/>
                <a:cs typeface="Arial" pitchFamily="34" charset="0"/>
                <a:hlinkClick r:id="rId2"/>
              </a:rPr>
              <a:t>James.Pinson@Railinc.com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/>
            </a:r>
            <a:br>
              <a:rPr lang="en-US" sz="2800" b="1" dirty="0">
                <a:latin typeface="Arial" pitchFamily="34" charset="0"/>
                <a:cs typeface="Arial" pitchFamily="34" charset="0"/>
              </a:rPr>
            </a:br>
            <a:r>
              <a:rPr lang="en-US" sz="2800" b="1" dirty="0">
                <a:latin typeface="Arial" pitchFamily="34" charset="0"/>
                <a:cs typeface="Arial" pitchFamily="34" charset="0"/>
              </a:rPr>
              <a:t>919-651-5047:  Office</a:t>
            </a:r>
            <a:br>
              <a:rPr lang="en-US" sz="2800" b="1" dirty="0">
                <a:latin typeface="Arial" pitchFamily="34" charset="0"/>
                <a:cs typeface="Arial" pitchFamily="34" charset="0"/>
              </a:rPr>
            </a:br>
            <a:r>
              <a:rPr lang="en-US" sz="2800" b="1" dirty="0">
                <a:latin typeface="Arial" pitchFamily="34" charset="0"/>
                <a:cs typeface="Arial" pitchFamily="34" charset="0"/>
              </a:rPr>
              <a:t>919-622-9363: 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Cell</a:t>
            </a:r>
            <a:br>
              <a:rPr lang="en-US" sz="2800" b="1" dirty="0" smtClean="0">
                <a:latin typeface="Arial" pitchFamily="34" charset="0"/>
                <a:cs typeface="Arial" pitchFamily="34" charset="0"/>
              </a:rPr>
            </a:br>
            <a:r>
              <a:rPr lang="en-US" sz="2800" b="1" dirty="0">
                <a:latin typeface="Arial" pitchFamily="34" charset="0"/>
                <a:cs typeface="Arial" pitchFamily="34" charset="0"/>
              </a:rPr>
              <a:t/>
            </a:r>
            <a:br>
              <a:rPr lang="en-US" sz="2800" b="1" dirty="0">
                <a:latin typeface="Arial" pitchFamily="34" charset="0"/>
                <a:cs typeface="Arial" pitchFamily="34" charset="0"/>
              </a:rPr>
            </a:b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Cathy Herb</a:t>
            </a:r>
            <a:br>
              <a:rPr lang="en-US" sz="2800" b="1" dirty="0" smtClean="0">
                <a:latin typeface="Arial" pitchFamily="34" charset="0"/>
                <a:cs typeface="Arial" pitchFamily="34" charset="0"/>
              </a:rPr>
            </a:br>
            <a:r>
              <a:rPr lang="en-US" sz="2800" b="1" dirty="0" smtClean="0">
                <a:latin typeface="Arial" pitchFamily="34" charset="0"/>
                <a:cs typeface="Arial" pitchFamily="34" charset="0"/>
                <a:hlinkClick r:id="rId3"/>
              </a:rPr>
              <a:t>Cathy.Herb@Railinc.com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800" b="1" dirty="0" smtClean="0">
                <a:latin typeface="Arial" pitchFamily="34" charset="0"/>
                <a:cs typeface="Arial" pitchFamily="34" charset="0"/>
              </a:rPr>
            </a:b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919-651-5259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762001"/>
            <a:ext cx="8426967" cy="1219200"/>
          </a:xfrm>
        </p:spPr>
        <p:txBody>
          <a:bodyPr>
            <a:normAutofit fontScale="47500" lnSpcReduction="20000"/>
          </a:bodyPr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8800" b="1" dirty="0" smtClean="0">
                <a:latin typeface="Arial" pitchFamily="34" charset="0"/>
                <a:cs typeface="Arial" pitchFamily="34" charset="0"/>
              </a:rPr>
              <a:t>Questions?</a:t>
            </a:r>
            <a:endParaRPr lang="en-US" sz="8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E8EC5-A8D1-403E-8DBB-38953BF5B9BE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5745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Definition of LOA</a:t>
            </a:r>
          </a:p>
          <a:p>
            <a:r>
              <a:rPr lang="en-US" dirty="0" smtClean="0"/>
              <a:t>Updated Application</a:t>
            </a:r>
          </a:p>
          <a:p>
            <a:r>
              <a:rPr lang="en-US" dirty="0" smtClean="0"/>
              <a:t>New Releases</a:t>
            </a:r>
          </a:p>
          <a:p>
            <a:r>
              <a:rPr lang="en-US" dirty="0" smtClean="0"/>
              <a:t>Specific Functionality Updates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870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04800" y="533400"/>
            <a:ext cx="8375651" cy="1192975"/>
          </a:xfrm>
        </p:spPr>
        <p:txBody>
          <a:bodyPr>
            <a:noAutofit/>
          </a:bodyPr>
          <a:lstStyle/>
          <a:p>
            <a:pPr algn="ctr"/>
            <a:r>
              <a:rPr lang="en-US" b="1" dirty="0" smtClean="0">
                <a:latin typeface="Arial" pitchFamily="34" charset="0"/>
                <a:cs typeface="Arial" pitchFamily="34" charset="0"/>
              </a:rPr>
              <a:t>Definition of LOA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2672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Railinc Receives Data from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Carriers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Car Mark Owners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Third Parties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Railinc Provides Data to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Carriers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Car Mark Owners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Third Parties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Shippers/Consignees</a:t>
            </a:r>
          </a:p>
          <a:p>
            <a:pPr marL="457200" lvl="1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E8EC5-A8D1-403E-8DBB-38953BF5B9BE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3317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233" y="1676400"/>
            <a:ext cx="8426967" cy="4086561"/>
          </a:xfrm>
        </p:spPr>
        <p:txBody>
          <a:bodyPr>
            <a:normAutofit/>
          </a:bodyPr>
          <a:lstStyle/>
          <a:p>
            <a:r>
              <a:rPr lang="en-US" dirty="0" smtClean="0"/>
              <a:t>This Data is Considered Proprietary</a:t>
            </a:r>
          </a:p>
          <a:p>
            <a:r>
              <a:rPr lang="en-US" dirty="0" smtClean="0"/>
              <a:t>Data Must be Transmitted only to Companies Entitled to Receive it</a:t>
            </a:r>
          </a:p>
          <a:p>
            <a:r>
              <a:rPr lang="en-US" b="1" dirty="0" smtClean="0"/>
              <a:t>LOA Defines Companies Entitled to Receive Data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6" name="Title 2"/>
          <p:cNvSpPr>
            <a:spLocks noGrp="1"/>
          </p:cNvSpPr>
          <p:nvPr>
            <p:ph type="title"/>
          </p:nvPr>
        </p:nvSpPr>
        <p:spPr>
          <a:xfrm>
            <a:off x="304800" y="609600"/>
            <a:ext cx="8375651" cy="1192975"/>
          </a:xfrm>
        </p:spPr>
        <p:txBody>
          <a:bodyPr>
            <a:noAutofit/>
          </a:bodyPr>
          <a:lstStyle/>
          <a:p>
            <a:pPr algn="ctr"/>
            <a:r>
              <a:rPr lang="en-US" b="1" dirty="0">
                <a:latin typeface="Arial" pitchFamily="34" charset="0"/>
                <a:cs typeface="Arial" pitchFamily="34" charset="0"/>
              </a:rPr>
              <a:t>Definition of LOA</a:t>
            </a:r>
          </a:p>
        </p:txBody>
      </p:sp>
    </p:spTree>
    <p:extLst>
      <p:ext uri="{BB962C8B-B14F-4D97-AF65-F5344CB8AC3E}">
        <p14:creationId xmlns:p14="http://schemas.microsoft.com/office/powerpoint/2010/main" val="60578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685800"/>
            <a:ext cx="8375651" cy="1192975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Arial" pitchFamily="34" charset="0"/>
                <a:cs typeface="Arial" pitchFamily="34" charset="0"/>
              </a:rPr>
              <a:t>Definition of LOA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752600"/>
            <a:ext cx="8426967" cy="4086561"/>
          </a:xfrm>
        </p:spPr>
        <p:txBody>
          <a:bodyPr>
            <a:normAutofit/>
          </a:bodyPr>
          <a:lstStyle/>
          <a:p>
            <a:r>
              <a:rPr lang="en-US" dirty="0" smtClean="0"/>
              <a:t>Railinc Developed a Web-based Application to Manage LOA</a:t>
            </a:r>
          </a:p>
          <a:p>
            <a:r>
              <a:rPr lang="en-US" dirty="0" smtClean="0"/>
              <a:t>The LOA Application Protects Everyone’s Data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0501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609600"/>
            <a:ext cx="8375651" cy="1192975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latin typeface="Arial" pitchFamily="34" charset="0"/>
                <a:cs typeface="Arial" pitchFamily="34" charset="0"/>
              </a:rPr>
              <a:t>Updated Application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828800"/>
            <a:ext cx="8426967" cy="4086561"/>
          </a:xfrm>
        </p:spPr>
        <p:txBody>
          <a:bodyPr>
            <a:normAutofit/>
          </a:bodyPr>
          <a:lstStyle/>
          <a:p>
            <a:r>
              <a:rPr lang="en-US" dirty="0" smtClean="0"/>
              <a:t>Railinc Developed an Updated LOA Application to:</a:t>
            </a:r>
          </a:p>
          <a:p>
            <a:pPr lvl="1"/>
            <a:r>
              <a:rPr lang="en-US" dirty="0" smtClean="0"/>
              <a:t>Implement LOA at the Company Level</a:t>
            </a:r>
          </a:p>
          <a:p>
            <a:pPr lvl="1"/>
            <a:r>
              <a:rPr lang="en-US" dirty="0" smtClean="0"/>
              <a:t>Improve Usability</a:t>
            </a:r>
          </a:p>
          <a:p>
            <a:pPr lvl="1"/>
            <a:r>
              <a:rPr lang="en-US" dirty="0" smtClean="0"/>
              <a:t>Provide Functionality Requested by the Users</a:t>
            </a:r>
          </a:p>
          <a:p>
            <a:r>
              <a:rPr lang="en-US" dirty="0" smtClean="0"/>
              <a:t>New Application was Released in February 2016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1798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233" y="1752600"/>
            <a:ext cx="8426967" cy="4086561"/>
          </a:xfrm>
        </p:spPr>
        <p:txBody>
          <a:bodyPr>
            <a:normAutofit/>
          </a:bodyPr>
          <a:lstStyle/>
          <a:p>
            <a:r>
              <a:rPr lang="en-US" dirty="0" smtClean="0"/>
              <a:t>March 9 Included Enhancements to:</a:t>
            </a:r>
          </a:p>
          <a:p>
            <a:pPr lvl="1"/>
            <a:r>
              <a:rPr lang="en-US" dirty="0" smtClean="0"/>
              <a:t>Cloning </a:t>
            </a:r>
          </a:p>
          <a:p>
            <a:pPr lvl="1"/>
            <a:r>
              <a:rPr lang="en-US" dirty="0" smtClean="0"/>
              <a:t>Viewing PDF Documents</a:t>
            </a:r>
          </a:p>
          <a:p>
            <a:pPr lvl="1"/>
            <a:r>
              <a:rPr lang="en-US" dirty="0" smtClean="0"/>
              <a:t>Look &amp; Feel of Supplemental Set Up Info</a:t>
            </a:r>
          </a:p>
          <a:p>
            <a:pPr lvl="2"/>
            <a:r>
              <a:rPr lang="en-US" dirty="0" smtClean="0"/>
              <a:t>Ability to Auto Populate</a:t>
            </a:r>
          </a:p>
          <a:p>
            <a:pPr lvl="1"/>
            <a:r>
              <a:rPr lang="en-US" dirty="0" smtClean="0"/>
              <a:t>Provide Updated Error Messages Throughout the Application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04800" y="609600"/>
            <a:ext cx="8375651" cy="11929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b="0" i="0" u="none" kern="1200">
                <a:solidFill>
                  <a:srgbClr val="AB1127"/>
                </a:solidFill>
                <a:latin typeface="Helvetica"/>
                <a:ea typeface="+mj-ea"/>
                <a:cs typeface="Helvetica"/>
              </a:defRPr>
            </a:lvl1pPr>
          </a:lstStyle>
          <a:p>
            <a:pPr algn="ctr"/>
            <a:r>
              <a:rPr lang="en-US" b="1" dirty="0" smtClean="0">
                <a:latin typeface="Arial" pitchFamily="34" charset="0"/>
                <a:cs typeface="Arial" pitchFamily="34" charset="0"/>
              </a:rPr>
              <a:t>New Releases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4292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Arial" pitchFamily="34" charset="0"/>
                <a:cs typeface="Arial" pitchFamily="34" charset="0"/>
              </a:rPr>
              <a:t>New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Releases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March </a:t>
            </a:r>
            <a:r>
              <a:rPr lang="en-US" dirty="0" smtClean="0"/>
              <a:t>20 </a:t>
            </a:r>
            <a:r>
              <a:rPr lang="en-US" dirty="0"/>
              <a:t>Included Enhancements to:</a:t>
            </a:r>
          </a:p>
          <a:p>
            <a:pPr lvl="1"/>
            <a:r>
              <a:rPr lang="en-US" dirty="0" smtClean="0"/>
              <a:t>Templates</a:t>
            </a:r>
          </a:p>
          <a:p>
            <a:pPr lvl="1"/>
            <a:r>
              <a:rPr lang="en-US" dirty="0" smtClean="0"/>
              <a:t>Select from Multiple Addresses/Contacts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78603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Arial" pitchFamily="34" charset="0"/>
                <a:cs typeface="Arial" pitchFamily="34" charset="0"/>
              </a:rPr>
              <a:t>New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Releases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April 5 Included Enhancements to:</a:t>
            </a:r>
          </a:p>
          <a:p>
            <a:pPr lvl="1"/>
            <a:r>
              <a:rPr lang="en-US" dirty="0" smtClean="0"/>
              <a:t>Improve </a:t>
            </a:r>
            <a:r>
              <a:rPr lang="en-US" smtClean="0"/>
              <a:t>the Usability of </a:t>
            </a:r>
            <a:r>
              <a:rPr lang="en-US" dirty="0"/>
              <a:t>My LOA’s and Search Page</a:t>
            </a:r>
          </a:p>
          <a:p>
            <a:pPr lvl="1"/>
            <a:r>
              <a:rPr lang="en-US" dirty="0"/>
              <a:t>Resolved Error Message Issue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834831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9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EOT Automation Project&amp;quot;&quot;/&gt;&lt;property id=&quot;20307&quot; value=&quot;256&quot;/&gt;&lt;/object&gt;&lt;object type=&quot;3&quot; unique_id=&quot;10004&quot;&gt;&lt;property id=&quot;20148&quot; value=&quot;5&quot;/&gt;&lt;property id=&quot;20300&quot; value=&quot;Slide 2 - &amp;quot;Agenda&amp;quot;&quot;/&gt;&lt;property id=&quot;20307&quot; value=&quot;304&quot;/&gt;&lt;/object&gt;&lt;object type=&quot;3&quot; unique_id=&quot;10005&quot;&gt;&lt;property id=&quot;20148&quot; value=&quot;5&quot;/&gt;&lt;property id=&quot;20300&quot; value=&quot;Slide 3 - &amp;quot;Current Processing&amp;quot;&quot;/&gt;&lt;property id=&quot;20307&quot; value=&quot;257&quot;/&gt;&lt;/object&gt;&lt;object type=&quot;3&quot; unique_id=&quot;10006&quot;&gt;&lt;property id=&quot;20148&quot; value=&quot;5&quot;/&gt;&lt;property id=&quot;20300&quot; value=&quot;Slide 4 - &amp;quot;Current Processing&amp;quot;&quot;/&gt;&lt;property id=&quot;20307&quot; value=&quot;302&quot;/&gt;&lt;/object&gt;&lt;object type=&quot;3&quot; unique_id=&quot;10007&quot;&gt;&lt;property id=&quot;20148&quot; value=&quot;5&quot;/&gt;&lt;property id=&quot;20300&quot; value=&quot;Slide 5 - &amp;quot;Proposed Processing &amp;quot;&quot;/&gt;&lt;property id=&quot;20307&quot; value=&quot;303&quot;/&gt;&lt;/object&gt;&lt;object type=&quot;3&quot; unique_id=&quot;10008&quot;&gt;&lt;property id=&quot;20148&quot; value=&quot;5&quot;/&gt;&lt;property id=&quot;20300&quot; value=&quot;Slide 6 - &amp;quot;Issues to be Addressed&amp;quot;&quot;/&gt;&lt;property id=&quot;20307&quot; value=&quot;295&quot;/&gt;&lt;/object&gt;&lt;object type=&quot;3&quot; unique_id=&quot;10009&quot;&gt;&lt;property id=&quot;20148&quot; value=&quot;5&quot;/&gt;&lt;property id=&quot;20300&quot; value=&quot;Slide 7&quot;/&gt;&lt;property id=&quot;20307&quot; value=&quot;296&quot;/&gt;&lt;/object&gt;&lt;object type=&quot;3&quot; unique_id=&quot;10010&quot;&gt;&lt;property id=&quot;20148&quot; value=&quot;5&quot;/&gt;&lt;property id=&quot;20300&quot; value=&quot;Slide 8 - &amp;quot;Jim Pinson James.Pinson@Railinc.com 919-651-5047:  Office 919-622-9363:  Cell&amp;quot;&quot;/&gt;&lt;property id=&quot;20307&quot; value=&quot;272&quot;/&gt;&lt;/object&gt;&lt;/object&gt;&lt;object type=&quot;8&quot; unique_id=&quot;10020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303</Words>
  <Application>Microsoft Office PowerPoint</Application>
  <PresentationFormat>On-screen Show (4:3)</PresentationFormat>
  <Paragraphs>89</Paragraphs>
  <Slides>14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ＭＳ Ｐゴシック</vt:lpstr>
      <vt:lpstr>Arial</vt:lpstr>
      <vt:lpstr>Calibri</vt:lpstr>
      <vt:lpstr>Helvetica</vt:lpstr>
      <vt:lpstr>Helvetica Light</vt:lpstr>
      <vt:lpstr>1_Office Theme</vt:lpstr>
      <vt:lpstr>LOA Status Update</vt:lpstr>
      <vt:lpstr>Agenda</vt:lpstr>
      <vt:lpstr>Definition of LOA</vt:lpstr>
      <vt:lpstr>Definition of LOA</vt:lpstr>
      <vt:lpstr>Definition of LOA</vt:lpstr>
      <vt:lpstr>Updated Application</vt:lpstr>
      <vt:lpstr>PowerPoint Presentation</vt:lpstr>
      <vt:lpstr>New Releases</vt:lpstr>
      <vt:lpstr>New Releases</vt:lpstr>
      <vt:lpstr>New Releases</vt:lpstr>
      <vt:lpstr>New Releases</vt:lpstr>
      <vt:lpstr>Specific Functionality Updates</vt:lpstr>
      <vt:lpstr>Specific Functionality Updates</vt:lpstr>
      <vt:lpstr>Jim Pinson James.Pinson@Railinc.com 919-651-5047:  Office 919-622-9363:  Cell  Cathy Herb Cathy.Herb@Railinc.com 919-651-5259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2014-10-16T19:05:39Z</dcterms:created>
  <dcterms:modified xsi:type="dcterms:W3CDTF">2016-05-05T17:36:28Z</dcterms:modified>
</cp:coreProperties>
</file>