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72" r:id="rId1"/>
  </p:sldMasterIdLst>
  <p:notesMasterIdLst>
    <p:notesMasterId r:id="rId13"/>
  </p:notesMasterIdLst>
  <p:sldIdLst>
    <p:sldId id="256" r:id="rId2"/>
    <p:sldId id="279" r:id="rId3"/>
    <p:sldId id="257" r:id="rId4"/>
    <p:sldId id="294" r:id="rId5"/>
    <p:sldId id="295" r:id="rId6"/>
    <p:sldId id="296" r:id="rId7"/>
    <p:sldId id="297" r:id="rId8"/>
    <p:sldId id="298" r:id="rId9"/>
    <p:sldId id="300" r:id="rId10"/>
    <p:sldId id="299" r:id="rId11"/>
    <p:sldId id="272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09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4D06E0-083C-4F00-B9DC-ED7A4EC0545A}" type="datetimeFigureOut">
              <a:rPr lang="en-US" smtClean="0"/>
              <a:t>11/9/2015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9B0D6C-286C-4977-9060-9C9908B7E6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062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B0D6C-286C-4977-9060-9C9908B7E60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9031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0866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1197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35656" y="69390"/>
            <a:ext cx="1643579" cy="365125"/>
          </a:xfrm>
          <a:prstGeom prst="rect">
            <a:avLst/>
          </a:prstGeom>
        </p:spPr>
        <p:txBody>
          <a:bodyPr/>
          <a:lstStyle/>
          <a:p>
            <a:fld id="{2A59EA1A-D0CB-1046-B21F-221640F963E8}" type="datetime1">
              <a:rPr lang="en-US" smtClean="0">
                <a:solidFill>
                  <a:prstClr val="white"/>
                </a:solidFill>
              </a:rPr>
              <a:pPr/>
              <a:t>11/9/2015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3719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85189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85189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894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0972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5376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8320" y="846626"/>
            <a:ext cx="8375651" cy="119297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4918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04918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3885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0216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41931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202169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841931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14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9664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32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63138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63138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</a:t>
            </a:r>
            <a:r>
              <a:rPr lang="en-US" dirty="0" err="1" smtClean="0"/>
              <a:t>levela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025188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5656" y="69390"/>
            <a:ext cx="1643579" cy="365125"/>
          </a:xfrm>
          <a:prstGeom prst="rect">
            <a:avLst/>
          </a:prstGeom>
        </p:spPr>
        <p:txBody>
          <a:bodyPr/>
          <a:lstStyle/>
          <a:p>
            <a:fld id="{59133EC1-6D56-5D43-A3F6-DF1C5C3FFD20}" type="datetime1">
              <a:rPr lang="en-US" smtClean="0">
                <a:solidFill>
                  <a:prstClr val="white"/>
                </a:solidFill>
              </a:rPr>
              <a:pPr/>
              <a:t>11/9/2015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134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5656" y="69390"/>
            <a:ext cx="1643579" cy="365125"/>
          </a:xfrm>
          <a:prstGeom prst="rect">
            <a:avLst/>
          </a:prstGeom>
        </p:spPr>
        <p:txBody>
          <a:bodyPr/>
          <a:lstStyle/>
          <a:p>
            <a:fld id="{1F221583-7359-B745-BA55-CA4CB50D7475}" type="datetime1">
              <a:rPr lang="en-US" smtClean="0">
                <a:solidFill>
                  <a:prstClr val="white"/>
                </a:solidFill>
              </a:rPr>
              <a:pPr/>
              <a:t>11/9/2015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853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20"/>
          <p:cNvSpPr>
            <a:spLocks noChangeArrowheads="1"/>
          </p:cNvSpPr>
          <p:nvPr userDrawn="1"/>
        </p:nvSpPr>
        <p:spPr bwMode="auto">
          <a:xfrm>
            <a:off x="0" y="0"/>
            <a:ext cx="9145588" cy="490538"/>
          </a:xfrm>
          <a:prstGeom prst="rect">
            <a:avLst/>
          </a:prstGeom>
          <a:solidFill>
            <a:srgbClr val="9F09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TextBox 7"/>
          <p:cNvSpPr txBox="1">
            <a:spLocks noChangeArrowheads="1"/>
          </p:cNvSpPr>
          <p:nvPr userDrawn="1"/>
        </p:nvSpPr>
        <p:spPr bwMode="auto">
          <a:xfrm>
            <a:off x="311150" y="131763"/>
            <a:ext cx="53149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defTabSz="457200"/>
            <a:r>
              <a:rPr lang="en-US" sz="1200" b="1" dirty="0">
                <a:solidFill>
                  <a:prstClr val="white"/>
                </a:solidFill>
                <a:latin typeface="Helvetica" charset="0"/>
                <a:cs typeface="Helvetica Light" charset="0"/>
              </a:rPr>
              <a:t>RAILINC</a:t>
            </a:r>
            <a:r>
              <a:rPr lang="en-US" sz="1200" dirty="0">
                <a:solidFill>
                  <a:prstClr val="white"/>
                </a:solidFill>
                <a:latin typeface="Helvetica" charset="0"/>
                <a:cs typeface="Helvetica Light" charset="0"/>
              </a:rPr>
              <a:t>   </a:t>
            </a:r>
            <a:r>
              <a:rPr lang="en-US" sz="1200" dirty="0" smtClean="0">
                <a:solidFill>
                  <a:prstClr val="white"/>
                </a:solidFill>
                <a:latin typeface="Helvetica" charset="0"/>
                <a:cs typeface="Helvetica Light" charset="0"/>
              </a:rPr>
              <a:t>I     ACACSO</a:t>
            </a:r>
            <a:r>
              <a:rPr lang="en-US" sz="1200" baseline="0" dirty="0" smtClean="0">
                <a:solidFill>
                  <a:prstClr val="white"/>
                </a:solidFill>
                <a:latin typeface="Helvetica" charset="0"/>
                <a:cs typeface="Helvetica Light" charset="0"/>
              </a:rPr>
              <a:t> 2015</a:t>
            </a:r>
            <a:endParaRPr lang="en-US" sz="1200" dirty="0">
              <a:solidFill>
                <a:prstClr val="white"/>
              </a:solidFill>
              <a:latin typeface="Helvetica" charset="0"/>
              <a:cs typeface="Helvetica Light" charset="0"/>
            </a:endParaRPr>
          </a:p>
        </p:txBody>
      </p:sp>
      <p:pic>
        <p:nvPicPr>
          <p:cNvPr id="9" name="Picture 24" descr="BottomBand_White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6091238"/>
            <a:ext cx="9142412" cy="766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25"/>
          <p:cNvSpPr>
            <a:spLocks noChangeArrowheads="1"/>
          </p:cNvSpPr>
          <p:nvPr userDrawn="1"/>
        </p:nvSpPr>
        <p:spPr bwMode="auto">
          <a:xfrm>
            <a:off x="8394700" y="6213475"/>
            <a:ext cx="749300" cy="292100"/>
          </a:xfrm>
          <a:prstGeom prst="rect">
            <a:avLst/>
          </a:prstGeom>
          <a:solidFill>
            <a:srgbClr val="9F09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Rectangle 27"/>
          <p:cNvSpPr>
            <a:spLocks noChangeArrowheads="1"/>
          </p:cNvSpPr>
          <p:nvPr userDrawn="1"/>
        </p:nvSpPr>
        <p:spPr bwMode="auto">
          <a:xfrm>
            <a:off x="1588" y="490538"/>
            <a:ext cx="9144000" cy="5384800"/>
          </a:xfrm>
          <a:prstGeom prst="rect">
            <a:avLst/>
          </a:prstGeom>
          <a:solidFill>
            <a:srgbClr val="DCDDD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Title 1"/>
          <p:cNvSpPr>
            <a:spLocks/>
          </p:cNvSpPr>
          <p:nvPr userDrawn="1"/>
        </p:nvSpPr>
        <p:spPr bwMode="auto">
          <a:xfrm>
            <a:off x="-252413" y="414338"/>
            <a:ext cx="9648826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defTabSz="457200" eaLnBrk="0" hangingPunct="0"/>
            <a:r>
              <a:rPr lang="en-US" sz="800" dirty="0">
                <a:solidFill>
                  <a:srgbClr val="6A6A6A"/>
                </a:solidFill>
                <a:latin typeface="Helvetica" charset="0"/>
              </a:rPr>
              <a:t>+ + + + + + + + + + + + + + + + + + + + + + + + + + + + + + + + + + + + + + + + + + + + + +  + + + + + + + + + + + + + +  + + + + + + + + + + + + + + + + + + + + + + + + + + + + + + + + + + + + + + + + + + + </a:t>
            </a:r>
          </a:p>
        </p:txBody>
      </p:sp>
      <p:sp>
        <p:nvSpPr>
          <p:cNvPr id="13" name="Title 1"/>
          <p:cNvSpPr>
            <a:spLocks/>
          </p:cNvSpPr>
          <p:nvPr userDrawn="1"/>
        </p:nvSpPr>
        <p:spPr bwMode="auto">
          <a:xfrm>
            <a:off x="-252413" y="5811838"/>
            <a:ext cx="9648826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defTabSz="457200" eaLnBrk="0" hangingPunct="0"/>
            <a:r>
              <a:rPr lang="en-US" sz="800" dirty="0">
                <a:solidFill>
                  <a:srgbClr val="6A6A6A"/>
                </a:solidFill>
                <a:latin typeface="Helvetica" charset="0"/>
              </a:rPr>
              <a:t>+ + + + + + + + + + + + + + + + + + + + + + + + + + + + + + + + + + + + + + + + + + + + + +  + + + + + + + + + + + + + +  + + + + + + + + + + + + + + + + + + + + + + + + + + + + + + + + + + + + + + + + + + +</a:t>
            </a: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2662" y="846626"/>
            <a:ext cx="8375651" cy="11929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5491" y="2039602"/>
            <a:ext cx="8426967" cy="40865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35656" y="6148131"/>
            <a:ext cx="16564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defTabSz="457200"/>
            <a:fld id="{799CD883-C747-E24C-A571-B44F9B83C299}" type="slidenum">
              <a:rPr lang="en-US" smtClean="0"/>
              <a:pPr defTabSz="45720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4340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/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rgbClr val="AB1127"/>
          </a:solidFill>
          <a:latin typeface="Helvetica"/>
          <a:ea typeface="+mj-ea"/>
          <a:cs typeface="Helvetica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Helvetica"/>
          <a:ea typeface="+mn-ea"/>
          <a:cs typeface="Helvetica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Helvetica"/>
          <a:ea typeface="+mn-ea"/>
          <a:cs typeface="Helvetica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Helvetica"/>
          <a:ea typeface="+mn-ea"/>
          <a:cs typeface="Helvetica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latin typeface="+mn-lt"/>
              </a:rPr>
              <a:t>EAC UPDATE</a:t>
            </a:r>
            <a:endParaRPr lang="en-US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Dale Cassels</a:t>
            </a:r>
          </a:p>
          <a:p>
            <a:r>
              <a:rPr lang="en-US" dirty="0" smtClean="0"/>
              <a:t>ACACSO</a:t>
            </a:r>
          </a:p>
          <a:p>
            <a:r>
              <a:rPr lang="en-US" dirty="0" smtClean="0"/>
              <a:t>November 11 – 13,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9955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New Officers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George Jones’ 2 year Reign is Ending</a:t>
            </a:r>
          </a:p>
          <a:p>
            <a:r>
              <a:rPr lang="en-US" dirty="0" smtClean="0"/>
              <a:t>Vice Chair Paddy O’Neill – NS – Elected Chair</a:t>
            </a:r>
          </a:p>
          <a:p>
            <a:r>
              <a:rPr lang="en-US" dirty="0" smtClean="0"/>
              <a:t>Gary Nelson – SLGG – Elected Vice Chair</a:t>
            </a:r>
          </a:p>
          <a:p>
            <a:pPr lvl="1"/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27357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05000"/>
            <a:ext cx="8426967" cy="2209801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8800" b="1" dirty="0" smtClean="0">
                <a:latin typeface="Arial" pitchFamily="34" charset="0"/>
                <a:cs typeface="Arial" pitchFamily="34" charset="0"/>
              </a:rPr>
              <a:t>Questions?</a:t>
            </a:r>
            <a:endParaRPr lang="en-US" sz="8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E8EC5-A8D1-403E-8DBB-38953BF5B9BE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57451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609600"/>
            <a:ext cx="8375651" cy="1192975"/>
          </a:xfrm>
        </p:spPr>
        <p:txBody>
          <a:bodyPr/>
          <a:lstStyle/>
          <a:p>
            <a:pPr algn="ctr"/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Agenda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524000"/>
            <a:ext cx="8915400" cy="42672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2016 Meeting Schedule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Loading Authority Revisions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Training Task Force</a:t>
            </a: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29683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04800" y="609600"/>
            <a:ext cx="8375651" cy="1192975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latin typeface="Arial" pitchFamily="34" charset="0"/>
                <a:cs typeface="Arial" pitchFamily="34" charset="0"/>
              </a:rPr>
              <a:t>2016 Meeting Schedule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January 20		Conference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Call 11:00  -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1:30</a:t>
            </a: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April 20			Montreal		Hosted by CN</a:t>
            </a: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October 12		Atlanta			Hosted by NS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E8EC5-A8D1-403E-8DBB-38953BF5B9BE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33172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 smtClean="0">
                <a:latin typeface="Arial" pitchFamily="34" charset="0"/>
                <a:cs typeface="Arial" pitchFamily="34" charset="0"/>
              </a:rPr>
              <a:t>Loading Authority Revisions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2016 Project Sponsored by EAC was not Approved</a:t>
            </a:r>
          </a:p>
          <a:p>
            <a:r>
              <a:rPr lang="en-US" dirty="0" smtClean="0"/>
              <a:t>Maintenance Work Will Include</a:t>
            </a:r>
          </a:p>
          <a:p>
            <a:pPr lvl="1"/>
            <a:r>
              <a:rPr lang="en-US" dirty="0" smtClean="0"/>
              <a:t>2015:	Architectural Improvements and User Interface Improvements</a:t>
            </a:r>
          </a:p>
          <a:p>
            <a:pPr lvl="1"/>
            <a:r>
              <a:rPr lang="en-US" dirty="0" smtClean="0"/>
              <a:t>2016:	Single Car Reject Functionality</a:t>
            </a:r>
          </a:p>
          <a:p>
            <a:r>
              <a:rPr lang="en-US" dirty="0" smtClean="0"/>
              <a:t>Projects can be Sponsored in the Future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38318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Training Task Force</a:t>
            </a:r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828800"/>
            <a:ext cx="8426967" cy="4086561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Task Force Chair Todd Poland Resigned</a:t>
            </a:r>
          </a:p>
          <a:p>
            <a:r>
              <a:rPr lang="en-US" dirty="0" smtClean="0"/>
              <a:t>All Training Promised to ASLRRA was Delivered</a:t>
            </a:r>
          </a:p>
          <a:p>
            <a:r>
              <a:rPr lang="en-US" dirty="0" smtClean="0"/>
              <a:t>AAR Will Support Training Through</a:t>
            </a:r>
          </a:p>
          <a:p>
            <a:pPr lvl="1"/>
            <a:r>
              <a:rPr lang="en-US" dirty="0" smtClean="0"/>
              <a:t>ACACSO</a:t>
            </a:r>
          </a:p>
          <a:p>
            <a:pPr lvl="1"/>
            <a:r>
              <a:rPr lang="en-US" dirty="0" smtClean="0"/>
              <a:t>Class I Short Line Meetings</a:t>
            </a:r>
          </a:p>
          <a:p>
            <a:pPr lvl="1"/>
            <a:r>
              <a:rPr lang="en-US" dirty="0" smtClean="0"/>
              <a:t>Other Forums</a:t>
            </a:r>
          </a:p>
          <a:p>
            <a:r>
              <a:rPr lang="en-US" dirty="0" smtClean="0"/>
              <a:t>Training Task Force Sunset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17984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Appurtenance Rate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EAC Reviewed the Formula Used to Create Appendix S</a:t>
            </a:r>
          </a:p>
          <a:p>
            <a:r>
              <a:rPr lang="en-US" dirty="0" smtClean="0"/>
              <a:t>Extended the Earning Life of Appurtenances to 18 Years</a:t>
            </a:r>
          </a:p>
          <a:p>
            <a:r>
              <a:rPr lang="en-US" dirty="0" smtClean="0"/>
              <a:t>Created a new Table to Determine Appurtenance Rates</a:t>
            </a:r>
          </a:p>
          <a:p>
            <a:r>
              <a:rPr lang="en-US" dirty="0" smtClean="0"/>
              <a:t>Development and Testing are Complete</a:t>
            </a:r>
          </a:p>
          <a:p>
            <a:r>
              <a:rPr lang="en-US" dirty="0" smtClean="0"/>
              <a:t>Hourly Rates for Appurtenances Built and Re-Built after January 1, 2016 will be Determined Using Appendix 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42921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EOT Automation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828800"/>
            <a:ext cx="8426967" cy="4086561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The 2016 Project Sponsored by EAC was not Approved</a:t>
            </a:r>
          </a:p>
          <a:p>
            <a:r>
              <a:rPr lang="en-US" dirty="0" smtClean="0"/>
              <a:t>The TAG Asked EAC to Continue the Work</a:t>
            </a:r>
          </a:p>
          <a:p>
            <a:pPr lvl="1"/>
            <a:r>
              <a:rPr lang="en-US" dirty="0" smtClean="0"/>
              <a:t>Develop an OT Circular for the EOT Accounting Rules</a:t>
            </a:r>
          </a:p>
          <a:p>
            <a:pPr lvl="1"/>
            <a:r>
              <a:rPr lang="en-US" dirty="0" smtClean="0"/>
              <a:t>Develop an OT Circular for Ideal EOT Functionality</a:t>
            </a:r>
          </a:p>
          <a:p>
            <a:pPr lvl="1"/>
            <a:r>
              <a:rPr lang="en-US" dirty="0" smtClean="0"/>
              <a:t>Develop and Submit a 2017 Project to Centralize EOT Settlement Process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2696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Car Hire Rule 25 Issues</a:t>
            </a:r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BFO with an Non-responding Party</a:t>
            </a:r>
          </a:p>
          <a:p>
            <a:pPr lvl="1"/>
            <a:r>
              <a:rPr lang="en-US" dirty="0" smtClean="0"/>
              <a:t>System Applies the First Rate Encountered as the BFO Rate</a:t>
            </a:r>
          </a:p>
          <a:p>
            <a:pPr lvl="1"/>
            <a:r>
              <a:rPr lang="en-US" dirty="0" smtClean="0"/>
              <a:t>Task Force May Develop Additional System Notifications</a:t>
            </a:r>
          </a:p>
          <a:p>
            <a:r>
              <a:rPr lang="en-US" dirty="0" smtClean="0"/>
              <a:t>CHR 25 Arbitration for Appurtenances</a:t>
            </a:r>
          </a:p>
          <a:p>
            <a:pPr lvl="1"/>
            <a:r>
              <a:rPr lang="en-US" dirty="0" smtClean="0"/>
              <a:t>CHR 25 Arbitration Does not Apply</a:t>
            </a:r>
          </a:p>
          <a:p>
            <a:pPr lvl="1"/>
            <a:r>
              <a:rPr lang="en-US" dirty="0" smtClean="0"/>
              <a:t>Changes to CHR 25 Will be Developed and Presented to EAC to Clarify 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47334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Serving Area 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CHR 22 Allows Reclaim on Cars in the Switch District of the Loading Point</a:t>
            </a:r>
          </a:p>
          <a:p>
            <a:r>
              <a:rPr lang="en-US" dirty="0" smtClean="0"/>
              <a:t>Switch Districts are not Published </a:t>
            </a:r>
          </a:p>
          <a:p>
            <a:r>
              <a:rPr lang="en-US" dirty="0" smtClean="0"/>
              <a:t>Switch Districts are not Specifically Defined</a:t>
            </a:r>
          </a:p>
          <a:p>
            <a:r>
              <a:rPr lang="en-US" dirty="0" smtClean="0"/>
              <a:t>Counter Reclaims Result</a:t>
            </a:r>
          </a:p>
          <a:p>
            <a:r>
              <a:rPr lang="en-US" dirty="0" smtClean="0"/>
              <a:t>The Serving Area Table will Publish Switch Districts</a:t>
            </a:r>
          </a:p>
          <a:p>
            <a:r>
              <a:rPr lang="en-US" dirty="0" smtClean="0"/>
              <a:t>EAC Will Sponsor a 2017 Project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640586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311</Words>
  <Application>Microsoft Office PowerPoint</Application>
  <PresentationFormat>On-screen Show (4:3)</PresentationFormat>
  <Paragraphs>72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ＭＳ Ｐゴシック</vt:lpstr>
      <vt:lpstr>Arial</vt:lpstr>
      <vt:lpstr>Calibri</vt:lpstr>
      <vt:lpstr>Helvetica</vt:lpstr>
      <vt:lpstr>Helvetica Light</vt:lpstr>
      <vt:lpstr>1_Office Theme</vt:lpstr>
      <vt:lpstr>EAC UPDATE</vt:lpstr>
      <vt:lpstr>Agenda</vt:lpstr>
      <vt:lpstr>2016 Meeting Schedule</vt:lpstr>
      <vt:lpstr>Loading Authority Revisions</vt:lpstr>
      <vt:lpstr>Training Task Force</vt:lpstr>
      <vt:lpstr>Appurtenance Rate Review</vt:lpstr>
      <vt:lpstr>EOT Automation</vt:lpstr>
      <vt:lpstr>Car Hire Rule 25 Issues</vt:lpstr>
      <vt:lpstr>Serving Area Table</vt:lpstr>
      <vt:lpstr>New Officers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2014-10-16T19:05:39Z</dcterms:created>
  <dcterms:modified xsi:type="dcterms:W3CDTF">2015-11-10T01:35:32Z</dcterms:modified>
</cp:coreProperties>
</file>