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91" r:id="rId2"/>
    <p:sldId id="289" r:id="rId3"/>
    <p:sldId id="296" r:id="rId4"/>
    <p:sldId id="292" r:id="rId5"/>
    <p:sldId id="293" r:id="rId6"/>
    <p:sldId id="302" r:id="rId7"/>
    <p:sldId id="295" r:id="rId8"/>
    <p:sldId id="297" r:id="rId9"/>
    <p:sldId id="298" r:id="rId10"/>
    <p:sldId id="301" r:id="rId11"/>
    <p:sldId id="299" r:id="rId12"/>
    <p:sldId id="300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-88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015EB35-0B28-47BE-A32D-A374B30B740E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B308BBA-4523-4DE9-BAA6-B52EC4DC8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29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EF907E0-1A73-4BF6-A7D3-62BB943D09A4}" type="datetimeFigureOut">
              <a:rPr lang="en-US" smtClean="0"/>
              <a:t>5/2/2013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DDED9CA-EFFC-4FA0-9982-7BD4EE55A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81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281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417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7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88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22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6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04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9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</a:t>
            </a:r>
            <a:r>
              <a:rPr lang="en-US" dirty="0" err="1" smtClean="0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9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5/2/2013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2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</a:t>
            </a:r>
            <a:r>
              <a:rPr lang="en-US" sz="120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I     ACACSO</a:t>
            </a:r>
            <a:r>
              <a:rPr lang="en-US" sz="1200" baseline="0" dirty="0" smtClean="0">
                <a:solidFill>
                  <a:prstClr val="white"/>
                </a:solidFill>
                <a:latin typeface="Helvetica" charset="0"/>
                <a:cs typeface="Helvetica Light" charset="0"/>
              </a:rPr>
              <a:t> 2013</a:t>
            </a:r>
          </a:p>
          <a:p>
            <a:pPr defTabSz="457200"/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DDCT Truck Hunting and Shipper Reject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 Aldenderfer</a:t>
            </a:r>
          </a:p>
          <a:p>
            <a:r>
              <a:rPr lang="en-US" dirty="0" smtClean="0"/>
              <a:t>ACACSO</a:t>
            </a:r>
          </a:p>
          <a:p>
            <a:r>
              <a:rPr lang="en-US" dirty="0" smtClean="0"/>
              <a:t>May 8,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0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Shipper Reject Goals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shippers with ability to identify specific defect information during equipment rejection 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33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949" y="529144"/>
            <a:ext cx="8375651" cy="1192975"/>
          </a:xfrm>
        </p:spPr>
        <p:txBody>
          <a:bodyPr/>
          <a:lstStyle/>
          <a:p>
            <a:r>
              <a:rPr lang="en-US" dirty="0" smtClean="0"/>
              <a:t>Shipper Reject Process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Flowchart: Alternate Process 4"/>
          <p:cNvSpPr/>
          <p:nvPr/>
        </p:nvSpPr>
        <p:spPr>
          <a:xfrm>
            <a:off x="449248" y="1590818"/>
            <a:ext cx="1827475" cy="990600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HC Places cars at Industry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7688248" y="4111547"/>
            <a:ext cx="0" cy="236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362985" y="2581418"/>
            <a:ext cx="0" cy="6042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Alternate Process 7"/>
          <p:cNvSpPr/>
          <p:nvPr/>
        </p:nvSpPr>
        <p:spPr>
          <a:xfrm>
            <a:off x="449909" y="3208248"/>
            <a:ext cx="1826813" cy="995899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Shipper logs reject information into DDCT to create a “Reject Record”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2582848" y="3185717"/>
            <a:ext cx="1751938" cy="919701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Notifications sent to the HC and the CMO (possibly)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276723" y="3668099"/>
            <a:ext cx="306125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Alternate Process 10"/>
          <p:cNvSpPr/>
          <p:nvPr/>
        </p:nvSpPr>
        <p:spPr>
          <a:xfrm>
            <a:off x="4640911" y="3185717"/>
            <a:ext cx="1751938" cy="919701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 Identifier attached to the Reject Record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334786" y="3668101"/>
            <a:ext cx="306125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Decision 12"/>
          <p:cNvSpPr/>
          <p:nvPr/>
        </p:nvSpPr>
        <p:spPr>
          <a:xfrm>
            <a:off x="6773848" y="3137348"/>
            <a:ext cx="1828800" cy="968070"/>
          </a:xfrm>
          <a:prstGeom prst="flowChartDecision">
            <a:avLst/>
          </a:prstGeom>
          <a:solidFill>
            <a:srgbClr val="F1F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DDCT incident created?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392849" y="3621383"/>
            <a:ext cx="306125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6" idx="2"/>
          </p:cNvCxnSpPr>
          <p:nvPr/>
        </p:nvCxnSpPr>
        <p:spPr>
          <a:xfrm flipH="1" flipV="1">
            <a:off x="7680296" y="2970616"/>
            <a:ext cx="1327" cy="1667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Alternate Process 15"/>
          <p:cNvSpPr/>
          <p:nvPr/>
        </p:nvSpPr>
        <p:spPr>
          <a:xfrm>
            <a:off x="7451696" y="2796518"/>
            <a:ext cx="457199" cy="174098"/>
          </a:xfrm>
          <a:prstGeom prst="flowChartAlternateProcess">
            <a:avLst/>
          </a:prstGeom>
          <a:solidFill>
            <a:srgbClr val="D1F3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Flowchart: Alternate Process 16"/>
          <p:cNvSpPr/>
          <p:nvPr/>
        </p:nvSpPr>
        <p:spPr>
          <a:xfrm>
            <a:off x="7460310" y="4348347"/>
            <a:ext cx="457199" cy="174098"/>
          </a:xfrm>
          <a:prstGeom prst="flowChartAlternateProcess">
            <a:avLst/>
          </a:prstGeom>
          <a:solidFill>
            <a:srgbClr val="EDA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lowchart: Alternate Process 17"/>
          <p:cNvSpPr/>
          <p:nvPr/>
        </p:nvSpPr>
        <p:spPr>
          <a:xfrm>
            <a:off x="6858661" y="4737547"/>
            <a:ext cx="1751938" cy="919701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HC updates the RR with action and RR is closed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681621" y="4522445"/>
            <a:ext cx="0" cy="2151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Alternate Process 19"/>
          <p:cNvSpPr/>
          <p:nvPr/>
        </p:nvSpPr>
        <p:spPr>
          <a:xfrm>
            <a:off x="6805652" y="1661717"/>
            <a:ext cx="1751938" cy="919701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Incident number is attached to the </a:t>
            </a:r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RR </a:t>
            </a: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RR </a:t>
            </a:r>
            <a:r>
              <a:rPr lang="en-US" sz="11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closed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7688248" y="2581418"/>
            <a:ext cx="0" cy="1945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490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1" grpId="0" animBg="1"/>
      <p:bldP spid="13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 and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 Railinc</a:t>
            </a:r>
          </a:p>
          <a:p>
            <a:pPr lvl="1"/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csc@railinc.com</a:t>
            </a:r>
            <a:endParaRPr lang="en-US" dirty="0" smtClean="0"/>
          </a:p>
          <a:p>
            <a:pPr lvl="1"/>
            <a:r>
              <a:rPr lang="en-US" dirty="0" smtClean="0"/>
              <a:t>Phone: 1-877-RAILINC(724-5462)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10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46626"/>
            <a:ext cx="8267313" cy="1192975"/>
          </a:xfrm>
        </p:spPr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39603"/>
            <a:ext cx="8331458" cy="3751598"/>
          </a:xfrm>
        </p:spPr>
        <p:txBody>
          <a:bodyPr/>
          <a:lstStyle/>
          <a:p>
            <a:r>
              <a:rPr lang="en-US" dirty="0" smtClean="0"/>
              <a:t>DDCT Truck Hunting for Car Hire </a:t>
            </a:r>
          </a:p>
          <a:p>
            <a:r>
              <a:rPr lang="en-US" dirty="0" smtClean="0"/>
              <a:t>Shipper Reject Overview </a:t>
            </a:r>
          </a:p>
          <a:p>
            <a:r>
              <a:rPr lang="en-US" dirty="0" smtClean="0"/>
              <a:t>Question and Answer Session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86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DDCT Truck Hunting for Car Hire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31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DDCT Truck Hunting for Car Hire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Truck Hunting Alerts will be able to automatically create DDCT Rule 1 Incidents</a:t>
            </a:r>
          </a:p>
          <a:p>
            <a:pPr lvl="1"/>
            <a:r>
              <a:rPr lang="en-US" dirty="0" smtClean="0"/>
              <a:t>Alert on Empty Car, DDCT will wait for the next loaded movement to open incident</a:t>
            </a:r>
          </a:p>
          <a:p>
            <a:pPr lvl="1"/>
            <a:r>
              <a:rPr lang="en-US" dirty="0" smtClean="0"/>
              <a:t>Alert on Loaded Car, DDCT will wait for the next loaded movement after the car is emptied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1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DDCT Truck Hunting for </a:t>
            </a:r>
            <a:r>
              <a:rPr lang="en-US" dirty="0" smtClean="0"/>
              <a:t>Car Hire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Truck Hunting Incidents will be treated as a normal Rule 1 Incident once the car is shown empty</a:t>
            </a:r>
          </a:p>
          <a:p>
            <a:pPr lvl="1"/>
            <a:r>
              <a:rPr lang="en-US" dirty="0" smtClean="0"/>
              <a:t>DDCT LCS will not move car hire into owner’s account while the car is loaded</a:t>
            </a:r>
          </a:p>
          <a:p>
            <a:pPr lvl="1"/>
            <a:r>
              <a:rPr lang="en-US" dirty="0" smtClean="0"/>
              <a:t>If disposition has not been provided when car is shown empty, car hire will remain with handling carrier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13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75651" cy="1192975"/>
          </a:xfrm>
        </p:spPr>
        <p:txBody>
          <a:bodyPr/>
          <a:lstStyle/>
          <a:p>
            <a:r>
              <a:rPr lang="en-US" dirty="0"/>
              <a:t>DDCT Truck Hunting for CH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637718"/>
              </p:ext>
            </p:extLst>
          </p:nvPr>
        </p:nvGraphicFramePr>
        <p:xfrm>
          <a:off x="228600" y="1295401"/>
          <a:ext cx="8686800" cy="434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3124200"/>
                <a:gridCol w="990600"/>
                <a:gridCol w="3352800"/>
              </a:tblGrid>
              <a:tr h="394855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THD Alert on Loaded Car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THD Alert on Empty Car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THD Alert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THD</a:t>
                      </a:r>
                      <a:r>
                        <a:rPr lang="en-US" baseline="0" dirty="0" smtClean="0"/>
                        <a:t> Alert </a:t>
                      </a:r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DDCT Incident Opened</a:t>
                      </a:r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DDCT</a:t>
                      </a:r>
                      <a:r>
                        <a:rPr lang="en-US" baseline="0" dirty="0" smtClean="0"/>
                        <a:t> Incident Opened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Loaded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 Hire moved to DSP8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Car Hire Moved</a:t>
                      </a:r>
                      <a:r>
                        <a:rPr lang="en-US" baseline="0" dirty="0" smtClean="0"/>
                        <a:t> to DSP8</a:t>
                      </a:r>
                      <a:endParaRPr lang="en-US" dirty="0"/>
                    </a:p>
                  </a:txBody>
                  <a:tcPr/>
                </a:tc>
              </a:tr>
              <a:tr h="394855"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8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Shipper Reject Through DDCT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71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Shipper Reject DDCT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a process to allow shippers to provide information on cars rejected at industry</a:t>
            </a:r>
          </a:p>
          <a:p>
            <a:r>
              <a:rPr lang="en-US" dirty="0" smtClean="0"/>
              <a:t>Feed this information into the DDCT incident workflow to allow for increased visibility and efficiencies handling the equipment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0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Shipper Reject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Track reject reason from shippers to analyze bad order trends</a:t>
            </a:r>
          </a:p>
          <a:p>
            <a:r>
              <a:rPr lang="en-US" dirty="0" smtClean="0"/>
              <a:t>Store equipment information on shipper reject in DDCT so that an incident can be quickly created if the </a:t>
            </a:r>
            <a:r>
              <a:rPr lang="en-US" b="1" dirty="0" smtClean="0"/>
              <a:t>Carrier </a:t>
            </a:r>
            <a:r>
              <a:rPr lang="en-US" dirty="0" smtClean="0"/>
              <a:t>decides to create a Rule 1 Incident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73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12630</TotalTime>
  <Words>386</Words>
  <Application>Microsoft Office PowerPoint</Application>
  <PresentationFormat>On-screen Show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1_Office Theme</vt:lpstr>
      <vt:lpstr>DDCT Truck Hunting and Shipper Reject</vt:lpstr>
      <vt:lpstr>Agenda</vt:lpstr>
      <vt:lpstr>DDCT Truck Hunting for Car Hire </vt:lpstr>
      <vt:lpstr>DDCT Truck Hunting for Car Hire</vt:lpstr>
      <vt:lpstr>DDCT Truck Hunting for Car Hire</vt:lpstr>
      <vt:lpstr>DDCT Truck Hunting for CH</vt:lpstr>
      <vt:lpstr>Shipper Reject Through DDCT </vt:lpstr>
      <vt:lpstr>Shipper Reject DDCT</vt:lpstr>
      <vt:lpstr>Shipper Reject Goals</vt:lpstr>
      <vt:lpstr>Shipper Reject Goals (cont.)</vt:lpstr>
      <vt:lpstr>Shipper Reject Process Flow</vt:lpstr>
      <vt:lpstr>Question and Answer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Gunther, Joanne</dc:creator>
  <cp:lastModifiedBy>Hancock, Kelley-Jo</cp:lastModifiedBy>
  <cp:revision>68</cp:revision>
  <cp:lastPrinted>2012-09-12T18:52:52Z</cp:lastPrinted>
  <dcterms:created xsi:type="dcterms:W3CDTF">2012-02-21T18:19:11Z</dcterms:created>
  <dcterms:modified xsi:type="dcterms:W3CDTF">2013-05-02T22:34:49Z</dcterms:modified>
</cp:coreProperties>
</file>