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0"/>
  </p:notesMasterIdLst>
  <p:sldIdLst>
    <p:sldId id="277" r:id="rId2"/>
    <p:sldId id="297" r:id="rId3"/>
    <p:sldId id="278" r:id="rId4"/>
    <p:sldId id="264" r:id="rId5"/>
    <p:sldId id="263" r:id="rId6"/>
    <p:sldId id="309" r:id="rId7"/>
    <p:sldId id="310" r:id="rId8"/>
    <p:sldId id="308" r:id="rId9"/>
    <p:sldId id="270" r:id="rId10"/>
    <p:sldId id="311" r:id="rId11"/>
    <p:sldId id="280" r:id="rId12"/>
    <p:sldId id="312" r:id="rId13"/>
    <p:sldId id="314" r:id="rId14"/>
    <p:sldId id="313" r:id="rId15"/>
    <p:sldId id="315" r:id="rId16"/>
    <p:sldId id="260" r:id="rId17"/>
    <p:sldId id="316" r:id="rId18"/>
    <p:sldId id="31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CB6BBEF7-9717-4733-A929-535518E6EBF6}">
          <p14:sldIdLst>
            <p14:sldId id="277"/>
            <p14:sldId id="297"/>
            <p14:sldId id="278"/>
            <p14:sldId id="264"/>
            <p14:sldId id="263"/>
            <p14:sldId id="309"/>
            <p14:sldId id="310"/>
            <p14:sldId id="308"/>
            <p14:sldId id="270"/>
            <p14:sldId id="311"/>
            <p14:sldId id="280"/>
            <p14:sldId id="312"/>
            <p14:sldId id="314"/>
            <p14:sldId id="313"/>
            <p14:sldId id="315"/>
            <p14:sldId id="260"/>
          </p14:sldIdLst>
        </p14:section>
        <p14:section name="What's Your Message?" id="{3DAC647D-1BDE-4B25-A7F1-4DBC272CFF2F}">
          <p14:sldIdLst>
            <p14:sldId id="316"/>
            <p14:sldId id="31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C856"/>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35" autoAdjust="0"/>
    <p:restoredTop sz="80464" autoAdjust="0"/>
  </p:normalViewPr>
  <p:slideViewPr>
    <p:cSldViewPr>
      <p:cViewPr>
        <p:scale>
          <a:sx n="66" d="100"/>
          <a:sy n="66" d="100"/>
        </p:scale>
        <p:origin x="-1464" y="-72"/>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F830A1-3891-4B82-A120-081866556DA0}" type="datetimeFigureOut">
              <a:rPr lang="en-US" smtClean="0"/>
              <a:pPr/>
              <a:t>11/10/2014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CC9574-A819-4FE4-99A7-1E27AD09ADC2}" type="slidenum">
              <a:rPr lang="en-US" smtClean="0"/>
              <a:pPr/>
              <a:t>‹#›</a:t>
            </a:fld>
            <a:endParaRPr lang="en-US" dirty="0"/>
          </a:p>
        </p:txBody>
      </p:sp>
    </p:spTree>
    <p:extLst>
      <p:ext uri="{BB962C8B-B14F-4D97-AF65-F5344CB8AC3E}">
        <p14:creationId xmlns:p14="http://schemas.microsoft.com/office/powerpoint/2010/main" val="3264173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58CC9574-A819-4FE4-99A7-1E27AD09ADC2}"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12</a:t>
            </a:fld>
            <a:endParaRPr lang="en-US" dirty="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13</a:t>
            </a:fld>
            <a:endParaRPr lang="en-US" dirty="0">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14</a:t>
            </a:fld>
            <a:endParaRPr lang="en-US" dirty="0">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15</a:t>
            </a:fld>
            <a:endParaRPr lang="en-US" dirty="0">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16</a:t>
            </a:fld>
            <a:endParaRPr lang="en-US" dirty="0">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17</a:t>
            </a:fld>
            <a:endParaRPr lang="en-US" dirty="0">
              <a:solidFill>
                <a:prstClr val="black"/>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58CC9574-A819-4FE4-99A7-1E27AD09ADC2}" type="slidenum">
              <a:rPr lang="en-US" smtClean="0"/>
              <a:pPr/>
              <a:t>18</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2</a:t>
            </a:fld>
            <a:endParaRPr lang="en-US" dirty="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4</a:t>
            </a:fld>
            <a:endParaRPr lang="en-US"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5</a:t>
            </a:fld>
            <a:endParaRPr lang="en-US" dirty="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6</a:t>
            </a:fld>
            <a:endParaRPr lang="en-US" dirty="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7</a:t>
            </a:fld>
            <a:endParaRPr lang="en-US"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8</a:t>
            </a:fld>
            <a:endParaRPr lang="en-US" dirty="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9</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4" name="Date Placeholder 3"/>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11/10/2014</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a:buNone/>
              <a:defRPr lang="en-US" sz="2200" kern="1200" dirty="0" smtClean="0">
                <a:solidFill>
                  <a:schemeClr val="tx1">
                    <a:lumMod val="75000"/>
                    <a:lumOff val="25000"/>
                  </a:schemeClr>
                </a:solidFill>
                <a:latin typeface="Calibri" pitchFamily="34" charset="0"/>
                <a:ea typeface="+mn-ea"/>
                <a:cs typeface="+mn-cs"/>
              </a:defRPr>
            </a:lvl1pPr>
          </a:lstStyle>
          <a:p>
            <a:pPr lvl="0"/>
            <a:r>
              <a:rPr lang="en-US" dirty="0" smtClean="0"/>
              <a:t>Click to edit Master subtitle style</a:t>
            </a:r>
            <a:endParaRPr lang="en-US" dirty="0"/>
          </a:p>
        </p:txBody>
      </p:sp>
      <p:sp>
        <p:nvSpPr>
          <p:cNvPr id="2" name="Title 1"/>
          <p:cNvSpPr>
            <a:spLocks noGrp="1"/>
          </p:cNvSpPr>
          <p:nvPr>
            <p:ph type="title"/>
          </p:nvPr>
        </p:nvSpPr>
        <p:spPr>
          <a:xfrm>
            <a:off x="106344" y="4114800"/>
            <a:ext cx="7315200" cy="914400"/>
          </a:xfrm>
        </p:spPr>
        <p:txBody>
          <a:bodyPr anchor="b" anchorCtr="0">
            <a:normAutofit/>
          </a:bodyPr>
          <a:lstStyle>
            <a:lvl1pPr marL="0" indent="0">
              <a:defRPr lang="en-US" sz="3600" b="1" kern="1200" baseline="0">
                <a:solidFill>
                  <a:schemeClr val="bg1"/>
                </a:solidFill>
                <a:latin typeface="Arial" pitchFamily="34" charset="0"/>
                <a:ea typeface="+mn-ea"/>
                <a:cs typeface="Arial" pitchFamily="34" charset="0"/>
              </a:defRPr>
            </a:lvl1pPr>
          </a:lstStyle>
          <a:p>
            <a:pPr marL="342900" lvl="0" indent="-342900" algn="l" defTabSz="914400" rtl="0" eaLnBrk="1" latinLnBrk="0" hangingPunct="1">
              <a:spcBef>
                <a:spcPct val="20000"/>
              </a:spcBef>
              <a:buFont typeface="Arial" pitchFamily="34" charset="0"/>
              <a:buNone/>
            </a:pPr>
            <a:r>
              <a:rPr lang="en-US" smtClean="0"/>
              <a:t>Click to edit Master title style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additive="base">
                                        <p:cTn id="15" dur="500" fill="hold"/>
                                        <p:tgtEl>
                                          <p:spTgt spid="1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5">
                                            <p:txEl>
                                              <p:pRg st="0" end="0"/>
                                            </p:txEl>
                                          </p:spTgt>
                                        </p:tgtEl>
                                        <p:attrNameLst>
                                          <p:attrName>ppt_y</p:attrName>
                                        </p:attrNameLst>
                                      </p:cBhvr>
                                      <p:tavLst>
                                        <p:tav tm="0">
                                          <p:val>
                                            <p:strVal val="#ppt_y"/>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anim calcmode="lin" valueType="num">
                                      <p:cBhvr>
                                        <p:cTn id="20" dur="500" fill="hold"/>
                                        <p:tgtEl>
                                          <p:spTgt spid="11"/>
                                        </p:tgtEl>
                                        <p:attrNameLst>
                                          <p:attrName>ppt_x</p:attrName>
                                        </p:attrNameLst>
                                      </p:cBhvr>
                                      <p:tavLst>
                                        <p:tav tm="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1"/>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par>
                                <p:cTn id="30" presetID="10" presetClass="entr" presetSubtype="0" fill="hold" grpId="0" nodeType="withEffect">
                                  <p:stCondLst>
                                    <p:cond delay="50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build="p">
        <p:tmplLst>
          <p:tmpl lvl="1">
            <p:tnLst>
              <p:par>
                <p:cTn presetID="2" presetClass="entr" presetSubtype="2" fill="hold" nodeType="withEffect">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1+#ppt_w/2"/>
                          </p:val>
                        </p:tav>
                        <p:tav tm="100000">
                          <p:val>
                            <p:strVal val="#ppt_x"/>
                          </p:val>
                        </p:tav>
                      </p:tavLst>
                    </p:anim>
                    <p:anim calcmode="lin" valueType="num">
                      <p:cBhvr additive="base">
                        <p:cTn dur="500" fill="hold"/>
                        <p:tgtEl>
                          <p:spTgt spid="15"/>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Media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11/10/2014</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a:defRPr sz="1800" b="0" i="1">
                <a:solidFill>
                  <a:schemeClr val="bg1">
                    <a:lumMod val="85000"/>
                  </a:schemeClr>
                </a:solidFill>
                <a:latin typeface="Georgia" pitchFamily="18" charset="0"/>
              </a:defRPr>
            </a:lvl1pPr>
          </a:lstStyle>
          <a:p>
            <a:r>
              <a:rPr lang="en-US" smtClean="0"/>
              <a:t>Click to edit Master title style</a:t>
            </a:r>
            <a:endParaRPr lang="en-US" dirty="0"/>
          </a:p>
        </p:txBody>
      </p:sp>
      <p:sp>
        <p:nvSpPr>
          <p:cNvPr id="9" name="Media Placeholder 8"/>
          <p:cNvSpPr>
            <a:spLocks noGrp="1"/>
          </p:cNvSpPr>
          <p:nvPr>
            <p:ph type="media" sz="quarter" idx="13"/>
          </p:nvPr>
        </p:nvSpPr>
        <p:spPr>
          <a:xfrm>
            <a:off x="587022" y="838200"/>
            <a:ext cx="4873752" cy="3812822"/>
          </a:xfrm>
        </p:spPr>
        <p:txBody>
          <a:bodyPr/>
          <a:lstStyle>
            <a:lvl1pPr>
              <a:buNone/>
              <a:defRPr/>
            </a:lvl1pPr>
          </a:lstStyle>
          <a:p>
            <a:r>
              <a:rPr lang="en-US" smtClean="0"/>
              <a:t>Click icon to add media</a:t>
            </a:r>
            <a:endParaRPr lang="en-US" dirty="0"/>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a:buNone/>
              <a:defRPr sz="2400">
                <a:solidFill>
                  <a:schemeClr val="bg1"/>
                </a:solidFill>
              </a:defRPr>
            </a:lvl1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2000">
        <p:wipe/>
      </p:transition>
    </mc:Choice>
    <mc:Fallback xmlns="">
      <p:transition spd="slow">
        <p:wip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2" name="Title 1"/>
          <p:cNvSpPr>
            <a:spLocks noGrp="1"/>
          </p:cNvSpPr>
          <p:nvPr>
            <p:ph type="title"/>
          </p:nvPr>
        </p:nvSpPr>
        <p:spPr>
          <a:xfrm>
            <a:off x="1792288" y="4800600"/>
            <a:ext cx="5486400" cy="566738"/>
          </a:xfrm>
        </p:spPr>
        <p:txBody>
          <a:bodyPr anchor="b">
            <a:normAutofit/>
          </a:bodyPr>
          <a:lstStyle>
            <a:lvl1pPr algn="ctr">
              <a:defRPr sz="1800" b="0" i="1">
                <a:solidFill>
                  <a:schemeClr val="bg1">
                    <a:lumMod val="85000"/>
                  </a:schemeClr>
                </a:solidFill>
                <a:latin typeface="Georgia" pitchFamily="18"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562600"/>
            <a:ext cx="5486400" cy="609600"/>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11/10/2014</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Vertical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58050E-B668-4FA7-85AD-C750C80A6E9B}" type="datetimeFigureOut">
              <a:rPr lang="en-US" smtClean="0"/>
              <a:pPr/>
              <a:t>11/10/2014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a:defRPr lang="en-US" sz="2800" b="1" kern="1200" baseline="0" dirty="0">
                <a:solidFill>
                  <a:schemeClr val="bg1"/>
                </a:solidFill>
                <a:latin typeface="+mn-lt"/>
                <a:ea typeface="+mn-ea"/>
                <a:cs typeface="+mn-cs"/>
              </a:defRPr>
            </a:lvl1pPr>
          </a:lstStyle>
          <a:p>
            <a:r>
              <a:rPr lang="en-US" dirty="0" smtClean="0"/>
              <a:t>    Click to edit Master title style</a:t>
            </a:r>
            <a:endParaRPr lang="en-US"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50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5105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11/10/2014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Blank">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fld id="{2FF934E2-BBB6-4D34-BB01-078E9AA25260}" type="datetimeFigureOut">
              <a:rPr lang="en-US" smtClean="0"/>
              <a:pPr/>
              <a:t>11/10/2014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820FCD-5F4C-4989-BE05-0A8208BCBC2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1800" y="1992354"/>
            <a:ext cx="5867400" cy="1970046"/>
          </a:xfrm>
        </p:spPr>
        <p:txBody>
          <a:bodyPr anchor="ctr">
            <a:normAutofit/>
          </a:bodyPr>
          <a:lstStyle>
            <a:lvl1pPr algn="l">
              <a:defRPr sz="3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381000" y="5105400"/>
            <a:ext cx="8229601" cy="375787"/>
          </a:xfrm>
        </p:spPr>
        <p:txBody>
          <a:bodyPr anchor="b">
            <a:normAutofit/>
          </a:bodyPr>
          <a:lstStyle>
            <a:lvl1pPr marL="0" indent="0" algn="r">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6600"/>
                </a:solidFill>
              </a:rPr>
              <a:t>           </a:t>
            </a:r>
            <a:endParaRPr lang="en-US" dirty="0">
              <a:solidFill>
                <a:srgbClr val="FF6600"/>
              </a:solidFill>
            </a:endParaRP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cstate="print"/>
          <a:srcRect l="2599" r="5874" b="5262"/>
          <a:stretch/>
        </p:blipFill>
        <p:spPr>
          <a:xfrm>
            <a:off x="3530" y="5867400"/>
            <a:ext cx="9144000" cy="1053694"/>
          </a:xfrm>
          <a:prstGeom prst="rect">
            <a:avLst/>
          </a:prstGeom>
        </p:spPr>
      </p:pic>
      <p:sp>
        <p:nvSpPr>
          <p:cNvPr id="2" name="Title 1"/>
          <p:cNvSpPr>
            <a:spLocks noGrp="1"/>
          </p:cNvSpPr>
          <p:nvPr>
            <p:ph type="title"/>
          </p:nvPr>
        </p:nvSpPr>
        <p:spPr>
          <a:xfrm>
            <a:off x="436180" y="76200"/>
            <a:ext cx="8403020" cy="685800"/>
          </a:xfrm>
        </p:spPr>
        <p:txBody>
          <a:bodyPr anchor="ctr" anchorCtr="0">
            <a:normAutofit/>
          </a:bodyPr>
          <a:lstStyle>
            <a:lvl1pPr algn="l">
              <a:defRPr sz="3000" b="0">
                <a:solidFill>
                  <a:schemeClr val="tx1">
                    <a:lumMod val="85000"/>
                    <a:lumOff val="1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11/10/2014</a:t>
            </a:fld>
            <a:endParaRPr lang="en-US" dirty="0"/>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11/10/2014</a:t>
            </a:fld>
            <a:endParaRPr lang="en-US" dirty="0"/>
          </a:p>
        </p:txBody>
      </p:sp>
      <p:sp>
        <p:nvSpPr>
          <p:cNvPr id="4" name="Footer Placeholder 3"/>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6" name="Content Placeholder 2"/>
          <p:cNvSpPr>
            <a:spLocks noGrp="1"/>
          </p:cNvSpPr>
          <p:nvPr>
            <p:ph idx="1"/>
          </p:nvPr>
        </p:nvSpPr>
        <p:spPr>
          <a:xfrm>
            <a:off x="457200" y="1600200"/>
            <a:ext cx="8229600" cy="4525963"/>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a:defRPr sz="2800">
                <a:solidFill>
                  <a:schemeClr val="bg1"/>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76402"/>
            <a:ext cx="4038600" cy="3971455"/>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6400"/>
            <a:ext cx="4038600" cy="3971454"/>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258050E-B668-4FA7-85AD-C750C80A6E9B}" type="datetimeFigureOut">
              <a:rPr lang="en-US" smtClean="0"/>
              <a:pPr/>
              <a:t>11/10/2014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11/10/2014</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pic>
        <p:nvPicPr>
          <p:cNvPr id="6" name="Picture 5"/>
          <p:cNvPicPr>
            <a:picLocks noChangeAspect="1"/>
          </p:cNvPicPr>
          <p:nvPr userDrawn="1"/>
        </p:nvPicPr>
        <p:blipFill>
          <a:blip r:embed="rId3" cstate="print"/>
          <a:stretch>
            <a:fillRect/>
          </a:stretch>
        </p:blipFill>
        <p:spPr>
          <a:xfrm>
            <a:off x="0" y="762000"/>
            <a:ext cx="2445488" cy="2286000"/>
          </a:xfrm>
          <a:prstGeom prst="rect">
            <a:avLst/>
          </a:prstGeom>
        </p:spPr>
      </p:pic>
      <p:sp>
        <p:nvSpPr>
          <p:cNvPr id="2" name="Title 1"/>
          <p:cNvSpPr>
            <a:spLocks noGrp="1"/>
          </p:cNvSpPr>
          <p:nvPr>
            <p:ph type="title"/>
          </p:nvPr>
        </p:nvSpPr>
        <p:spPr>
          <a:xfrm>
            <a:off x="1124400" y="2077200"/>
            <a:ext cx="7010400" cy="1143000"/>
          </a:xfrm>
        </p:spPr>
        <p:txBody>
          <a:bodyPr/>
          <a:lstStyle>
            <a:lvl1pPr algn="l">
              <a:defRPr/>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Only: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58050E-B668-4FA7-85AD-C750C80A6E9B}" type="datetimeFigureOut">
              <a:rPr lang="en-US" smtClean="0"/>
              <a:pPr/>
              <a:t>11/10/2014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40D5ECE-8B49-45CD-BE81-EF81920D1969}" type="slidenum">
              <a:rPr lang="en-US" smtClean="0"/>
              <a:pPr/>
              <a:t>‹#›</a:t>
            </a:fld>
            <a:endParaRPr lang="en-US" dirty="0"/>
          </a:p>
        </p:txBody>
      </p:sp>
      <p:sp>
        <p:nvSpPr>
          <p:cNvPr id="6" name="Title 1"/>
          <p:cNvSpPr>
            <a:spLocks noGrp="1"/>
          </p:cNvSpPr>
          <p:nvPr>
            <p:ph type="title" hasCustomPrompt="1"/>
          </p:nvPr>
        </p:nvSpPr>
        <p:spPr>
          <a:xfrm>
            <a:off x="290400" y="3081000"/>
            <a:ext cx="8686800" cy="1095600"/>
          </a:xfrm>
        </p:spPr>
        <p:txBody>
          <a:bodyPr>
            <a:normAutofit/>
          </a:bodyPr>
          <a:lstStyle>
            <a:lvl1pPr algn="ctr">
              <a:defRPr lang="en-US" sz="4600" b="1" kern="1200" spc="-150" baseline="0" dirty="0" smtClean="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lang="en-US" dirty="0" smtClean="0"/>
              <a:t>Click to edit Master Title Style</a:t>
            </a:r>
            <a:endParaRPr lang="en-US" dirty="0"/>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a:buNone/>
              <a:defRPr lang="en-US" sz="2800" kern="1200" dirty="0" smtClean="0">
                <a:solidFill>
                  <a:srgbClr val="2E507A">
                    <a:alpha val="81000"/>
                  </a:srgb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2000">
        <p:push dir="u"/>
      </p:transition>
    </mc:Choice>
    <mc:Fallback xmlns="">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with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11/10/2014</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lang="en-US" sz="4000" kern="1200" dirty="0">
                <a:solidFill>
                  <a:schemeClr val="bg1"/>
                </a:solidFill>
                <a:latin typeface="+mn-lt"/>
                <a:ea typeface="+mn-ea"/>
                <a:cs typeface="+mn-cs"/>
              </a:defRPr>
            </a:lvl1pPr>
          </a:lstStyle>
          <a:p>
            <a:r>
              <a:rPr lang="en-US" smtClean="0"/>
              <a:t>Click to edit Master title style</a:t>
            </a:r>
            <a:endParaRPr lang="en-US" dirty="0"/>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a:buNone/>
              <a:defRPr lang="en-US" sz="1800" b="1" kern="1200" dirty="0" smtClean="0">
                <a:solidFill>
                  <a:schemeClr val="bg1">
                    <a:lumMod val="65000"/>
                  </a:schemeClr>
                </a:solidFill>
                <a:latin typeface="Calibri" pitchFamily="34" charset="0"/>
                <a:ea typeface="+mn-ea"/>
                <a:cs typeface="+mn-cs"/>
              </a:defRPr>
            </a:lvl1pPr>
          </a:lstStyle>
          <a:p>
            <a:pPr lvl="0"/>
            <a:r>
              <a:rPr lang="en-US" dirty="0" smtClean="0"/>
              <a:t>Click to edit Master subtitle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3008313" cy="82550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803650" y="609600"/>
            <a:ext cx="5111750" cy="5334000"/>
          </a:xfrm>
        </p:spPr>
        <p:txBody>
          <a:bodyPr/>
          <a:lstStyle>
            <a:lvl1pPr>
              <a:defRPr sz="28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28600" y="1435101"/>
            <a:ext cx="3008313" cy="3822699"/>
          </a:xfrm>
        </p:spPr>
        <p:txBody>
          <a:bodyPr/>
          <a:lstStyle>
            <a:lvl1pPr marL="0" indent="0">
              <a:buNone/>
              <a:defRPr sz="1400">
                <a:solidFill>
                  <a:schemeClr val="tx1">
                    <a:lumMod val="75000"/>
                    <a:lumOff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11/10/2014</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6" cstate="print"/>
          <a:srcRect l="2599" r="5874" b="5262"/>
          <a:stretch/>
        </p:blipFill>
        <p:spPr>
          <a:xfrm>
            <a:off x="3530" y="5867400"/>
            <a:ext cx="9144000" cy="1053694"/>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58050E-B668-4FA7-85AD-C750C80A6E9B}" type="datetimeFigureOut">
              <a:rPr lang="en-US" smtClean="0"/>
              <a:pPr/>
              <a:t>11/10/2014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1" r:id="rId4"/>
    <p:sldLayoutId id="2147483652" r:id="rId5"/>
    <p:sldLayoutId id="2147483654" r:id="rId6"/>
    <p:sldLayoutId id="2147483655" r:id="rId7"/>
    <p:sldLayoutId id="2147483660" r:id="rId8"/>
    <p:sldLayoutId id="2147483656" r:id="rId9"/>
    <p:sldLayoutId id="2147483676" r:id="rId10"/>
    <p:sldLayoutId id="2147483657" r:id="rId11"/>
    <p:sldLayoutId id="2147483658" r:id="rId12"/>
    <p:sldLayoutId id="2147483659" r:id="rId13"/>
    <p:sldLayoutId id="2147483663" r:id="rId14"/>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image" Target="../media/image2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1.xml"/><Relationship Id="rId5" Type="http://schemas.openxmlformats.org/officeDocument/2006/relationships/image" Target="../media/image12.jpe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3733800" y="1316420"/>
            <a:ext cx="4953000" cy="1416269"/>
          </a:xfrm>
        </p:spPr>
        <p:txBody>
          <a:bodyPr>
            <a:normAutofit/>
          </a:bodyPr>
          <a:lstStyle/>
          <a:p>
            <a:r>
              <a:rPr lang="en-US" sz="2400" dirty="0">
                <a:solidFill>
                  <a:srgbClr val="1A5CA0"/>
                </a:solidFill>
                <a:latin typeface="Calibri" charset="0"/>
              </a:rPr>
              <a:t>Presented by:</a:t>
            </a:r>
          </a:p>
          <a:p>
            <a:r>
              <a:rPr lang="en-US" sz="2400" dirty="0">
                <a:solidFill>
                  <a:srgbClr val="1A5CA0"/>
                </a:solidFill>
                <a:latin typeface="Calibri" charset="0"/>
              </a:rPr>
              <a:t>JoAnne Miner</a:t>
            </a:r>
          </a:p>
          <a:p>
            <a:r>
              <a:rPr lang="en-US" sz="2400" dirty="0">
                <a:solidFill>
                  <a:srgbClr val="1A5CA0"/>
                </a:solidFill>
                <a:latin typeface="Calibri" charset="0"/>
              </a:rPr>
              <a:t>Director</a:t>
            </a:r>
          </a:p>
          <a:p>
            <a:endParaRPr lang="en-US" sz="2400" dirty="0">
              <a:solidFill>
                <a:srgbClr val="1A5CA0"/>
              </a:solidFill>
              <a:latin typeface="Calibri" charset="0"/>
            </a:endParaRPr>
          </a:p>
        </p:txBody>
      </p:sp>
      <p:sp>
        <p:nvSpPr>
          <p:cNvPr id="5" name="Title 4"/>
          <p:cNvSpPr>
            <a:spLocks noGrp="1"/>
          </p:cNvSpPr>
          <p:nvPr>
            <p:ph type="title"/>
          </p:nvPr>
        </p:nvSpPr>
        <p:spPr>
          <a:xfrm>
            <a:off x="228600" y="3048000"/>
            <a:ext cx="7239000" cy="1828800"/>
          </a:xfrm>
        </p:spPr>
        <p:txBody>
          <a:bodyPr>
            <a:normAutofit/>
          </a:bodyPr>
          <a:lstStyle/>
          <a:p>
            <a:pPr algn="l"/>
            <a:r>
              <a:rPr lang="en-US" sz="3200" b="0" dirty="0" smtClean="0">
                <a:solidFill>
                  <a:srgbClr val="7BCF27"/>
                </a:solidFill>
                <a:latin typeface="Calibri" pitchFamily="34" charset="0"/>
              </a:rPr>
              <a:t>Code of Car Service Rules and Interpretations - Freight:</a:t>
            </a:r>
            <a:r>
              <a:rPr lang="en-US" sz="2400" b="0" dirty="0" smtClean="0">
                <a:solidFill>
                  <a:srgbClr val="7BCF27"/>
                </a:solidFill>
                <a:latin typeface="Calibri" pitchFamily="34" charset="0"/>
              </a:rPr>
              <a:t/>
            </a:r>
            <a:br>
              <a:rPr lang="en-US" sz="2400" b="0" dirty="0" smtClean="0">
                <a:solidFill>
                  <a:srgbClr val="7BCF27"/>
                </a:solidFill>
                <a:latin typeface="Calibri" pitchFamily="34" charset="0"/>
              </a:rPr>
            </a:br>
            <a:r>
              <a:rPr lang="en-US" sz="4000" b="0" dirty="0" smtClean="0">
                <a:solidFill>
                  <a:prstClr val="white"/>
                </a:solidFill>
              </a:rPr>
              <a:t>Car Service Rules 1 through 6</a:t>
            </a:r>
            <a:endParaRPr lang="en-US" sz="4000" b="0" dirty="0"/>
          </a:p>
        </p:txBody>
      </p:sp>
      <p:pic>
        <p:nvPicPr>
          <p:cNvPr id="4" name="Picture 3" descr="skinny logo banner.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019800" y="2286000"/>
            <a:ext cx="2715786" cy="4445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lvl="0">
              <a:spcBef>
                <a:spcPts val="0"/>
              </a:spcBef>
            </a:pPr>
            <a:r>
              <a:rPr lang="en-US" sz="4000" cap="none" dirty="0" smtClean="0">
                <a:solidFill>
                  <a:prstClr val="black">
                    <a:lumMod val="85000"/>
                    <a:lumOff val="15000"/>
                  </a:prstClr>
                </a:solidFill>
                <a:ea typeface="+mn-ea"/>
                <a:cs typeface="+mn-cs"/>
              </a:rPr>
              <a:t>CAR FLOW BALANCING</a:t>
            </a:r>
            <a:endParaRPr lang="en-US" sz="2800" b="0" dirty="0">
              <a:solidFill>
                <a:prstClr val="black">
                  <a:lumMod val="50000"/>
                  <a:lumOff val="50000"/>
                </a:prstClr>
              </a:solidFill>
              <a:latin typeface="+mn-lt"/>
              <a:ea typeface="+mn-ea"/>
              <a:cs typeface="+mn-cs"/>
            </a:endParaRPr>
          </a:p>
        </p:txBody>
      </p:sp>
      <p:sp>
        <p:nvSpPr>
          <p:cNvPr id="5" name="Text Placeholder 4"/>
          <p:cNvSpPr>
            <a:spLocks noGrp="1"/>
          </p:cNvSpPr>
          <p:nvPr>
            <p:ph type="body" idx="1"/>
          </p:nvPr>
        </p:nvSpPr>
        <p:spPr>
          <a:xfrm>
            <a:off x="228600" y="4572000"/>
            <a:ext cx="8382001" cy="1524000"/>
          </a:xfrm>
        </p:spPr>
        <p:txBody>
          <a:bodyPr>
            <a:noAutofit/>
          </a:bodyPr>
          <a:lstStyle/>
          <a:p>
            <a:pPr>
              <a:spcBef>
                <a:spcPct val="0"/>
              </a:spcBef>
            </a:pPr>
            <a:r>
              <a:rPr lang="en-US" sz="2400" dirty="0">
                <a:latin typeface="Calibri" charset="0"/>
              </a:rPr>
              <a:t>Upon request by a railroad, the Business Services Division of the A.A.R. may direct and administer a car-flow balancing system between that railroad and other railroads which have agreed to such a system covering cars of their respective ownerships.</a:t>
            </a:r>
          </a:p>
        </p:txBody>
      </p:sp>
      <p:sp>
        <p:nvSpPr>
          <p:cNvPr id="6" name="TextBox 5"/>
          <p:cNvSpPr txBox="1"/>
          <p:nvPr/>
        </p:nvSpPr>
        <p:spPr>
          <a:xfrm>
            <a:off x="1121392" y="1557456"/>
            <a:ext cx="1219200" cy="2708434"/>
          </a:xfrm>
          <a:prstGeom prst="rect">
            <a:avLst/>
          </a:prstGeom>
          <a:noFill/>
        </p:spPr>
        <p:txBody>
          <a:bodyPr wrap="square" rtlCol="0">
            <a:spAutoFit/>
          </a:bodyPr>
          <a:lstStyle/>
          <a:p>
            <a:r>
              <a:rPr lang="en-US" sz="17000" b="1" dirty="0" smtClean="0">
                <a:ln w="12700">
                  <a:solidFill>
                    <a:schemeClr val="tx2">
                      <a:satMod val="155000"/>
                    </a:schemeClr>
                  </a:solidFill>
                  <a:prstDash val="solid"/>
                </a:ln>
                <a:solidFill>
                  <a:srgbClr val="FF6600"/>
                </a:solidFill>
                <a:effectLst>
                  <a:outerShdw blurRad="41275" dist="20320" dir="1800000" algn="tl" rotWithShape="0">
                    <a:srgbClr val="000000">
                      <a:alpha val="40000"/>
                    </a:srgbClr>
                  </a:outerShdw>
                </a:effectLst>
                <a:cs typeface="Arial" pitchFamily="34" charset="0"/>
              </a:rPr>
              <a:t>4</a:t>
            </a:r>
            <a:endParaRPr lang="en-US" sz="17000" b="1" dirty="0">
              <a:ln w="12700">
                <a:solidFill>
                  <a:schemeClr val="tx2">
                    <a:satMod val="155000"/>
                  </a:schemeClr>
                </a:solidFill>
                <a:prstDash val="solid"/>
              </a:ln>
              <a:solidFill>
                <a:srgbClr val="FF6600"/>
              </a:solidFill>
              <a:effectLst>
                <a:outerShdw blurRad="41275" dist="20320" dir="1800000" algn="tl" rotWithShape="0">
                  <a:srgbClr val="000000">
                    <a:alpha val="40000"/>
                  </a:srgbClr>
                </a:outerShdw>
              </a:effectLst>
              <a:cs typeface="Arial" pitchFamily="34" charset="0"/>
            </a:endParaRPr>
          </a:p>
        </p:txBody>
      </p:sp>
    </p:spTree>
    <p:extLst>
      <p:ext uri="{BB962C8B-B14F-4D97-AF65-F5344CB8AC3E}">
        <p14:creationId xmlns:p14="http://schemas.microsoft.com/office/powerpoint/2010/main" val="3511291186"/>
      </p:ext>
    </p:extLst>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71600"/>
            <a:ext cx="7620001" cy="3657600"/>
          </a:xfrm>
        </p:spPr>
        <p:txBody>
          <a:bodyPr>
            <a:normAutofit fontScale="90000"/>
          </a:bodyPr>
          <a:lstStyle/>
          <a:p>
            <a:pPr>
              <a:defRPr/>
            </a:pPr>
            <a:r>
              <a:rPr lang="en-US" sz="2700" b="1" dirty="0">
                <a:ln w="10541" cmpd="sng">
                  <a:solidFill>
                    <a:schemeClr val="accent1">
                      <a:shade val="88000"/>
                      <a:satMod val="110000"/>
                    </a:schemeClr>
                  </a:solidFill>
                  <a:prstDash val="solid"/>
                </a:ln>
                <a:solidFill>
                  <a:srgbClr val="0D0D0D"/>
                </a:solidFill>
              </a:rPr>
              <a:t>To allow a railroad to enter into multi-lateral car flow balancing agreements</a:t>
            </a:r>
            <a:r>
              <a:rPr lang="en-US" sz="2400" b="1" dirty="0">
                <a:ln w="10541" cmpd="sng">
                  <a:solidFill>
                    <a:schemeClr val="accent1">
                      <a:shade val="88000"/>
                      <a:satMod val="110000"/>
                    </a:schemeClr>
                  </a:solidFill>
                  <a:prstDash val="solid"/>
                </a:ln>
                <a:solidFill>
                  <a:srgbClr val="0D0D0D"/>
                </a:solidFill>
              </a:rPr>
              <a:t/>
            </a:r>
            <a:br>
              <a:rPr lang="en-US" sz="2400" b="1" dirty="0">
                <a:ln w="10541" cmpd="sng">
                  <a:solidFill>
                    <a:schemeClr val="accent1">
                      <a:shade val="88000"/>
                      <a:satMod val="110000"/>
                    </a:schemeClr>
                  </a:solidFill>
                  <a:prstDash val="solid"/>
                </a:ln>
                <a:solidFill>
                  <a:srgbClr val="0D0D0D"/>
                </a:solidFill>
              </a:rPr>
            </a:br>
            <a:r>
              <a:rPr lang="en-US" sz="2400" b="1" dirty="0" smtClean="0">
                <a:ln w="10541" cmpd="sng">
                  <a:solidFill>
                    <a:schemeClr val="accent1">
                      <a:shade val="88000"/>
                      <a:satMod val="110000"/>
                    </a:schemeClr>
                  </a:solidFill>
                  <a:prstDash val="solid"/>
                </a:ln>
                <a:solidFill>
                  <a:srgbClr val="0D0D0D"/>
                </a:solidFill>
              </a:rPr>
              <a:t/>
            </a:r>
            <a:br>
              <a:rPr lang="en-US" sz="2400" b="1" dirty="0" smtClean="0">
                <a:ln w="10541" cmpd="sng">
                  <a:solidFill>
                    <a:schemeClr val="accent1">
                      <a:shade val="88000"/>
                      <a:satMod val="110000"/>
                    </a:schemeClr>
                  </a:solidFill>
                  <a:prstDash val="solid"/>
                </a:ln>
                <a:solidFill>
                  <a:srgbClr val="0D0D0D"/>
                </a:solidFill>
              </a:rPr>
            </a:br>
            <a:r>
              <a:rPr lang="en-US" sz="2400" b="1" dirty="0" smtClean="0">
                <a:ln w="10541" cmpd="sng">
                  <a:solidFill>
                    <a:schemeClr val="accent1">
                      <a:shade val="88000"/>
                      <a:satMod val="110000"/>
                    </a:schemeClr>
                  </a:solidFill>
                  <a:prstDash val="solid"/>
                </a:ln>
                <a:solidFill>
                  <a:srgbClr val="0D0D0D"/>
                </a:solidFill>
              </a:rPr>
              <a:t/>
            </a:r>
            <a:br>
              <a:rPr lang="en-US" sz="2400" b="1" dirty="0" smtClean="0">
                <a:ln w="10541" cmpd="sng">
                  <a:solidFill>
                    <a:schemeClr val="accent1">
                      <a:shade val="88000"/>
                      <a:satMod val="110000"/>
                    </a:schemeClr>
                  </a:solidFill>
                  <a:prstDash val="solid"/>
                </a:ln>
                <a:solidFill>
                  <a:srgbClr val="0D0D0D"/>
                </a:solidFill>
              </a:rPr>
            </a:br>
            <a:r>
              <a:rPr lang="en-US" sz="2800" b="1" dirty="0" smtClean="0">
                <a:ln w="10541" cmpd="sng">
                  <a:solidFill>
                    <a:schemeClr val="accent1">
                      <a:shade val="88000"/>
                      <a:satMod val="110000"/>
                    </a:schemeClr>
                  </a:solidFill>
                  <a:prstDash val="solid"/>
                </a:ln>
                <a:solidFill>
                  <a:srgbClr val="0D0D0D"/>
                </a:solidFill>
                <a:effectLst/>
              </a:rPr>
              <a:t>Allows </a:t>
            </a:r>
            <a:r>
              <a:rPr lang="en-US" sz="2800" b="1" dirty="0">
                <a:ln w="10541" cmpd="sng">
                  <a:solidFill>
                    <a:schemeClr val="accent1">
                      <a:shade val="88000"/>
                      <a:satMod val="110000"/>
                    </a:schemeClr>
                  </a:solidFill>
                  <a:prstDash val="solid"/>
                </a:ln>
                <a:solidFill>
                  <a:srgbClr val="0D0D0D"/>
                </a:solidFill>
                <a:effectLst/>
              </a:rPr>
              <a:t>for central voluntary administration by AAR for flowing empty freight cars owned by the participants under a predetermined formula to balance car supply  </a:t>
            </a:r>
            <a:endParaRPr lang="en-US" sz="2400" b="1" dirty="0">
              <a:ln w="10541" cmpd="sng">
                <a:solidFill>
                  <a:schemeClr val="accent1">
                    <a:shade val="88000"/>
                    <a:satMod val="110000"/>
                  </a:schemeClr>
                </a:solidFill>
                <a:prstDash val="solid"/>
              </a:ln>
              <a:solidFill>
                <a:srgbClr val="0D0D0D"/>
              </a:solidFill>
              <a:effectLst/>
            </a:endParaRPr>
          </a:p>
        </p:txBody>
      </p:sp>
      <p:sp>
        <p:nvSpPr>
          <p:cNvPr id="3" name="Text Placeholder 2"/>
          <p:cNvSpPr>
            <a:spLocks noGrp="1"/>
          </p:cNvSpPr>
          <p:nvPr>
            <p:ph type="body" sz="quarter" idx="14"/>
          </p:nvPr>
        </p:nvSpPr>
        <p:spPr>
          <a:xfrm>
            <a:off x="762000" y="457200"/>
            <a:ext cx="8382000" cy="609600"/>
          </a:xfrm>
        </p:spPr>
        <p:txBody>
          <a:bodyPr>
            <a:noAutofit/>
          </a:bodyPr>
          <a:lstStyle/>
          <a:p>
            <a:r>
              <a:rPr lang="en-US" sz="2800" dirty="0" smtClean="0">
                <a:solidFill>
                  <a:srgbClr val="0D0D0D"/>
                </a:solidFill>
              </a:rPr>
              <a:t>CAR FLOW BALANCING – SCOPE AND PURPOSE</a:t>
            </a:r>
            <a:endParaRPr lang="en-US" sz="2800" dirty="0">
              <a:solidFill>
                <a:srgbClr val="0D0D0D"/>
              </a:solidFill>
            </a:endParaRPr>
          </a:p>
          <a:p>
            <a:endParaRPr lang="en-US" sz="2800" dirty="0">
              <a:solidFill>
                <a:srgbClr val="0D0D0D"/>
              </a:solidFill>
            </a:endParaRPr>
          </a:p>
        </p:txBody>
      </p:sp>
    </p:spTree>
  </p:cSld>
  <p:clrMapOvr>
    <a:masterClrMapping/>
  </p:clrMapOvr>
  <mc:AlternateContent xmlns:mc="http://schemas.openxmlformats.org/markup-compatibility/2006" xmlns:p14="http://schemas.microsoft.com/office/powerpoint/2010/main">
    <mc:Choice Requires="p14">
      <p:transition spd="slow" p14:dur="2500">
        <p14:vortex/>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7620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Oval 7"/>
          <p:cNvSpPr/>
          <p:nvPr/>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17" name="TextBox 16"/>
          <p:cNvSpPr txBox="1"/>
          <p:nvPr/>
        </p:nvSpPr>
        <p:spPr>
          <a:xfrm>
            <a:off x="1159728" y="1531434"/>
            <a:ext cx="1219200" cy="2708434"/>
          </a:xfrm>
          <a:prstGeom prst="rect">
            <a:avLst/>
          </a:prstGeom>
          <a:noFill/>
        </p:spPr>
        <p:txBody>
          <a:bodyPr wrap="square" rtlCol="0">
            <a:spAutoFit/>
          </a:bodyPr>
          <a:lstStyle/>
          <a:p>
            <a:r>
              <a:rPr lang="en-US" sz="17000" b="1" dirty="0" smtClean="0">
                <a:ln w="12700">
                  <a:solidFill>
                    <a:schemeClr val="tx2">
                      <a:satMod val="155000"/>
                    </a:schemeClr>
                  </a:solidFill>
                  <a:prstDash val="solid"/>
                </a:ln>
                <a:solidFill>
                  <a:schemeClr val="accent2">
                    <a:lumMod val="75000"/>
                  </a:schemeClr>
                </a:solidFill>
                <a:effectLst>
                  <a:outerShdw blurRad="41275" dist="20320" dir="1800000" algn="tl" rotWithShape="0">
                    <a:srgbClr val="000000">
                      <a:alpha val="40000"/>
                    </a:srgbClr>
                  </a:outerShdw>
                </a:effectLst>
                <a:cs typeface="Arial" pitchFamily="34" charset="0"/>
              </a:rPr>
              <a:t>5</a:t>
            </a:r>
            <a:endParaRPr lang="en-US" sz="17000" b="1" dirty="0">
              <a:ln w="12700">
                <a:solidFill>
                  <a:schemeClr val="tx2">
                    <a:satMod val="155000"/>
                  </a:schemeClr>
                </a:solidFill>
                <a:prstDash val="solid"/>
              </a:ln>
              <a:solidFill>
                <a:schemeClr val="accent2">
                  <a:lumMod val="75000"/>
                </a:schemeClr>
              </a:solidFill>
              <a:effectLst>
                <a:outerShdw blurRad="41275" dist="20320" dir="1800000" algn="tl" rotWithShape="0">
                  <a:srgbClr val="000000">
                    <a:alpha val="40000"/>
                  </a:srgbClr>
                </a:outerShdw>
              </a:effectLst>
              <a:cs typeface="Arial" pitchFamily="34" charset="0"/>
            </a:endParaRPr>
          </a:p>
        </p:txBody>
      </p:sp>
      <p:sp>
        <p:nvSpPr>
          <p:cNvPr id="10" name="Text Placeholder 9"/>
          <p:cNvSpPr>
            <a:spLocks noGrp="1"/>
          </p:cNvSpPr>
          <p:nvPr>
            <p:ph type="body" idx="1"/>
          </p:nvPr>
        </p:nvSpPr>
        <p:spPr>
          <a:xfrm>
            <a:off x="381000" y="4572000"/>
            <a:ext cx="8229601" cy="1295400"/>
          </a:xfrm>
        </p:spPr>
        <p:txBody>
          <a:bodyPr>
            <a:normAutofit/>
          </a:bodyPr>
          <a:lstStyle/>
          <a:p>
            <a:pPr lvl="0">
              <a:spcBef>
                <a:spcPts val="0"/>
              </a:spcBef>
            </a:pPr>
            <a:r>
              <a:rPr lang="en-US" sz="2400" dirty="0" smtClean="0">
                <a:latin typeface="Calibri" charset="0"/>
              </a:rPr>
              <a:t>Empty </a:t>
            </a:r>
            <a:r>
              <a:rPr lang="en-US" sz="2400" dirty="0">
                <a:latin typeface="Calibri" charset="0"/>
              </a:rPr>
              <a:t>boxcars moved at the request of the owner, ICC or AAR under the provision of 49 CFR 1039.14 (c)(1)(</a:t>
            </a:r>
            <a:r>
              <a:rPr lang="en-US" sz="2400" dirty="0" err="1">
                <a:latin typeface="Calibri" charset="0"/>
              </a:rPr>
              <a:t>i</a:t>
            </a:r>
            <a:r>
              <a:rPr lang="en-US" sz="2400" dirty="0">
                <a:latin typeface="Calibri" charset="0"/>
              </a:rPr>
              <a:t>) may be subject to the optional charge per mile as authorized therein. </a:t>
            </a:r>
            <a:r>
              <a:rPr lang="en-US" sz="1600" dirty="0" smtClean="0">
                <a:solidFill>
                  <a:srgbClr val="000000"/>
                </a:solidFill>
                <a:latin typeface="Verdana"/>
                <a:ea typeface="Verdana"/>
                <a:cs typeface="Verdana"/>
              </a:rPr>
              <a:t>	</a:t>
            </a:r>
            <a:endParaRPr lang="en-US" sz="2000" b="1" dirty="0">
              <a:solidFill>
                <a:prstClr val="black">
                  <a:lumMod val="75000"/>
                  <a:lumOff val="25000"/>
                </a:prstClr>
              </a:solidFill>
            </a:endParaRPr>
          </a:p>
        </p:txBody>
      </p:sp>
      <p:sp>
        <p:nvSpPr>
          <p:cNvPr id="11" name="Title 3"/>
          <p:cNvSpPr txBox="1">
            <a:spLocks/>
          </p:cNvSpPr>
          <p:nvPr/>
        </p:nvSpPr>
        <p:spPr>
          <a:xfrm>
            <a:off x="3124200" y="2144754"/>
            <a:ext cx="5867400" cy="1970046"/>
          </a:xfrm>
          <a:prstGeom prst="rect">
            <a:avLst/>
          </a:prstGeom>
        </p:spPr>
        <p:txBody>
          <a:bodyPr vert="horz" lIns="91440" tIns="45720" rIns="91440" bIns="45720" rtlCol="0" anchor="ctr">
            <a:noAutofit/>
          </a:bodyPr>
          <a:lstStyle>
            <a:lvl1pPr algn="l" defTabSz="914400" rtl="0" eaLnBrk="1" latinLnBrk="0" hangingPunct="1">
              <a:spcBef>
                <a:spcPct val="0"/>
              </a:spcBef>
              <a:buNone/>
              <a:defRPr sz="3000" b="1" kern="1200" cap="all">
                <a:solidFill>
                  <a:schemeClr val="tx1"/>
                </a:solidFill>
                <a:latin typeface="+mj-lt"/>
                <a:ea typeface="+mj-ea"/>
                <a:cs typeface="+mj-cs"/>
              </a:defRPr>
            </a:lvl1pPr>
          </a:lstStyle>
          <a:p>
            <a:pPr>
              <a:spcBef>
                <a:spcPts val="0"/>
              </a:spcBef>
            </a:pPr>
            <a:r>
              <a:rPr lang="en-US" sz="4000" cap="none" dirty="0" smtClean="0">
                <a:solidFill>
                  <a:prstClr val="black">
                    <a:lumMod val="85000"/>
                    <a:lumOff val="15000"/>
                  </a:prstClr>
                </a:solidFill>
                <a:ea typeface="+mn-ea"/>
                <a:cs typeface="+mn-cs"/>
              </a:rPr>
              <a:t>BOXCARS MOVING UNDER 49 CFR 1039.14</a:t>
            </a:r>
            <a:endParaRPr lang="en-US" sz="2800" b="0" dirty="0">
              <a:solidFill>
                <a:prstClr val="black">
                  <a:lumMod val="50000"/>
                  <a:lumOff val="50000"/>
                </a:prstClr>
              </a:solidFill>
              <a:latin typeface="+mn-lt"/>
              <a:ea typeface="+mn-ea"/>
              <a:cs typeface="+mn-cs"/>
            </a:endParaRPr>
          </a:p>
        </p:txBody>
      </p:sp>
    </p:spTree>
    <p:extLst>
      <p:ext uri="{BB962C8B-B14F-4D97-AF65-F5344CB8AC3E}">
        <p14:creationId xmlns:p14="http://schemas.microsoft.com/office/powerpoint/2010/main" val="2279460342"/>
      </p:ext>
    </p:extLst>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990600"/>
            <a:ext cx="7010400" cy="1569660"/>
          </a:xfrm>
          <a:prstGeom prst="rect">
            <a:avLst/>
          </a:prstGeom>
          <a:noFill/>
        </p:spPr>
        <p:txBody>
          <a:bodyPr wrap="square" rtlCol="0">
            <a:spAutoFit/>
          </a:bodyPr>
          <a:lstStyle/>
          <a:p>
            <a:r>
              <a:rPr lang="en-US" sz="2400" b="1" dirty="0" smtClean="0">
                <a:solidFill>
                  <a:srgbClr val="0D0D0D"/>
                </a:solidFill>
              </a:rPr>
              <a:t>SCOPE</a:t>
            </a:r>
            <a:endParaRPr lang="en-US" sz="2400" b="1" dirty="0">
              <a:solidFill>
                <a:srgbClr val="0D0D0D"/>
              </a:solidFill>
            </a:endParaRPr>
          </a:p>
          <a:p>
            <a:r>
              <a:rPr lang="en-US" sz="2400" b="1" dirty="0">
                <a:solidFill>
                  <a:srgbClr val="0D0D0D"/>
                </a:solidFill>
              </a:rPr>
              <a:t>To protect railroads moving empty boxcars at the request of the car owner, STB, or AAR</a:t>
            </a:r>
          </a:p>
          <a:p>
            <a:endParaRPr lang="en-US" sz="2400" dirty="0">
              <a:solidFill>
                <a:srgbClr val="0D0D0D"/>
              </a:solidFill>
            </a:endParaRPr>
          </a:p>
        </p:txBody>
      </p:sp>
      <p:sp>
        <p:nvSpPr>
          <p:cNvPr id="4" name="TextBox 3"/>
          <p:cNvSpPr txBox="1"/>
          <p:nvPr/>
        </p:nvSpPr>
        <p:spPr>
          <a:xfrm>
            <a:off x="533400" y="3124200"/>
            <a:ext cx="7010400" cy="2677656"/>
          </a:xfrm>
          <a:prstGeom prst="rect">
            <a:avLst/>
          </a:prstGeom>
          <a:noFill/>
        </p:spPr>
        <p:txBody>
          <a:bodyPr wrap="square" rtlCol="0">
            <a:spAutoFit/>
          </a:bodyPr>
          <a:lstStyle/>
          <a:p>
            <a:r>
              <a:rPr lang="en-US" sz="2400" b="1" dirty="0" smtClean="0">
                <a:solidFill>
                  <a:srgbClr val="0D0D0D"/>
                </a:solidFill>
              </a:rPr>
              <a:t>PURPOSE</a:t>
            </a:r>
          </a:p>
          <a:p>
            <a:pPr>
              <a:defRPr/>
            </a:pPr>
            <a:r>
              <a:rPr lang="en-US" sz="2400" b="1" dirty="0">
                <a:solidFill>
                  <a:srgbClr val="0D0D0D"/>
                </a:solidFill>
              </a:rPr>
              <a:t>Unless a railroad has its own tariff for handling empty freight cars, it may choose to charge the US dollar amount specified in the rule ($</a:t>
            </a:r>
            <a:r>
              <a:rPr lang="en-US" sz="2400" b="1" dirty="0" smtClean="0">
                <a:solidFill>
                  <a:srgbClr val="0D0D0D"/>
                </a:solidFill>
              </a:rPr>
              <a:t>.44 </a:t>
            </a:r>
            <a:r>
              <a:rPr lang="en-US" sz="2400" b="1" dirty="0">
                <a:solidFill>
                  <a:srgbClr val="0D0D0D"/>
                </a:solidFill>
              </a:rPr>
              <a:t>per mile, updated regularly in Circular OT-10) for cars moving out of their service route. </a:t>
            </a:r>
          </a:p>
          <a:p>
            <a:endParaRPr lang="en-US" sz="2400" b="1" dirty="0">
              <a:solidFill>
                <a:srgbClr val="0D0D0D"/>
              </a:solidFill>
            </a:endParaRPr>
          </a:p>
        </p:txBody>
      </p:sp>
      <p:sp>
        <p:nvSpPr>
          <p:cNvPr id="3" name="TextBox 2"/>
          <p:cNvSpPr txBox="1"/>
          <p:nvPr/>
        </p:nvSpPr>
        <p:spPr>
          <a:xfrm>
            <a:off x="6248400" y="381000"/>
            <a:ext cx="2590800" cy="523220"/>
          </a:xfrm>
          <a:prstGeom prst="rect">
            <a:avLst/>
          </a:prstGeom>
          <a:noFill/>
        </p:spPr>
        <p:txBody>
          <a:bodyPr wrap="square" rtlCol="0">
            <a:spAutoFit/>
          </a:bodyPr>
          <a:lstStyle/>
          <a:p>
            <a:pPr algn="r"/>
            <a:r>
              <a:rPr lang="en-US" sz="2800" b="1" dirty="0" smtClean="0"/>
              <a:t>RULE 5</a:t>
            </a:r>
            <a:r>
              <a:rPr lang="en-US" dirty="0" smtClean="0"/>
              <a:t> </a:t>
            </a:r>
            <a:endParaRPr lang="en-US" dirty="0"/>
          </a:p>
        </p:txBody>
      </p:sp>
    </p:spTree>
    <p:extLst>
      <p:ext uri="{BB962C8B-B14F-4D97-AF65-F5344CB8AC3E}">
        <p14:creationId xmlns:p14="http://schemas.microsoft.com/office/powerpoint/2010/main" val="1112470708"/>
      </p:ext>
    </p:extLst>
  </p:cSld>
  <p:clrMapOvr>
    <a:masterClrMapping/>
  </p:clrMapOvr>
  <mc:AlternateContent xmlns:mc="http://schemas.openxmlformats.org/markup-compatibility/2006" xmlns:p14="http://schemas.microsoft.com/office/powerpoint/2010/main">
    <mc:Choice Requires="p14">
      <p:transition spd="slow" p14:dur="2000">
        <p14:flip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762000" y="1946209"/>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p>
        </p:txBody>
      </p:sp>
      <p:sp>
        <p:nvSpPr>
          <p:cNvPr id="6" name="Oval 5"/>
          <p:cNvSpPr/>
          <p:nvPr/>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13" name="TextBox 12"/>
          <p:cNvSpPr txBox="1"/>
          <p:nvPr/>
        </p:nvSpPr>
        <p:spPr>
          <a:xfrm>
            <a:off x="1157868" y="1592766"/>
            <a:ext cx="1219200" cy="2708434"/>
          </a:xfrm>
          <a:prstGeom prst="rect">
            <a:avLst/>
          </a:prstGeom>
          <a:noFill/>
        </p:spPr>
        <p:txBody>
          <a:bodyPr wrap="square" rtlCol="0">
            <a:spAutoFit/>
          </a:bodyPr>
          <a:lstStyle/>
          <a:p>
            <a:r>
              <a:rPr lang="en-US" sz="17000" b="1" dirty="0" smtClean="0">
                <a:ln w="12700">
                  <a:solidFill>
                    <a:schemeClr val="tx2">
                      <a:satMod val="155000"/>
                    </a:schemeClr>
                  </a:solidFill>
                  <a:prstDash val="solid"/>
                </a:ln>
                <a:solidFill>
                  <a:srgbClr val="008000"/>
                </a:solidFill>
                <a:effectLst>
                  <a:outerShdw blurRad="41275" dist="20320" dir="1800000" algn="tl" rotWithShape="0">
                    <a:srgbClr val="000000">
                      <a:alpha val="40000"/>
                    </a:srgbClr>
                  </a:outerShdw>
                </a:effectLst>
                <a:cs typeface="Arial" pitchFamily="34" charset="0"/>
              </a:rPr>
              <a:t>6</a:t>
            </a:r>
            <a:endParaRPr lang="en-US" sz="17000" b="1" dirty="0">
              <a:ln w="12700">
                <a:solidFill>
                  <a:schemeClr val="tx2">
                    <a:satMod val="155000"/>
                  </a:schemeClr>
                </a:solidFill>
                <a:prstDash val="solid"/>
              </a:ln>
              <a:solidFill>
                <a:srgbClr val="008000"/>
              </a:solidFill>
              <a:effectLst>
                <a:outerShdw blurRad="41275" dist="20320" dir="1800000" algn="tl" rotWithShape="0">
                  <a:srgbClr val="000000">
                    <a:alpha val="40000"/>
                  </a:srgbClr>
                </a:outerShdw>
              </a:effectLst>
              <a:cs typeface="Arial" pitchFamily="34" charset="0"/>
            </a:endParaRPr>
          </a:p>
        </p:txBody>
      </p:sp>
      <p:sp>
        <p:nvSpPr>
          <p:cNvPr id="8" name="Title 7"/>
          <p:cNvSpPr>
            <a:spLocks noGrp="1"/>
          </p:cNvSpPr>
          <p:nvPr>
            <p:ph type="title"/>
          </p:nvPr>
        </p:nvSpPr>
        <p:spPr/>
        <p:txBody>
          <a:bodyPr>
            <a:noAutofit/>
          </a:bodyPr>
          <a:lstStyle/>
          <a:p>
            <a:pPr>
              <a:spcBef>
                <a:spcPts val="0"/>
              </a:spcBef>
            </a:pPr>
            <a:r>
              <a:rPr lang="en-US" sz="2800" cap="none" dirty="0" smtClean="0">
                <a:solidFill>
                  <a:prstClr val="black">
                    <a:lumMod val="85000"/>
                    <a:lumOff val="15000"/>
                  </a:prstClr>
                </a:solidFill>
              </a:rPr>
              <a:t>DEMAND FOR THE RETURN OF EMPTY CARS TO ORIGINAL JUNCTIONS</a:t>
            </a:r>
            <a:endParaRPr lang="en-US" sz="2800" b="0" dirty="0">
              <a:solidFill>
                <a:prstClr val="black">
                  <a:lumMod val="50000"/>
                  <a:lumOff val="50000"/>
                </a:prstClr>
              </a:solidFill>
            </a:endParaRPr>
          </a:p>
        </p:txBody>
      </p:sp>
      <p:sp>
        <p:nvSpPr>
          <p:cNvPr id="9" name="Text Placeholder 8"/>
          <p:cNvSpPr>
            <a:spLocks noGrp="1"/>
          </p:cNvSpPr>
          <p:nvPr>
            <p:ph type="body" idx="1"/>
          </p:nvPr>
        </p:nvSpPr>
        <p:spPr>
          <a:xfrm>
            <a:off x="381000" y="4495800"/>
            <a:ext cx="8229601" cy="990600"/>
          </a:xfrm>
        </p:spPr>
        <p:txBody>
          <a:bodyPr vert="horz" lIns="91440" tIns="45720" rIns="91440" bIns="45720" rtlCol="0" anchor="b">
            <a:normAutofit/>
          </a:bodyPr>
          <a:lstStyle/>
          <a:p>
            <a:pPr lvl="0">
              <a:spcBef>
                <a:spcPts val="0"/>
              </a:spcBef>
            </a:pPr>
            <a:r>
              <a:rPr lang="en-US" sz="2000" b="1" dirty="0" smtClean="0">
                <a:solidFill>
                  <a:prstClr val="black">
                    <a:lumMod val="75000"/>
                    <a:lumOff val="25000"/>
                  </a:prstClr>
                </a:solidFill>
              </a:rPr>
              <a:t>COLABORATION OF CAR SERVICE OFFICERS</a:t>
            </a:r>
            <a:endParaRPr lang="en-US" sz="2000" b="1" dirty="0">
              <a:solidFill>
                <a:prstClr val="black">
                  <a:lumMod val="75000"/>
                  <a:lumOff val="25000"/>
                </a:prstClr>
              </a:solidFill>
            </a:endParaRPr>
          </a:p>
        </p:txBody>
      </p:sp>
    </p:spTree>
    <p:extLst>
      <p:ext uri="{BB962C8B-B14F-4D97-AF65-F5344CB8AC3E}">
        <p14:creationId xmlns:p14="http://schemas.microsoft.com/office/powerpoint/2010/main" val="3075184975"/>
      </p:ext>
    </p:extLst>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38200"/>
            <a:ext cx="8382000" cy="5262980"/>
          </a:xfrm>
          <a:prstGeom prst="rect">
            <a:avLst/>
          </a:prstGeom>
        </p:spPr>
        <p:txBody>
          <a:bodyPr wrap="square">
            <a:spAutoFit/>
          </a:bodyPr>
          <a:lstStyle/>
          <a:p>
            <a:pPr>
              <a:spcBef>
                <a:spcPct val="0"/>
              </a:spcBef>
            </a:pPr>
            <a:r>
              <a:rPr lang="en-US" sz="2800" dirty="0">
                <a:latin typeface="Calibri" charset="0"/>
              </a:rPr>
              <a:t>A home road may demand the return of empty cars at the junction where delivered under load if the movement of traffic (movement regularly through a junction point utilizing the same equipment type and, if applicable, car grade) requires such return. However, cars offered to a home road for repairs, in accordance with the Mechanical Interchange Rules, must be accepted by owners at any junction point. The Car Service Officer of the home road must notify the Car Service Officer of the receiving road specifying the equipment type codes, car grades (if applicable) and particular junctions involved.</a:t>
            </a:r>
          </a:p>
        </p:txBody>
      </p:sp>
      <p:sp>
        <p:nvSpPr>
          <p:cNvPr id="3" name="TextBox 2"/>
          <p:cNvSpPr txBox="1"/>
          <p:nvPr/>
        </p:nvSpPr>
        <p:spPr>
          <a:xfrm>
            <a:off x="533400" y="0"/>
            <a:ext cx="7772400" cy="584776"/>
          </a:xfrm>
          <a:prstGeom prst="rect">
            <a:avLst/>
          </a:prstGeom>
          <a:noFill/>
        </p:spPr>
        <p:txBody>
          <a:bodyPr wrap="square" rtlCol="0">
            <a:spAutoFit/>
          </a:bodyPr>
          <a:lstStyle/>
          <a:p>
            <a:r>
              <a:rPr lang="en-US" sz="3200" b="1" dirty="0" smtClean="0"/>
              <a:t>Rule 6 - - as written</a:t>
            </a:r>
            <a:endParaRPr lang="en-US" sz="3200" b="1" dirty="0"/>
          </a:p>
        </p:txBody>
      </p:sp>
    </p:spTree>
    <p:extLst>
      <p:ext uri="{BB962C8B-B14F-4D97-AF65-F5344CB8AC3E}">
        <p14:creationId xmlns:p14="http://schemas.microsoft.com/office/powerpoint/2010/main" val="2774014221"/>
      </p:ext>
    </p:extLst>
  </p:cSld>
  <p:clrMapOvr>
    <a:masterClrMapping/>
  </p:clrMapOvr>
  <mc:AlternateContent xmlns:mc="http://schemas.openxmlformats.org/markup-compatibility/2006" xmlns:p14="http://schemas.microsoft.com/office/powerpoint/2010/main">
    <mc:Choice Requires="p14">
      <p:transition spd="slow" p14:dur="2000">
        <p14:flip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11" name="TextBox 10"/>
          <p:cNvSpPr txBox="1"/>
          <p:nvPr/>
        </p:nvSpPr>
        <p:spPr>
          <a:xfrm>
            <a:off x="4572000" y="2133600"/>
            <a:ext cx="3764280" cy="3733800"/>
          </a:xfrm>
          <a:prstGeom prst="rect">
            <a:avLst/>
          </a:prstGeom>
          <a:noFill/>
        </p:spPr>
        <p:txBody>
          <a:bodyPr wrap="square" rtlCol="0">
            <a:normAutofit/>
          </a:bodyPr>
          <a:lstStyle/>
          <a:p>
            <a:pPr>
              <a:lnSpc>
                <a:spcPct val="114000"/>
              </a:lnSpc>
            </a:pPr>
            <a:endParaRPr lang="en-US" dirty="0" smtClean="0">
              <a:solidFill>
                <a:prstClr val="black"/>
              </a:solidFill>
            </a:endParaRPr>
          </a:p>
          <a:p>
            <a:pPr>
              <a:defRPr/>
            </a:pPr>
            <a:r>
              <a:rPr lang="en-US" sz="2000" b="1" dirty="0">
                <a:solidFill>
                  <a:srgbClr val="0D0D0D"/>
                </a:solidFill>
              </a:rPr>
              <a:t>Allows a railroad to plan for return of freight cars at a specified junction.  Cannot be invoked for bad order cars returning home for repairs</a:t>
            </a:r>
          </a:p>
        </p:txBody>
      </p:sp>
      <p:sp>
        <p:nvSpPr>
          <p:cNvPr id="9" name="Title 8"/>
          <p:cNvSpPr>
            <a:spLocks noGrp="1"/>
          </p:cNvSpPr>
          <p:nvPr>
            <p:ph type="title"/>
          </p:nvPr>
        </p:nvSpPr>
        <p:spPr/>
        <p:txBody>
          <a:bodyPr/>
          <a:lstStyle/>
          <a:p>
            <a:pPr lvl="0">
              <a:spcBef>
                <a:spcPts val="0"/>
              </a:spcBef>
            </a:pPr>
            <a:r>
              <a:rPr lang="en-US" sz="2800" b="1" dirty="0" smtClean="0">
                <a:solidFill>
                  <a:prstClr val="black">
                    <a:lumMod val="85000"/>
                    <a:lumOff val="15000"/>
                  </a:prstClr>
                </a:solidFill>
                <a:latin typeface="+mn-lt"/>
                <a:ea typeface="+mn-ea"/>
                <a:cs typeface="+mn-cs"/>
              </a:rPr>
              <a:t>RULE 6</a:t>
            </a:r>
            <a:endParaRPr lang="en-US" dirty="0">
              <a:latin typeface="+mn-lt"/>
            </a:endParaRPr>
          </a:p>
        </p:txBody>
      </p:sp>
      <p:sp>
        <p:nvSpPr>
          <p:cNvPr id="6" name="Text Placeholder 1"/>
          <p:cNvSpPr txBox="1">
            <a:spLocks/>
          </p:cNvSpPr>
          <p:nvPr/>
        </p:nvSpPr>
        <p:spPr>
          <a:xfrm>
            <a:off x="304800" y="1447800"/>
            <a:ext cx="4040188" cy="533400"/>
          </a:xfrm>
          <a:prstGeom prst="rect">
            <a:avLst/>
          </a:prstGeom>
          <a:solidFill>
            <a:srgbClr val="6DC856"/>
          </a:solidFill>
          <a:extLst/>
        </p:spPr>
        <p:style>
          <a:lnRef idx="1">
            <a:schemeClr val="accent2"/>
          </a:lnRef>
          <a:fillRef idx="3">
            <a:schemeClr val="accent2"/>
          </a:fillRef>
          <a:effectRef idx="2">
            <a:schemeClr val="accent2"/>
          </a:effectRef>
          <a:fontRef idx="minor">
            <a:schemeClr val="lt1"/>
          </a:fontRef>
        </p:style>
        <p:txBody>
          <a:bodyPr vert="horz" lIns="91440" tIns="45720" rIns="91440" bIns="45720" rtlCol="0" anchor="ctr">
            <a:noAutofit/>
          </a:bodyPr>
          <a:lstStyle>
            <a:lvl1pPr marL="342900" indent="-342900" algn="l" defTabSz="914400" rtl="0" eaLnBrk="1" latinLnBrk="0" hangingPunct="1">
              <a:spcBef>
                <a:spcPct val="20000"/>
              </a:spcBef>
              <a:buFont typeface="Arial" pitchFamily="34" charset="0"/>
              <a:buChar char="•"/>
              <a:defRPr sz="3200" kern="1200">
                <a:solidFill>
                  <a:schemeClr val="tx1">
                    <a:lumMod val="85000"/>
                    <a:lumOff val="1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lumMod val="85000"/>
                    <a:lumOff val="1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a:buClr>
                <a:schemeClr val="accent1">
                  <a:lumMod val="75000"/>
                </a:schemeClr>
              </a:buClr>
              <a:buFont typeface="Arial" pitchFamily="34" charset="0"/>
              <a:buNone/>
              <a:defRPr/>
            </a:pPr>
            <a:r>
              <a:rPr lang="en-US" sz="1600" b="1" dirty="0" smtClean="0"/>
              <a:t>SCOPE</a:t>
            </a:r>
            <a:endParaRPr lang="en-US" sz="1600" b="1" dirty="0"/>
          </a:p>
        </p:txBody>
      </p:sp>
      <p:sp>
        <p:nvSpPr>
          <p:cNvPr id="7" name="Text Placeholder 4"/>
          <p:cNvSpPr txBox="1">
            <a:spLocks/>
          </p:cNvSpPr>
          <p:nvPr/>
        </p:nvSpPr>
        <p:spPr>
          <a:xfrm>
            <a:off x="4495800" y="1447800"/>
            <a:ext cx="4040188" cy="533400"/>
          </a:xfrm>
          <a:prstGeom prst="rect">
            <a:avLst/>
          </a:prstGeom>
          <a:solidFill>
            <a:srgbClr val="6DC856"/>
          </a:solidFill>
          <a:extLst/>
        </p:spPr>
        <p:style>
          <a:lnRef idx="1">
            <a:schemeClr val="accent2"/>
          </a:lnRef>
          <a:fillRef idx="3">
            <a:schemeClr val="accent2"/>
          </a:fillRef>
          <a:effectRef idx="2">
            <a:schemeClr val="accent2"/>
          </a:effectRef>
          <a:fontRef idx="minor">
            <a:schemeClr val="lt1"/>
          </a:fontRef>
        </p:style>
        <p:txBody>
          <a:bodyPr vert="horz" lIns="91440" tIns="45720" rIns="91440" bIns="45720" rtlCol="0" anchor="ctr"/>
          <a:lstStyle>
            <a:defPPr>
              <a:defRPr lang="en-US"/>
            </a:defPPr>
            <a:lvl1pPr marL="0" algn="r" defTabSz="914400" rtl="0" eaLnBrk="1" latinLnBrk="0" hangingPunct="1">
              <a:defRPr sz="1200" kern="1200">
                <a:solidFill>
                  <a:schemeClr val="tx1">
                    <a:lumMod val="85000"/>
                    <a:lumOff val="15000"/>
                  </a:schemeClr>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buClr>
                <a:schemeClr val="accent1">
                  <a:lumMod val="75000"/>
                </a:schemeClr>
              </a:buClr>
              <a:buFont typeface="Arial" pitchFamily="34" charset="0"/>
              <a:buNone/>
              <a:defRPr/>
            </a:pPr>
            <a:r>
              <a:rPr lang="en-US" sz="1600" b="1" dirty="0" smtClean="0"/>
              <a:t>PURPOSE</a:t>
            </a:r>
            <a:endParaRPr lang="en-US" sz="1600" b="1" dirty="0"/>
          </a:p>
        </p:txBody>
      </p:sp>
      <p:sp>
        <p:nvSpPr>
          <p:cNvPr id="3" name="Rectangle 2"/>
          <p:cNvSpPr/>
          <p:nvPr/>
        </p:nvSpPr>
        <p:spPr>
          <a:xfrm>
            <a:off x="381000" y="2133600"/>
            <a:ext cx="3810000" cy="1631216"/>
          </a:xfrm>
          <a:prstGeom prst="rect">
            <a:avLst/>
          </a:prstGeom>
        </p:spPr>
        <p:txBody>
          <a:bodyPr wrap="square">
            <a:spAutoFit/>
          </a:bodyPr>
          <a:lstStyle/>
          <a:p>
            <a:pPr>
              <a:defRPr/>
            </a:pPr>
            <a:endParaRPr lang="en-US" sz="2000" b="1" dirty="0" smtClean="0">
              <a:solidFill>
                <a:srgbClr val="0D0D0D"/>
              </a:solidFill>
            </a:endParaRPr>
          </a:p>
          <a:p>
            <a:pPr>
              <a:defRPr/>
            </a:pPr>
            <a:r>
              <a:rPr lang="en-US" sz="2000" b="1" dirty="0" smtClean="0">
                <a:solidFill>
                  <a:srgbClr val="0D0D0D"/>
                </a:solidFill>
              </a:rPr>
              <a:t>The </a:t>
            </a:r>
            <a:r>
              <a:rPr lang="en-US" sz="2000" b="1" dirty="0">
                <a:solidFill>
                  <a:srgbClr val="0D0D0D"/>
                </a:solidFill>
              </a:rPr>
              <a:t>rule is most generally used to keep an expected volume of traffic moving in defined service paths </a:t>
            </a:r>
          </a:p>
        </p:txBody>
      </p:sp>
    </p:spTree>
  </p:cSld>
  <p:clrMapOvr>
    <a:masterClrMapping/>
  </p:clrMapOvr>
  <mc:AlternateContent xmlns:mc="http://schemas.openxmlformats.org/markup-compatibility/2006" xmlns:p14="http://schemas.microsoft.com/office/powerpoint/2010/main">
    <mc:Choice Requires="p14">
      <p:transition spd="slow" p14:dur="1399">
        <p14:ripple/>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lvl="0">
              <a:spcBef>
                <a:spcPts val="0"/>
              </a:spcBef>
            </a:pPr>
            <a:r>
              <a:rPr lang="en-US" sz="2800" b="1" dirty="0" smtClean="0">
                <a:solidFill>
                  <a:prstClr val="black">
                    <a:lumMod val="85000"/>
                    <a:lumOff val="15000"/>
                  </a:prstClr>
                </a:solidFill>
                <a:latin typeface="+mn-lt"/>
                <a:ea typeface="+mn-ea"/>
                <a:cs typeface="+mn-cs"/>
              </a:rPr>
              <a:t>QUESTIONS</a:t>
            </a:r>
            <a:endParaRPr lang="en-US" dirty="0">
              <a:latin typeface="+mn-lt"/>
            </a:endParaRPr>
          </a:p>
        </p:txBody>
      </p:sp>
      <p:pic>
        <p:nvPicPr>
          <p:cNvPr id="8" name="Picture 7" descr="iStock_000017702647XSmall.jpg"/>
          <p:cNvPicPr>
            <a:picLocks noChangeAspect="1"/>
          </p:cNvPicPr>
          <p:nvPr/>
        </p:nvPicPr>
        <p:blipFill>
          <a:blip r:embed="rId3"/>
          <a:srcRect l="4889" b="10910"/>
          <a:stretch>
            <a:fillRect/>
          </a:stretch>
        </p:blipFill>
        <p:spPr>
          <a:xfrm>
            <a:off x="2057400" y="1295400"/>
            <a:ext cx="4583306" cy="4212366"/>
          </a:xfrm>
          <a:prstGeom prst="rect">
            <a:avLst/>
          </a:prstGeom>
        </p:spPr>
      </p:pic>
    </p:spTree>
    <p:extLst>
      <p:ext uri="{BB962C8B-B14F-4D97-AF65-F5344CB8AC3E}">
        <p14:creationId xmlns:p14="http://schemas.microsoft.com/office/powerpoint/2010/main" val="3986918615"/>
      </p:ext>
    </p:extLst>
  </p:cSld>
  <p:clrMapOvr>
    <a:masterClrMapping/>
  </p:clrMapOvr>
  <mc:AlternateContent xmlns:mc="http://schemas.openxmlformats.org/markup-compatibility/2006" xmlns:p14="http://schemas.microsoft.com/office/powerpoint/2010/main">
    <mc:Choice Requires="p14">
      <p:transition spd="slow" p14:dur="1399">
        <p14:rippl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3733800" y="1316420"/>
            <a:ext cx="4953000" cy="1416269"/>
          </a:xfrm>
        </p:spPr>
        <p:txBody>
          <a:bodyPr>
            <a:normAutofit/>
          </a:bodyPr>
          <a:lstStyle/>
          <a:p>
            <a:r>
              <a:rPr lang="en-US" sz="2400" dirty="0">
                <a:solidFill>
                  <a:srgbClr val="1A5CA0"/>
                </a:solidFill>
                <a:latin typeface="Calibri" charset="0"/>
              </a:rPr>
              <a:t>Presented by:</a:t>
            </a:r>
          </a:p>
          <a:p>
            <a:r>
              <a:rPr lang="en-US" sz="2400" dirty="0">
                <a:solidFill>
                  <a:srgbClr val="1A5CA0"/>
                </a:solidFill>
                <a:latin typeface="Calibri" charset="0"/>
              </a:rPr>
              <a:t>JoAnne Miner</a:t>
            </a:r>
          </a:p>
          <a:p>
            <a:r>
              <a:rPr lang="en-US" sz="2400" dirty="0">
                <a:solidFill>
                  <a:srgbClr val="1A5CA0"/>
                </a:solidFill>
                <a:latin typeface="Calibri" charset="0"/>
              </a:rPr>
              <a:t>Director</a:t>
            </a:r>
          </a:p>
          <a:p>
            <a:endParaRPr lang="en-US" sz="2400" dirty="0">
              <a:solidFill>
                <a:srgbClr val="1A5CA0"/>
              </a:solidFill>
              <a:latin typeface="Calibri" charset="0"/>
            </a:endParaRPr>
          </a:p>
        </p:txBody>
      </p:sp>
      <p:sp>
        <p:nvSpPr>
          <p:cNvPr id="5" name="Title 4"/>
          <p:cNvSpPr>
            <a:spLocks noGrp="1"/>
          </p:cNvSpPr>
          <p:nvPr>
            <p:ph type="title"/>
          </p:nvPr>
        </p:nvSpPr>
        <p:spPr>
          <a:xfrm>
            <a:off x="228600" y="3048000"/>
            <a:ext cx="7239000" cy="1828800"/>
          </a:xfrm>
        </p:spPr>
        <p:txBody>
          <a:bodyPr anchor="ctr">
            <a:normAutofit/>
          </a:bodyPr>
          <a:lstStyle/>
          <a:p>
            <a:r>
              <a:rPr lang="en-US" sz="6000" b="0" dirty="0" smtClean="0">
                <a:solidFill>
                  <a:srgbClr val="7BCF27"/>
                </a:solidFill>
                <a:latin typeface="Calibri" pitchFamily="34" charset="0"/>
              </a:rPr>
              <a:t>THANK YOU</a:t>
            </a:r>
            <a:endParaRPr lang="en-US" sz="6000" b="0" dirty="0"/>
          </a:p>
        </p:txBody>
      </p:sp>
      <p:pic>
        <p:nvPicPr>
          <p:cNvPr id="4" name="Picture 3" descr="skinny logo banner.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019800" y="2286000"/>
            <a:ext cx="2715786" cy="444500"/>
          </a:xfrm>
          <a:prstGeom prst="rect">
            <a:avLst/>
          </a:prstGeom>
        </p:spPr>
      </p:pic>
    </p:spTree>
    <p:extLst>
      <p:ext uri="{BB962C8B-B14F-4D97-AF65-F5344CB8AC3E}">
        <p14:creationId xmlns:p14="http://schemas.microsoft.com/office/powerpoint/2010/main" val="21518816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76200" y="685800"/>
            <a:ext cx="5638800" cy="6172201"/>
          </a:xfrm>
          <a:prstGeom prst="rect">
            <a:avLst/>
          </a:prstGeom>
          <a:noFill/>
        </p:spPr>
        <p:txBody>
          <a:bodyPr wrap="square" rtlCol="0">
            <a:normAutofit/>
          </a:bodyPr>
          <a:lstStyle/>
          <a:p>
            <a:endParaRPr lang="en-US" sz="2400" dirty="0" smtClean="0">
              <a:solidFill>
                <a:schemeClr val="bg1"/>
              </a:solidFill>
            </a:endParaRPr>
          </a:p>
          <a:p>
            <a:r>
              <a:rPr lang="en-US" sz="2400" b="1" u="sng" dirty="0" smtClean="0">
                <a:solidFill>
                  <a:schemeClr val="bg1"/>
                </a:solidFill>
              </a:rPr>
              <a:t>RULE </a:t>
            </a:r>
            <a:r>
              <a:rPr lang="en-US" sz="2400" b="1" u="sng" dirty="0">
                <a:solidFill>
                  <a:schemeClr val="bg1"/>
                </a:solidFill>
              </a:rPr>
              <a:t>1</a:t>
            </a:r>
            <a:r>
              <a:rPr lang="en-US" sz="2400" b="1" dirty="0">
                <a:solidFill>
                  <a:schemeClr val="bg1"/>
                </a:solidFill>
              </a:rPr>
              <a:t> – LOADING OF EMPTY FOREIGN CARS</a:t>
            </a:r>
            <a:br>
              <a:rPr lang="en-US" sz="2400" b="1" dirty="0">
                <a:solidFill>
                  <a:schemeClr val="bg1"/>
                </a:solidFill>
              </a:rPr>
            </a:br>
            <a:endParaRPr lang="en-US" sz="1200" b="1" dirty="0" smtClean="0">
              <a:solidFill>
                <a:schemeClr val="bg1"/>
              </a:solidFill>
            </a:endParaRPr>
          </a:p>
          <a:p>
            <a:r>
              <a:rPr lang="en-US" sz="2400" b="1" u="sng" dirty="0" smtClean="0">
                <a:solidFill>
                  <a:schemeClr val="bg1"/>
                </a:solidFill>
              </a:rPr>
              <a:t>RULE </a:t>
            </a:r>
            <a:r>
              <a:rPr lang="en-US" sz="2400" b="1" u="sng" dirty="0">
                <a:solidFill>
                  <a:schemeClr val="bg1"/>
                </a:solidFill>
              </a:rPr>
              <a:t>2</a:t>
            </a:r>
            <a:r>
              <a:rPr lang="en-US" sz="2400" b="1" dirty="0">
                <a:solidFill>
                  <a:schemeClr val="bg1"/>
                </a:solidFill>
              </a:rPr>
              <a:t> – EMPTY FOREIGN CARS NOT NEEDED FOR LOADING</a:t>
            </a:r>
            <a:br>
              <a:rPr lang="en-US" sz="2400" b="1" dirty="0">
                <a:solidFill>
                  <a:schemeClr val="bg1"/>
                </a:solidFill>
              </a:rPr>
            </a:br>
            <a:endParaRPr lang="en-US" sz="1200" b="1" dirty="0" smtClean="0">
              <a:solidFill>
                <a:schemeClr val="bg1"/>
              </a:solidFill>
            </a:endParaRPr>
          </a:p>
          <a:p>
            <a:r>
              <a:rPr lang="en-US" sz="2400" b="1" u="sng" dirty="0" smtClean="0">
                <a:solidFill>
                  <a:schemeClr val="bg1"/>
                </a:solidFill>
              </a:rPr>
              <a:t>RULE </a:t>
            </a:r>
            <a:r>
              <a:rPr lang="en-US" sz="2400" b="1" u="sng" dirty="0">
                <a:solidFill>
                  <a:schemeClr val="bg1"/>
                </a:solidFill>
              </a:rPr>
              <a:t>3</a:t>
            </a:r>
            <a:r>
              <a:rPr lang="en-US" sz="2400" b="1" dirty="0">
                <a:solidFill>
                  <a:schemeClr val="bg1"/>
                </a:solidFill>
              </a:rPr>
              <a:t> – INTENTIONALLY NOT </a:t>
            </a:r>
            <a:r>
              <a:rPr lang="en-US" sz="2400" b="1" dirty="0" smtClean="0">
                <a:solidFill>
                  <a:schemeClr val="bg1"/>
                </a:solidFill>
              </a:rPr>
              <a:t>USED</a:t>
            </a:r>
          </a:p>
          <a:p>
            <a:endParaRPr lang="en-US" sz="1200" b="1" dirty="0" smtClean="0">
              <a:solidFill>
                <a:schemeClr val="bg1"/>
              </a:solidFill>
            </a:endParaRPr>
          </a:p>
          <a:p>
            <a:r>
              <a:rPr lang="en-US" sz="2400" b="1" u="sng" dirty="0" smtClean="0">
                <a:solidFill>
                  <a:schemeClr val="bg1"/>
                </a:solidFill>
              </a:rPr>
              <a:t>RULE </a:t>
            </a:r>
            <a:r>
              <a:rPr lang="en-US" sz="2400" b="1" u="sng" dirty="0">
                <a:solidFill>
                  <a:schemeClr val="bg1"/>
                </a:solidFill>
              </a:rPr>
              <a:t>4</a:t>
            </a:r>
            <a:r>
              <a:rPr lang="en-US" sz="2400" b="1" dirty="0">
                <a:solidFill>
                  <a:schemeClr val="bg1"/>
                </a:solidFill>
              </a:rPr>
              <a:t> – CAR FLOW </a:t>
            </a:r>
            <a:r>
              <a:rPr lang="en-US" sz="2400" b="1" dirty="0" smtClean="0">
                <a:solidFill>
                  <a:schemeClr val="bg1"/>
                </a:solidFill>
              </a:rPr>
              <a:t>BALANCING</a:t>
            </a:r>
          </a:p>
          <a:p>
            <a:endParaRPr lang="en-US" sz="1200" b="1" dirty="0">
              <a:solidFill>
                <a:schemeClr val="bg1"/>
              </a:solidFill>
            </a:endParaRPr>
          </a:p>
          <a:p>
            <a:r>
              <a:rPr lang="en-US" sz="2400" b="1" u="sng" dirty="0" smtClean="0">
                <a:solidFill>
                  <a:schemeClr val="bg1"/>
                </a:solidFill>
              </a:rPr>
              <a:t>RULE </a:t>
            </a:r>
            <a:r>
              <a:rPr lang="en-US" sz="2400" b="1" u="sng" dirty="0">
                <a:solidFill>
                  <a:schemeClr val="bg1"/>
                </a:solidFill>
              </a:rPr>
              <a:t>5</a:t>
            </a:r>
            <a:r>
              <a:rPr lang="en-US" sz="2400" b="1" dirty="0">
                <a:solidFill>
                  <a:schemeClr val="bg1"/>
                </a:solidFill>
              </a:rPr>
              <a:t> – BOXCARS MOVING UNDER 49 CFR 1039.14</a:t>
            </a:r>
            <a:br>
              <a:rPr lang="en-US" sz="2400" b="1" dirty="0">
                <a:solidFill>
                  <a:schemeClr val="bg1"/>
                </a:solidFill>
              </a:rPr>
            </a:br>
            <a:endParaRPr lang="en-US" sz="1200" b="1" dirty="0" smtClean="0">
              <a:solidFill>
                <a:schemeClr val="bg1"/>
              </a:solidFill>
            </a:endParaRPr>
          </a:p>
          <a:p>
            <a:r>
              <a:rPr lang="en-US" sz="2400" b="1" u="sng" dirty="0" smtClean="0">
                <a:solidFill>
                  <a:schemeClr val="bg1"/>
                </a:solidFill>
              </a:rPr>
              <a:t>RULE </a:t>
            </a:r>
            <a:r>
              <a:rPr lang="en-US" sz="2400" b="1" u="sng" dirty="0">
                <a:solidFill>
                  <a:schemeClr val="bg1"/>
                </a:solidFill>
              </a:rPr>
              <a:t>6</a:t>
            </a:r>
            <a:r>
              <a:rPr lang="en-US" sz="2400" b="1" dirty="0">
                <a:solidFill>
                  <a:schemeClr val="bg1"/>
                </a:solidFill>
              </a:rPr>
              <a:t> – DEMAND FOR THE RETURN OF EMPTY CARS TO THE ORIGINAL JUNCTION</a:t>
            </a:r>
          </a:p>
        </p:txBody>
      </p:sp>
      <p:sp>
        <p:nvSpPr>
          <p:cNvPr id="5" name="TextBox 4"/>
          <p:cNvSpPr txBox="1"/>
          <p:nvPr/>
        </p:nvSpPr>
        <p:spPr>
          <a:xfrm>
            <a:off x="152400" y="1"/>
            <a:ext cx="4648200" cy="762000"/>
          </a:xfrm>
          <a:prstGeom prst="rect">
            <a:avLst/>
          </a:prstGeom>
          <a:noFill/>
        </p:spPr>
        <p:txBody>
          <a:bodyPr wrap="square" rtlCol="0" anchor="b">
            <a:normAutofit/>
          </a:bodyPr>
          <a:lstStyle/>
          <a:p>
            <a:r>
              <a:rPr lang="en-US" sz="3600" b="1" dirty="0" smtClean="0">
                <a:solidFill>
                  <a:srgbClr val="7BCF27"/>
                </a:solidFill>
              </a:rPr>
              <a:t>Car Service Rules</a:t>
            </a:r>
            <a:endParaRPr lang="en-US" sz="3600" b="1" dirty="0">
              <a:solidFill>
                <a:srgbClr val="7BCF27"/>
              </a:solidFill>
            </a:endParaRPr>
          </a:p>
        </p:txBody>
      </p:sp>
      <p:pic>
        <p:nvPicPr>
          <p:cNvPr id="4" name="Picture 3" descr="Screen shot 2014-11-04 at 2.56.32 P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715000" y="1066800"/>
            <a:ext cx="3429000" cy="4191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dissolve/>
      </p:transition>
    </mc:Choice>
    <mc:Fallback xmlns="">
      <p:transition spd="slow">
        <p:dissolv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lvl="0">
              <a:spcBef>
                <a:spcPts val="0"/>
              </a:spcBef>
            </a:pPr>
            <a:r>
              <a:rPr lang="en-US" sz="4000" cap="none" dirty="0" smtClean="0">
                <a:solidFill>
                  <a:prstClr val="black">
                    <a:lumMod val="85000"/>
                    <a:lumOff val="15000"/>
                  </a:prstClr>
                </a:solidFill>
                <a:ea typeface="+mn-ea"/>
                <a:cs typeface="+mn-cs"/>
              </a:rPr>
              <a:t>LOADING OF EMPTY FOREIGN CARS</a:t>
            </a:r>
            <a:endParaRPr lang="en-US" sz="2800" b="0" dirty="0">
              <a:solidFill>
                <a:prstClr val="black">
                  <a:lumMod val="50000"/>
                  <a:lumOff val="50000"/>
                </a:prstClr>
              </a:solidFill>
              <a:latin typeface="+mn-lt"/>
              <a:ea typeface="+mn-ea"/>
              <a:cs typeface="+mn-cs"/>
            </a:endParaRPr>
          </a:p>
        </p:txBody>
      </p:sp>
      <p:sp>
        <p:nvSpPr>
          <p:cNvPr id="5" name="Text Placeholder 4"/>
          <p:cNvSpPr>
            <a:spLocks noGrp="1"/>
          </p:cNvSpPr>
          <p:nvPr>
            <p:ph type="body" idx="1"/>
          </p:nvPr>
        </p:nvSpPr>
        <p:spPr>
          <a:xfrm>
            <a:off x="228600" y="4572000"/>
            <a:ext cx="8382001" cy="1524000"/>
          </a:xfrm>
        </p:spPr>
        <p:txBody>
          <a:bodyPr>
            <a:noAutofit/>
          </a:bodyPr>
          <a:lstStyle/>
          <a:p>
            <a:r>
              <a:rPr lang="en-US" sz="2400" dirty="0">
                <a:solidFill>
                  <a:srgbClr val="0D0D0D"/>
                </a:solidFill>
                <a:latin typeface="Calibri" charset="0"/>
              </a:rPr>
              <a:t>Unless covered by a Car Service order or directive, or moving under the optional empty mileage charge provision of 49 CFR 1039.14 (c)(1)(</a:t>
            </a:r>
            <a:r>
              <a:rPr lang="en-US" sz="2400" dirty="0" err="1">
                <a:solidFill>
                  <a:srgbClr val="0D0D0D"/>
                </a:solidFill>
                <a:latin typeface="Calibri" charset="0"/>
              </a:rPr>
              <a:t>i</a:t>
            </a:r>
            <a:r>
              <a:rPr lang="en-US" sz="2400" dirty="0">
                <a:solidFill>
                  <a:srgbClr val="0D0D0D"/>
                </a:solidFill>
                <a:latin typeface="Calibri" charset="0"/>
              </a:rPr>
              <a:t>) as provided in Car Service Rule 5, foreign cars may be loaded without regard to route or destination.</a:t>
            </a:r>
          </a:p>
        </p:txBody>
      </p:sp>
      <p:sp>
        <p:nvSpPr>
          <p:cNvPr id="6" name="TextBox 5"/>
          <p:cNvSpPr txBox="1"/>
          <p:nvPr/>
        </p:nvSpPr>
        <p:spPr>
          <a:xfrm>
            <a:off x="1121392" y="1557456"/>
            <a:ext cx="1219200" cy="2708434"/>
          </a:xfrm>
          <a:prstGeom prst="rect">
            <a:avLst/>
          </a:prstGeom>
          <a:noFill/>
        </p:spPr>
        <p:txBody>
          <a:bodyPr wrap="square" rtlCol="0">
            <a:spAutoFit/>
          </a:bodyPr>
          <a:lstStyle/>
          <a:p>
            <a:r>
              <a:rPr lang="en-US" sz="17000" b="1" dirty="0" smtClean="0">
                <a:ln w="12700">
                  <a:solidFill>
                    <a:schemeClr val="tx2">
                      <a:satMod val="155000"/>
                    </a:schemeClr>
                  </a:solidFill>
                  <a:prstDash val="solid"/>
                </a:ln>
                <a:solidFill>
                  <a:srgbClr val="FF6600"/>
                </a:solidFill>
                <a:effectLst>
                  <a:outerShdw blurRad="41275" dist="20320" dir="1800000" algn="tl" rotWithShape="0">
                    <a:srgbClr val="000000">
                      <a:alpha val="40000"/>
                    </a:srgbClr>
                  </a:outerShdw>
                </a:effectLst>
                <a:cs typeface="Arial" pitchFamily="34" charset="0"/>
              </a:rPr>
              <a:t>1</a:t>
            </a:r>
            <a:endParaRPr lang="en-US" sz="17000" b="1" dirty="0">
              <a:ln w="12700">
                <a:solidFill>
                  <a:schemeClr val="tx2">
                    <a:satMod val="155000"/>
                  </a:schemeClr>
                </a:solidFill>
                <a:prstDash val="solid"/>
              </a:ln>
              <a:solidFill>
                <a:srgbClr val="FF6600"/>
              </a:solidFill>
              <a:effectLst>
                <a:outerShdw blurRad="41275" dist="20320" dir="1800000" algn="tl" rotWithShape="0">
                  <a:srgbClr val="000000">
                    <a:alpha val="40000"/>
                  </a:srgbClr>
                </a:outerShdw>
              </a:effectLst>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5" cstate="print"/>
          <a:stretch>
            <a:fillRect/>
          </a:stretch>
        </p:blipFill>
        <p:spPr>
          <a:xfrm>
            <a:off x="0" y="762000"/>
            <a:ext cx="2445488" cy="2286000"/>
          </a:xfrm>
          <a:prstGeom prst="rect">
            <a:avLst/>
          </a:prstGeom>
        </p:spPr>
      </p:pic>
      <p:sp>
        <p:nvSpPr>
          <p:cNvPr id="4" name="TextBox 3"/>
          <p:cNvSpPr txBox="1"/>
          <p:nvPr/>
        </p:nvSpPr>
        <p:spPr>
          <a:xfrm>
            <a:off x="1295400" y="2362200"/>
            <a:ext cx="7381876" cy="2964245"/>
          </a:xfrm>
          <a:prstGeom prst="rect">
            <a:avLst/>
          </a:prstGeom>
          <a:noFill/>
        </p:spPr>
        <p:txBody>
          <a:bodyPr wrap="square" rtlCol="0" anchor="b" anchorCtr="0">
            <a:noAutofit/>
          </a:bodyPr>
          <a:lstStyle/>
          <a:p>
            <a:r>
              <a:rPr lang="en-US" sz="2800" b="1" dirty="0" smtClean="0">
                <a:solidFill>
                  <a:schemeClr val="bg1">
                    <a:lumMod val="50000"/>
                  </a:schemeClr>
                </a:solidFill>
              </a:rPr>
              <a:t>Maximize the General Service and Unassigned Fleet of box cars, gondolas, and flat cars</a:t>
            </a:r>
          </a:p>
          <a:p>
            <a:endParaRPr lang="en-US" sz="2800" b="1" dirty="0">
              <a:solidFill>
                <a:schemeClr val="bg1">
                  <a:lumMod val="50000"/>
                </a:schemeClr>
              </a:solidFill>
            </a:endParaRPr>
          </a:p>
          <a:p>
            <a:r>
              <a:rPr lang="en-US" sz="2800" b="1" dirty="0" smtClean="0">
                <a:solidFill>
                  <a:schemeClr val="bg1">
                    <a:lumMod val="50000"/>
                  </a:schemeClr>
                </a:solidFill>
              </a:rPr>
              <a:t>Eliminate the potential bottleneck in seeking permission from equipment owner</a:t>
            </a:r>
            <a:endParaRPr lang="en-US" sz="2800" b="1" dirty="0">
              <a:solidFill>
                <a:schemeClr val="bg1">
                  <a:lumMod val="50000"/>
                </a:schemeClr>
              </a:solidFill>
            </a:endParaRPr>
          </a:p>
        </p:txBody>
      </p:sp>
      <p:sp>
        <p:nvSpPr>
          <p:cNvPr id="2" name="Title 1"/>
          <p:cNvSpPr>
            <a:spLocks noGrp="1"/>
          </p:cNvSpPr>
          <p:nvPr>
            <p:ph type="title"/>
          </p:nvPr>
        </p:nvSpPr>
        <p:spPr>
          <a:xfrm>
            <a:off x="2362200" y="457200"/>
            <a:ext cx="5791200" cy="1143000"/>
          </a:xfrm>
        </p:spPr>
        <p:txBody>
          <a:bodyPr>
            <a:normAutofit fontScale="90000"/>
          </a:bodyPr>
          <a:lstStyle/>
          <a:p>
            <a:r>
              <a:rPr lang="en-US" dirty="0" smtClean="0"/>
              <a:t>SCOPE and PURPOSE</a:t>
            </a:r>
            <a:endParaRPr lang="en-US"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Oval 3"/>
          <p:cNvSpPr/>
          <p:nvPr/>
        </p:nvSpPr>
        <p:spPr>
          <a:xfrm>
            <a:off x="7620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8" name="Oval 7"/>
          <p:cNvSpPr/>
          <p:nvPr/>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17" name="TextBox 16"/>
          <p:cNvSpPr txBox="1"/>
          <p:nvPr/>
        </p:nvSpPr>
        <p:spPr>
          <a:xfrm>
            <a:off x="1159728" y="1531434"/>
            <a:ext cx="1219200" cy="2708434"/>
          </a:xfrm>
          <a:prstGeom prst="rect">
            <a:avLst/>
          </a:prstGeom>
          <a:noFill/>
        </p:spPr>
        <p:txBody>
          <a:bodyPr wrap="square" rtlCol="0">
            <a:spAutoFit/>
          </a:bodyPr>
          <a:lstStyle/>
          <a:p>
            <a:r>
              <a:rPr lang="en-US" sz="17000" b="1" dirty="0" smtClean="0">
                <a:ln w="12700">
                  <a:solidFill>
                    <a:schemeClr val="tx2">
                      <a:satMod val="155000"/>
                    </a:schemeClr>
                  </a:solidFill>
                  <a:prstDash val="solid"/>
                </a:ln>
                <a:solidFill>
                  <a:schemeClr val="accent2">
                    <a:lumMod val="75000"/>
                  </a:schemeClr>
                </a:solidFill>
                <a:effectLst>
                  <a:outerShdw blurRad="41275" dist="20320" dir="1800000" algn="tl" rotWithShape="0">
                    <a:srgbClr val="000000">
                      <a:alpha val="40000"/>
                    </a:srgbClr>
                  </a:outerShdw>
                </a:effectLst>
                <a:cs typeface="Arial" pitchFamily="34" charset="0"/>
              </a:rPr>
              <a:t>2</a:t>
            </a:r>
            <a:endParaRPr lang="en-US" sz="17000" b="1" dirty="0">
              <a:ln w="12700">
                <a:solidFill>
                  <a:schemeClr val="tx2">
                    <a:satMod val="155000"/>
                  </a:schemeClr>
                </a:solidFill>
                <a:prstDash val="solid"/>
              </a:ln>
              <a:solidFill>
                <a:schemeClr val="accent2">
                  <a:lumMod val="75000"/>
                </a:schemeClr>
              </a:solidFill>
              <a:effectLst>
                <a:outerShdw blurRad="41275" dist="20320" dir="1800000" algn="tl" rotWithShape="0">
                  <a:srgbClr val="000000">
                    <a:alpha val="40000"/>
                  </a:srgbClr>
                </a:outerShdw>
              </a:effectLst>
              <a:cs typeface="Arial" pitchFamily="34" charset="0"/>
            </a:endParaRPr>
          </a:p>
        </p:txBody>
      </p:sp>
      <p:sp>
        <p:nvSpPr>
          <p:cNvPr id="10" name="Text Placeholder 9"/>
          <p:cNvSpPr>
            <a:spLocks noGrp="1"/>
          </p:cNvSpPr>
          <p:nvPr>
            <p:ph type="body" idx="1"/>
          </p:nvPr>
        </p:nvSpPr>
        <p:spPr>
          <a:xfrm>
            <a:off x="381000" y="4572000"/>
            <a:ext cx="8229601" cy="1295400"/>
          </a:xfrm>
        </p:spPr>
        <p:txBody>
          <a:bodyPr>
            <a:normAutofit/>
          </a:bodyPr>
          <a:lstStyle/>
          <a:p>
            <a:pPr lvl="0">
              <a:spcBef>
                <a:spcPts val="0"/>
              </a:spcBef>
            </a:pPr>
            <a:r>
              <a:rPr lang="en-US" sz="2400" dirty="0" smtClean="0">
                <a:solidFill>
                  <a:srgbClr val="000000"/>
                </a:solidFill>
                <a:latin typeface="Verdana"/>
                <a:ea typeface="Verdana"/>
                <a:cs typeface="Verdana"/>
              </a:rPr>
              <a:t>– Handling of Cars</a:t>
            </a:r>
          </a:p>
          <a:p>
            <a:pPr marL="285750" lvl="0" indent="-285750">
              <a:spcBef>
                <a:spcPts val="0"/>
              </a:spcBef>
              <a:buFontTx/>
              <a:buChar char="-"/>
            </a:pPr>
            <a:r>
              <a:rPr lang="en-US" sz="2400" dirty="0" smtClean="0">
                <a:solidFill>
                  <a:srgbClr val="000000"/>
                </a:solidFill>
                <a:latin typeface="Verdana"/>
                <a:ea typeface="Verdana"/>
                <a:cs typeface="Verdana"/>
              </a:rPr>
              <a:t>Notification of Intention to Store </a:t>
            </a:r>
            <a:r>
              <a:rPr lang="en-US" sz="2400" dirty="0">
                <a:solidFill>
                  <a:srgbClr val="000000"/>
                </a:solidFill>
                <a:latin typeface="Verdana"/>
                <a:ea typeface="Verdana"/>
                <a:cs typeface="Verdana"/>
              </a:rPr>
              <a:t>C</a:t>
            </a:r>
            <a:r>
              <a:rPr lang="en-US" sz="2400" dirty="0" smtClean="0">
                <a:solidFill>
                  <a:srgbClr val="000000"/>
                </a:solidFill>
                <a:latin typeface="Verdana"/>
                <a:ea typeface="Verdana"/>
                <a:cs typeface="Verdana"/>
              </a:rPr>
              <a:t>ars</a:t>
            </a:r>
          </a:p>
          <a:p>
            <a:pPr marL="285750" lvl="0" indent="-285750">
              <a:spcBef>
                <a:spcPts val="0"/>
              </a:spcBef>
              <a:buFontTx/>
              <a:buChar char="-"/>
            </a:pPr>
            <a:r>
              <a:rPr lang="en-US" sz="2400" dirty="0" smtClean="0">
                <a:solidFill>
                  <a:srgbClr val="000000"/>
                </a:solidFill>
                <a:latin typeface="Verdana"/>
                <a:ea typeface="Verdana"/>
                <a:cs typeface="Verdana"/>
              </a:rPr>
              <a:t>Definition </a:t>
            </a:r>
            <a:r>
              <a:rPr lang="en-US" sz="2400" smtClean="0">
                <a:solidFill>
                  <a:srgbClr val="000000"/>
                </a:solidFill>
                <a:latin typeface="Verdana"/>
                <a:ea typeface="Verdana"/>
                <a:cs typeface="Verdana"/>
              </a:rPr>
              <a:t>of Junction</a:t>
            </a:r>
            <a:endParaRPr lang="en-US" sz="2000" b="1" dirty="0">
              <a:solidFill>
                <a:prstClr val="black">
                  <a:lumMod val="75000"/>
                  <a:lumOff val="25000"/>
                </a:prstClr>
              </a:solidFill>
            </a:endParaRPr>
          </a:p>
        </p:txBody>
      </p:sp>
      <p:sp>
        <p:nvSpPr>
          <p:cNvPr id="11" name="Title 3"/>
          <p:cNvSpPr txBox="1">
            <a:spLocks/>
          </p:cNvSpPr>
          <p:nvPr/>
        </p:nvSpPr>
        <p:spPr>
          <a:xfrm>
            <a:off x="3124200" y="2144754"/>
            <a:ext cx="5867400" cy="1970046"/>
          </a:xfrm>
          <a:prstGeom prst="rect">
            <a:avLst/>
          </a:prstGeom>
        </p:spPr>
        <p:txBody>
          <a:bodyPr vert="horz" lIns="91440" tIns="45720" rIns="91440" bIns="45720" rtlCol="0" anchor="ctr">
            <a:noAutofit/>
          </a:bodyPr>
          <a:lstStyle>
            <a:lvl1pPr algn="l" defTabSz="914400" rtl="0" eaLnBrk="1" latinLnBrk="0" hangingPunct="1">
              <a:spcBef>
                <a:spcPct val="0"/>
              </a:spcBef>
              <a:buNone/>
              <a:defRPr sz="3000" b="1" kern="1200" cap="all">
                <a:solidFill>
                  <a:schemeClr val="tx1"/>
                </a:solidFill>
                <a:latin typeface="+mj-lt"/>
                <a:ea typeface="+mj-ea"/>
                <a:cs typeface="+mj-cs"/>
              </a:defRPr>
            </a:lvl1pPr>
          </a:lstStyle>
          <a:p>
            <a:pPr>
              <a:spcBef>
                <a:spcPts val="0"/>
              </a:spcBef>
            </a:pPr>
            <a:r>
              <a:rPr lang="en-US" sz="4000" cap="none" dirty="0" smtClean="0">
                <a:solidFill>
                  <a:prstClr val="black">
                    <a:lumMod val="85000"/>
                    <a:lumOff val="15000"/>
                  </a:prstClr>
                </a:solidFill>
                <a:ea typeface="+mn-ea"/>
                <a:cs typeface="+mn-cs"/>
              </a:rPr>
              <a:t>EMPTY FOREIGN CARS NOT NEEDED FOR LOADING</a:t>
            </a:r>
            <a:endParaRPr lang="en-US" sz="2800" b="0" dirty="0">
              <a:solidFill>
                <a:prstClr val="black">
                  <a:lumMod val="50000"/>
                  <a:lumOff val="50000"/>
                </a:prstClr>
              </a:solidFill>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28600" y="304800"/>
            <a:ext cx="8763001" cy="6553200"/>
          </a:xfrm>
          <a:prstGeom prst="rect">
            <a:avLst/>
          </a:prstGeom>
          <a:noFill/>
        </p:spPr>
        <p:txBody>
          <a:bodyPr wrap="square" rtlCol="0">
            <a:normAutofit/>
          </a:bodyPr>
          <a:lstStyle/>
          <a:p>
            <a:pPr>
              <a:buClr>
                <a:schemeClr val="accent1">
                  <a:lumMod val="75000"/>
                </a:schemeClr>
              </a:buClr>
              <a:defRPr/>
            </a:pPr>
            <a:r>
              <a:rPr lang="en-US" sz="2400" b="1" dirty="0">
                <a:solidFill>
                  <a:srgbClr val="262626"/>
                </a:solidFill>
              </a:rPr>
              <a:t>RULE 2 – Empty Foreign Cars Not Needed For Loading</a:t>
            </a:r>
          </a:p>
          <a:p>
            <a:pPr marL="457200" indent="-457200">
              <a:buClr>
                <a:schemeClr val="accent1">
                  <a:lumMod val="75000"/>
                </a:schemeClr>
              </a:buClr>
              <a:buFont typeface="+mj-lt"/>
              <a:buAutoNum type="alphaUcPeriod"/>
              <a:defRPr/>
            </a:pPr>
            <a:endParaRPr lang="en-US" sz="2000" dirty="0">
              <a:solidFill>
                <a:srgbClr val="262626"/>
              </a:solidFill>
            </a:endParaRPr>
          </a:p>
          <a:p>
            <a:pPr marL="457200" indent="-457200">
              <a:lnSpc>
                <a:spcPct val="70000"/>
              </a:lnSpc>
              <a:buSzPct val="100000"/>
              <a:buFont typeface="+mj-lt"/>
              <a:buAutoNum type="alphaUcPeriod"/>
              <a:defRPr/>
            </a:pPr>
            <a:r>
              <a:rPr lang="en-US" sz="2400" dirty="0">
                <a:solidFill>
                  <a:srgbClr val="262626"/>
                </a:solidFill>
              </a:rPr>
              <a:t>Handling of Cars: Unless covered by a Car Service order or directive, foreign cars not needed for loading must have doors closed and may be: </a:t>
            </a:r>
          </a:p>
          <a:p>
            <a:pPr marL="914400" lvl="1" indent="-457200">
              <a:lnSpc>
                <a:spcPct val="70000"/>
              </a:lnSpc>
              <a:buSzPct val="100000"/>
              <a:buFont typeface="+mj-lt"/>
              <a:buAutoNum type="arabicPeriod"/>
              <a:defRPr/>
            </a:pPr>
            <a:r>
              <a:rPr lang="en-US" sz="2400" dirty="0">
                <a:solidFill>
                  <a:srgbClr val="262626"/>
                </a:solidFill>
              </a:rPr>
              <a:t>Delivered to the home road at any junction, subject to Rule 6. </a:t>
            </a:r>
          </a:p>
          <a:p>
            <a:pPr marL="914400" lvl="1" indent="-457200">
              <a:lnSpc>
                <a:spcPct val="70000"/>
              </a:lnSpc>
              <a:buSzPct val="100000"/>
              <a:buFont typeface="+mj-lt"/>
              <a:buAutoNum type="arabicPeriod"/>
              <a:defRPr/>
            </a:pPr>
            <a:r>
              <a:rPr lang="en-US" sz="2400" dirty="0">
                <a:solidFill>
                  <a:srgbClr val="262626"/>
                </a:solidFill>
              </a:rPr>
              <a:t>Forwarded to the road (including the haulage rights carrier-tenant) from which originally received under load, at the junction where received, except that when handled in road haul service, cars of direct connection ownership may not be delivered empty to a road which does not have a direct connection with the car owner. If the junction where received under load is also a junction with the car owner, the car must be delivered to the owner at that junction.</a:t>
            </a:r>
          </a:p>
          <a:p>
            <a:pPr marL="914400" lvl="1" indent="-457200">
              <a:lnSpc>
                <a:spcPct val="70000"/>
              </a:lnSpc>
              <a:buSzPct val="100000"/>
              <a:buFont typeface="+mj-lt"/>
              <a:buAutoNum type="arabicPeriod"/>
              <a:defRPr/>
            </a:pPr>
            <a:r>
              <a:rPr lang="en-US" sz="2400" dirty="0">
                <a:solidFill>
                  <a:srgbClr val="262626"/>
                </a:solidFill>
              </a:rPr>
              <a:t>Returned to the delivering road (including the haulage rights carrier-tenant) when handled only in switching service, unless at a junction with the home road.</a:t>
            </a:r>
          </a:p>
          <a:p>
            <a:pPr marL="914400" lvl="1" indent="-457200">
              <a:lnSpc>
                <a:spcPct val="70000"/>
              </a:lnSpc>
              <a:buSzPct val="100000"/>
              <a:buFont typeface="+mj-lt"/>
              <a:buAutoNum type="arabicPeriod"/>
              <a:defRPr/>
            </a:pPr>
            <a:r>
              <a:rPr lang="en-US" sz="2400" dirty="0">
                <a:solidFill>
                  <a:srgbClr val="262626"/>
                </a:solidFill>
              </a:rPr>
              <a:t>Stored (applies only to boxcars, as authorized in 49 CFR 1039.14 (c)(1)(ii), that are not moving under empty mileage charges).</a:t>
            </a:r>
          </a:p>
        </p:txBody>
      </p:sp>
    </p:spTree>
    <p:extLst>
      <p:ext uri="{BB962C8B-B14F-4D97-AF65-F5344CB8AC3E}">
        <p14:creationId xmlns:p14="http://schemas.microsoft.com/office/powerpoint/2010/main" val="3916666551"/>
      </p:ext>
    </p:extLst>
  </p:cSld>
  <p:clrMapOvr>
    <a:masterClrMapping/>
  </p:clrMapOvr>
  <mc:AlternateContent xmlns:mc="http://schemas.openxmlformats.org/markup-compatibility/2006" xmlns:p14="http://schemas.microsoft.com/office/powerpoint/2010/main">
    <mc:Choice Requires="p14">
      <p:transition spd="slow" p14:dur="2000">
        <p14:flip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04800" y="381000"/>
            <a:ext cx="8686801" cy="5410200"/>
          </a:xfrm>
          <a:prstGeom prst="rect">
            <a:avLst/>
          </a:prstGeom>
          <a:noFill/>
        </p:spPr>
        <p:txBody>
          <a:bodyPr wrap="square" rtlCol="0">
            <a:normAutofit/>
          </a:bodyPr>
          <a:lstStyle/>
          <a:p>
            <a:pPr>
              <a:lnSpc>
                <a:spcPct val="80000"/>
              </a:lnSpc>
              <a:buSzPct val="100000"/>
              <a:defRPr/>
            </a:pPr>
            <a:r>
              <a:rPr lang="en-US" sz="2400" b="1" dirty="0">
                <a:solidFill>
                  <a:srgbClr val="262626"/>
                </a:solidFill>
              </a:rPr>
              <a:t>RULE 2 – Empty Foreign Cars Not Needed For Loading</a:t>
            </a:r>
          </a:p>
          <a:p>
            <a:pPr>
              <a:lnSpc>
                <a:spcPct val="80000"/>
              </a:lnSpc>
              <a:buSzPct val="100000"/>
              <a:defRPr/>
            </a:pPr>
            <a:r>
              <a:rPr lang="en-US" sz="2400" dirty="0">
                <a:solidFill>
                  <a:srgbClr val="262626"/>
                </a:solidFill>
              </a:rPr>
              <a:t>(continued)</a:t>
            </a:r>
          </a:p>
          <a:p>
            <a:pPr marL="457200" indent="-457200">
              <a:lnSpc>
                <a:spcPct val="80000"/>
              </a:lnSpc>
              <a:buSzPct val="100000"/>
              <a:buFont typeface="+mj-lt"/>
              <a:buAutoNum type="alphaUcPeriod" startAt="2"/>
              <a:defRPr/>
            </a:pPr>
            <a:endParaRPr lang="en-US" sz="2400" dirty="0">
              <a:solidFill>
                <a:srgbClr val="262626"/>
              </a:solidFill>
            </a:endParaRPr>
          </a:p>
          <a:p>
            <a:pPr marL="457200" indent="-457200">
              <a:lnSpc>
                <a:spcPct val="80000"/>
              </a:lnSpc>
              <a:buSzPct val="100000"/>
              <a:buFont typeface="+mj-lt"/>
              <a:buAutoNum type="alphaUcPeriod" startAt="2"/>
              <a:defRPr/>
            </a:pPr>
            <a:r>
              <a:rPr lang="en-US" sz="2400" dirty="0">
                <a:solidFill>
                  <a:srgbClr val="262626"/>
                </a:solidFill>
              </a:rPr>
              <a:t>Notification of Intention to Store Cars: The holding railroad must notify the Car Service Officer of the owning railroad of its intention to store cars under the provisions of this rule. Notification must:</a:t>
            </a:r>
          </a:p>
          <a:p>
            <a:pPr marL="914400" lvl="1" indent="-457200">
              <a:buSzPct val="100000"/>
              <a:buFont typeface="+mj-lt"/>
              <a:buAutoNum type="arabicPeriod"/>
              <a:defRPr/>
            </a:pPr>
            <a:r>
              <a:rPr lang="en-US" sz="2400" dirty="0">
                <a:solidFill>
                  <a:srgbClr val="262626"/>
                </a:solidFill>
              </a:rPr>
              <a:t>Be transmitted by midnight of the third day after cars were released from inbound load or received at initial storage or loading point in one of the following manners:</a:t>
            </a:r>
          </a:p>
          <a:p>
            <a:pPr marL="1828800" lvl="3" indent="-457200">
              <a:buSzPct val="100000"/>
              <a:buFont typeface="+mj-lt"/>
              <a:buAutoNum type="alphaLcPeriod"/>
              <a:defRPr/>
            </a:pPr>
            <a:r>
              <a:rPr lang="en-US" sz="2200" dirty="0">
                <a:solidFill>
                  <a:srgbClr val="262626"/>
                </a:solidFill>
              </a:rPr>
              <a:t>TRAIN II message, or</a:t>
            </a:r>
          </a:p>
          <a:p>
            <a:pPr marL="1828800" lvl="3" indent="-457200">
              <a:buSzPct val="100000"/>
              <a:buFont typeface="+mj-lt"/>
              <a:buAutoNum type="alphaLcPeriod"/>
              <a:defRPr/>
            </a:pPr>
            <a:r>
              <a:rPr lang="en-US" sz="2200" dirty="0">
                <a:solidFill>
                  <a:srgbClr val="262626"/>
                </a:solidFill>
              </a:rPr>
              <a:t>by telephone confirmed in writing. </a:t>
            </a:r>
          </a:p>
          <a:p>
            <a:pPr marL="914400" lvl="1" indent="-457200">
              <a:buSzPct val="100000"/>
              <a:buFont typeface="+mj-lt"/>
              <a:buAutoNum type="arabicPeriod"/>
              <a:defRPr/>
            </a:pPr>
            <a:r>
              <a:rPr lang="en-US" sz="2200" dirty="0" smtClean="0">
                <a:solidFill>
                  <a:srgbClr val="262626"/>
                </a:solidFill>
              </a:rPr>
              <a:t>Include </a:t>
            </a:r>
            <a:r>
              <a:rPr lang="en-US" sz="2200" dirty="0">
                <a:solidFill>
                  <a:srgbClr val="262626"/>
                </a:solidFill>
              </a:rPr>
              <a:t>the initial and number of individual cars. </a:t>
            </a:r>
          </a:p>
          <a:p>
            <a:pPr marL="914400" lvl="1" indent="-457200">
              <a:buSzPct val="100000"/>
              <a:buFont typeface="+mj-lt"/>
              <a:buAutoNum type="arabicPeriod"/>
              <a:defRPr/>
            </a:pPr>
            <a:r>
              <a:rPr lang="en-US" sz="2200" dirty="0" smtClean="0">
                <a:solidFill>
                  <a:srgbClr val="262626"/>
                </a:solidFill>
              </a:rPr>
              <a:t>Include </a:t>
            </a:r>
            <a:r>
              <a:rPr lang="en-US" sz="2200" dirty="0">
                <a:solidFill>
                  <a:srgbClr val="262626"/>
                </a:solidFill>
              </a:rPr>
              <a:t>the date and location cars were released empty or received at initial storage point.</a:t>
            </a:r>
          </a:p>
          <a:p>
            <a:pPr marL="91440" indent="-457200" algn="just">
              <a:lnSpc>
                <a:spcPct val="110000"/>
              </a:lnSpc>
            </a:pPr>
            <a:endParaRPr lang="en-US" dirty="0">
              <a:solidFill>
                <a:schemeClr val="tx1">
                  <a:lumMod val="85000"/>
                  <a:lumOff val="15000"/>
                </a:schemeClr>
              </a:solidFill>
              <a:latin typeface="Arial Rounded MT Bold"/>
              <a:cs typeface="Arial Rounded MT Bold"/>
            </a:endParaRPr>
          </a:p>
        </p:txBody>
      </p:sp>
    </p:spTree>
    <p:extLst>
      <p:ext uri="{BB962C8B-B14F-4D97-AF65-F5344CB8AC3E}">
        <p14:creationId xmlns:p14="http://schemas.microsoft.com/office/powerpoint/2010/main" val="1478030761"/>
      </p:ext>
    </p:extLst>
  </p:cSld>
  <p:clrMapOvr>
    <a:masterClrMapping/>
  </p:clrMapOvr>
  <mc:AlternateContent xmlns:mc="http://schemas.openxmlformats.org/markup-compatibility/2006" xmlns:p14="http://schemas.microsoft.com/office/powerpoint/2010/main">
    <mc:Choice Requires="p14">
      <p:transition spd="slow" p14:dur="2000">
        <p14:flip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81000" y="304800"/>
            <a:ext cx="8610601" cy="6400800"/>
          </a:xfrm>
          <a:prstGeom prst="rect">
            <a:avLst/>
          </a:prstGeom>
          <a:noFill/>
        </p:spPr>
        <p:txBody>
          <a:bodyPr wrap="square" rtlCol="0">
            <a:normAutofit/>
          </a:bodyPr>
          <a:lstStyle/>
          <a:p>
            <a:pPr>
              <a:lnSpc>
                <a:spcPct val="80000"/>
              </a:lnSpc>
              <a:buSzPct val="100000"/>
              <a:defRPr/>
            </a:pPr>
            <a:r>
              <a:rPr lang="en-US" sz="2400" b="1" dirty="0"/>
              <a:t>RULE 2 – Empty Foreign Cars Not Needed For Loading</a:t>
            </a:r>
          </a:p>
          <a:p>
            <a:pPr>
              <a:lnSpc>
                <a:spcPct val="80000"/>
              </a:lnSpc>
              <a:buSzPct val="100000"/>
              <a:defRPr/>
            </a:pPr>
            <a:r>
              <a:rPr lang="en-US" sz="2400" dirty="0"/>
              <a:t>(continued)</a:t>
            </a:r>
          </a:p>
          <a:p>
            <a:pPr>
              <a:buSzPct val="100000"/>
              <a:defRPr/>
            </a:pPr>
            <a:endParaRPr lang="en-US" sz="2400" dirty="0"/>
          </a:p>
          <a:p>
            <a:pPr marL="457200" indent="-457200">
              <a:buSzPct val="100000"/>
              <a:buFont typeface="+mj-lt"/>
              <a:buAutoNum type="alphaUcPeriod" startAt="3"/>
              <a:defRPr/>
            </a:pPr>
            <a:r>
              <a:rPr lang="en-US" sz="2400" dirty="0"/>
              <a:t>Definition of Junction: “Junction” as used in this rule means stations where roads interchange cars at a common point or within switching limits over their own lines, or an intermediate line or lines, or a car ferry or float within such limits. Roads so interchanging cars shall be considered direct connections.</a:t>
            </a:r>
          </a:p>
          <a:p>
            <a:pPr lvl="1">
              <a:buClr>
                <a:schemeClr val="accent1">
                  <a:lumMod val="75000"/>
                </a:schemeClr>
              </a:buClr>
              <a:defRPr/>
            </a:pPr>
            <a:r>
              <a:rPr lang="en-US" sz="2400" dirty="0"/>
              <a:t>This information should be registered in the Industry Reference Junction and Interchange File and when the interchange is other than over their own rails, the channel through which the interchange is effected must be shown.</a:t>
            </a:r>
          </a:p>
          <a:p>
            <a:pPr marL="91440" indent="-457200" algn="just">
              <a:lnSpc>
                <a:spcPct val="110000"/>
              </a:lnSpc>
            </a:pPr>
            <a:endParaRPr lang="en-US" dirty="0">
              <a:latin typeface="Arial Rounded MT Bold"/>
              <a:cs typeface="Arial Rounded MT Bold"/>
            </a:endParaRPr>
          </a:p>
        </p:txBody>
      </p:sp>
    </p:spTree>
    <p:extLst>
      <p:ext uri="{BB962C8B-B14F-4D97-AF65-F5344CB8AC3E}">
        <p14:creationId xmlns:p14="http://schemas.microsoft.com/office/powerpoint/2010/main" val="1984185058"/>
      </p:ext>
    </p:extLst>
  </p:cSld>
  <p:clrMapOvr>
    <a:masterClrMapping/>
  </p:clrMapOvr>
  <mc:AlternateContent xmlns:mc="http://schemas.openxmlformats.org/markup-compatibility/2006" xmlns:p14="http://schemas.microsoft.com/office/powerpoint/2010/main">
    <mc:Choice Requires="p14">
      <p:transition spd="slow" p14:dur="2000">
        <p14:flip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Oval 2"/>
          <p:cNvSpPr/>
          <p:nvPr/>
        </p:nvSpPr>
        <p:spPr>
          <a:xfrm>
            <a:off x="762000" y="1946209"/>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p>
        </p:txBody>
      </p:sp>
      <p:sp>
        <p:nvSpPr>
          <p:cNvPr id="6" name="Oval 5"/>
          <p:cNvSpPr/>
          <p:nvPr/>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sp>
        <p:nvSpPr>
          <p:cNvPr id="13" name="TextBox 12"/>
          <p:cNvSpPr txBox="1"/>
          <p:nvPr/>
        </p:nvSpPr>
        <p:spPr>
          <a:xfrm>
            <a:off x="1157868" y="1592766"/>
            <a:ext cx="1219200" cy="2708434"/>
          </a:xfrm>
          <a:prstGeom prst="rect">
            <a:avLst/>
          </a:prstGeom>
          <a:noFill/>
        </p:spPr>
        <p:txBody>
          <a:bodyPr wrap="square" rtlCol="0">
            <a:spAutoFit/>
          </a:bodyPr>
          <a:lstStyle/>
          <a:p>
            <a:r>
              <a:rPr lang="en-US" sz="17000" b="1" dirty="0" smtClean="0">
                <a:ln w="12700">
                  <a:solidFill>
                    <a:schemeClr val="tx2">
                      <a:satMod val="155000"/>
                    </a:schemeClr>
                  </a:solidFill>
                  <a:prstDash val="solid"/>
                </a:ln>
                <a:solidFill>
                  <a:srgbClr val="008000"/>
                </a:solidFill>
                <a:effectLst>
                  <a:outerShdw blurRad="41275" dist="20320" dir="1800000" algn="tl" rotWithShape="0">
                    <a:srgbClr val="000000">
                      <a:alpha val="40000"/>
                    </a:srgbClr>
                  </a:outerShdw>
                </a:effectLst>
                <a:cs typeface="Arial" pitchFamily="34" charset="0"/>
              </a:rPr>
              <a:t>3</a:t>
            </a:r>
            <a:endParaRPr lang="en-US" sz="17000" b="1" dirty="0">
              <a:ln w="12700">
                <a:solidFill>
                  <a:schemeClr val="tx2">
                    <a:satMod val="155000"/>
                  </a:schemeClr>
                </a:solidFill>
                <a:prstDash val="solid"/>
              </a:ln>
              <a:solidFill>
                <a:srgbClr val="008000"/>
              </a:solidFill>
              <a:effectLst>
                <a:outerShdw blurRad="41275" dist="20320" dir="1800000" algn="tl" rotWithShape="0">
                  <a:srgbClr val="000000">
                    <a:alpha val="40000"/>
                  </a:srgbClr>
                </a:outerShdw>
              </a:effectLst>
              <a:cs typeface="Arial" pitchFamily="34" charset="0"/>
            </a:endParaRPr>
          </a:p>
        </p:txBody>
      </p:sp>
      <p:sp>
        <p:nvSpPr>
          <p:cNvPr id="8" name="Title 7"/>
          <p:cNvSpPr>
            <a:spLocks noGrp="1"/>
          </p:cNvSpPr>
          <p:nvPr>
            <p:ph type="title"/>
          </p:nvPr>
        </p:nvSpPr>
        <p:spPr/>
        <p:txBody>
          <a:bodyPr>
            <a:noAutofit/>
          </a:bodyPr>
          <a:lstStyle/>
          <a:p>
            <a:pPr>
              <a:spcBef>
                <a:spcPts val="0"/>
              </a:spcBef>
            </a:pPr>
            <a:r>
              <a:rPr lang="en-US" sz="2800" cap="none" dirty="0" smtClean="0">
                <a:solidFill>
                  <a:prstClr val="black">
                    <a:lumMod val="85000"/>
                    <a:lumOff val="15000"/>
                  </a:prstClr>
                </a:solidFill>
              </a:rPr>
              <a:t>INTENTIONALLY NOT USED</a:t>
            </a:r>
            <a:endParaRPr lang="en-US" sz="2800" b="0" dirty="0">
              <a:solidFill>
                <a:prstClr val="black">
                  <a:lumMod val="50000"/>
                  <a:lumOff val="50000"/>
                </a:prstClr>
              </a:solidFill>
            </a:endParaRPr>
          </a:p>
        </p:txBody>
      </p:sp>
      <p:sp>
        <p:nvSpPr>
          <p:cNvPr id="9" name="Text Placeholder 8"/>
          <p:cNvSpPr>
            <a:spLocks noGrp="1"/>
          </p:cNvSpPr>
          <p:nvPr>
            <p:ph type="body" idx="1"/>
          </p:nvPr>
        </p:nvSpPr>
        <p:spPr>
          <a:xfrm>
            <a:off x="381000" y="4495800"/>
            <a:ext cx="8229601" cy="990600"/>
          </a:xfrm>
        </p:spPr>
        <p:txBody>
          <a:bodyPr vert="horz" lIns="91440" tIns="45720" rIns="91440" bIns="45720" rtlCol="0" anchor="b">
            <a:normAutofit/>
          </a:bodyPr>
          <a:lstStyle/>
          <a:p>
            <a:pPr lvl="0">
              <a:spcBef>
                <a:spcPts val="0"/>
              </a:spcBef>
            </a:pPr>
            <a:r>
              <a:rPr lang="en-US" sz="1700" b="1" dirty="0" smtClean="0">
                <a:solidFill>
                  <a:prstClr val="black">
                    <a:lumMod val="75000"/>
                    <a:lumOff val="25000"/>
                  </a:prstClr>
                </a:solidFill>
              </a:rPr>
              <a:t>RULE AVAILABLE: SEE AAR TO PUT YOUR RULE HERE</a:t>
            </a:r>
            <a:endParaRPr lang="en-US" sz="1700" b="1" dirty="0">
              <a:solidFill>
                <a:prstClr val="black">
                  <a:lumMod val="75000"/>
                  <a:lumOff val="25000"/>
                </a:prstClr>
              </a:solidFill>
            </a:endParaRPr>
          </a:p>
        </p:txBody>
      </p:sp>
      <p:pic>
        <p:nvPicPr>
          <p:cNvPr id="7" name="Picture 6" descr="Screen shot 2014-11-10 at 7.35.34 AM.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2895600" y="4572000"/>
            <a:ext cx="5486400" cy="60434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700">
        <p14:gallery dir="l"/>
      </p:transition>
    </mc:Choice>
    <mc:Fallback xmlns="">
      <p:transition spd="slow">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C09QH3iDYSZce3zG7lU8ci"/>
</p:tagLst>
</file>

<file path=ppt/theme/theme1.xml><?xml version="1.0" encoding="utf-8"?>
<a:theme xmlns:a="http://schemas.openxmlformats.org/drawingml/2006/main" name="Introducing PowerPoint 2011">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Introducing PowerPoint 2011.potx</Template>
  <TotalTime>0</TotalTime>
  <Words>960</Words>
  <Application>Microsoft Office PowerPoint</Application>
  <PresentationFormat>On-screen Show (4:3)</PresentationFormat>
  <Paragraphs>106</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Introducing PowerPoint 2011</vt:lpstr>
      <vt:lpstr>Code of Car Service Rules and Interpretations - Freight: Car Service Rules 1 through 6</vt:lpstr>
      <vt:lpstr>PowerPoint Presentation</vt:lpstr>
      <vt:lpstr>LOADING OF EMPTY FOREIGN CARS</vt:lpstr>
      <vt:lpstr>SCOPE and PURPOSE</vt:lpstr>
      <vt:lpstr>PowerPoint Presentation</vt:lpstr>
      <vt:lpstr>PowerPoint Presentation</vt:lpstr>
      <vt:lpstr>PowerPoint Presentation</vt:lpstr>
      <vt:lpstr>PowerPoint Presentation</vt:lpstr>
      <vt:lpstr>INTENTIONALLY NOT USED</vt:lpstr>
      <vt:lpstr>CAR FLOW BALANCING</vt:lpstr>
      <vt:lpstr>To allow a railroad to enter into multi-lateral car flow balancing agreements   Allows for central voluntary administration by AAR for flowing empty freight cars owned by the participants under a predetermined formula to balance car supply  </vt:lpstr>
      <vt:lpstr>PowerPoint Presentation</vt:lpstr>
      <vt:lpstr>PowerPoint Presentation</vt:lpstr>
      <vt:lpstr>DEMAND FOR THE RETURN OF EMPTY CARS TO ORIGINAL JUNCTIONS</vt:lpstr>
      <vt:lpstr>PowerPoint Presentation</vt:lpstr>
      <vt:lpstr>RULE 6</vt:lpstr>
      <vt:lpstr>QUESTIONS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2010-05-03T20:57:59Z</dcterms:created>
  <dcterms:modified xsi:type="dcterms:W3CDTF">2014-11-10T13:56:12Z</dcterms:modified>
</cp:coreProperties>
</file>