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91" r:id="rId2"/>
    <p:sldId id="289" r:id="rId3"/>
    <p:sldId id="320" r:id="rId4"/>
    <p:sldId id="321" r:id="rId5"/>
    <p:sldId id="295" r:id="rId6"/>
    <p:sldId id="329" r:id="rId7"/>
    <p:sldId id="330" r:id="rId8"/>
    <p:sldId id="331" r:id="rId9"/>
    <p:sldId id="332" r:id="rId10"/>
    <p:sldId id="312" r:id="rId11"/>
    <p:sldId id="303" r:id="rId12"/>
    <p:sldId id="333" r:id="rId13"/>
    <p:sldId id="324" r:id="rId14"/>
    <p:sldId id="325" r:id="rId15"/>
    <p:sldId id="327" r:id="rId16"/>
    <p:sldId id="328" r:id="rId17"/>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608" y="-4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24" tIns="46412" rIns="92824" bIns="46412"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2824" tIns="46412" rIns="92824" bIns="46412" rtlCol="0"/>
          <a:lstStyle>
            <a:lvl1pPr algn="r">
              <a:defRPr sz="1200"/>
            </a:lvl1pPr>
          </a:lstStyle>
          <a:p>
            <a:fld id="{D015EB35-0B28-47BE-A32D-A374B30B740E}" type="datetimeFigureOut">
              <a:rPr lang="en-US" smtClean="0"/>
              <a:t>5/2/2014</a:t>
            </a:fld>
            <a:endParaRPr lang="en-US"/>
          </a:p>
        </p:txBody>
      </p:sp>
      <p:sp>
        <p:nvSpPr>
          <p:cNvPr id="4" name="Footer Placeholder 3"/>
          <p:cNvSpPr>
            <a:spLocks noGrp="1"/>
          </p:cNvSpPr>
          <p:nvPr>
            <p:ph type="ftr" sz="quarter" idx="2"/>
          </p:nvPr>
        </p:nvSpPr>
        <p:spPr>
          <a:xfrm>
            <a:off x="0" y="8772668"/>
            <a:ext cx="3037840" cy="461804"/>
          </a:xfrm>
          <a:prstGeom prst="rect">
            <a:avLst/>
          </a:prstGeom>
        </p:spPr>
        <p:txBody>
          <a:bodyPr vert="horz" lIns="92824" tIns="46412" rIns="92824" bIns="46412"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8"/>
            <a:ext cx="3037840" cy="461804"/>
          </a:xfrm>
          <a:prstGeom prst="rect">
            <a:avLst/>
          </a:prstGeom>
        </p:spPr>
        <p:txBody>
          <a:bodyPr vert="horz" lIns="92824" tIns="46412" rIns="92824" bIns="46412" rtlCol="0" anchor="b"/>
          <a:lstStyle>
            <a:lvl1pPr algn="r">
              <a:defRPr sz="1200"/>
            </a:lvl1pPr>
          </a:lstStyle>
          <a:p>
            <a:fld id="{1B308BBA-4523-4DE9-BAA6-B52EC4DC8F72}" type="slidenum">
              <a:rPr lang="en-US" smtClean="0"/>
              <a:t>‹#›</a:t>
            </a:fld>
            <a:endParaRPr lang="en-US"/>
          </a:p>
        </p:txBody>
      </p:sp>
    </p:spTree>
    <p:extLst>
      <p:ext uri="{BB962C8B-B14F-4D97-AF65-F5344CB8AC3E}">
        <p14:creationId xmlns:p14="http://schemas.microsoft.com/office/powerpoint/2010/main" val="1948129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24" tIns="46412" rIns="92824" bIns="46412"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2824" tIns="46412" rIns="92824" bIns="46412" rtlCol="0"/>
          <a:lstStyle>
            <a:lvl1pPr algn="r">
              <a:defRPr sz="1200"/>
            </a:lvl1pPr>
          </a:lstStyle>
          <a:p>
            <a:fld id="{EEF907E0-1A73-4BF6-A7D3-62BB943D09A4}" type="datetimeFigureOut">
              <a:rPr lang="en-US" smtClean="0"/>
              <a:t>5/2/2014</a:t>
            </a:fld>
            <a:endParaRPr lang="en-US"/>
          </a:p>
        </p:txBody>
      </p:sp>
      <p:sp>
        <p:nvSpPr>
          <p:cNvPr id="4" name="Slide Image Placeholder 3"/>
          <p:cNvSpPr>
            <a:spLocks noGrp="1" noRot="1" noChangeAspect="1"/>
          </p:cNvSpPr>
          <p:nvPr>
            <p:ph type="sldImg" idx="2"/>
          </p:nvPr>
        </p:nvSpPr>
        <p:spPr>
          <a:xfrm>
            <a:off x="1196975" y="693738"/>
            <a:ext cx="4616450" cy="3462337"/>
          </a:xfrm>
          <a:prstGeom prst="rect">
            <a:avLst/>
          </a:prstGeom>
          <a:noFill/>
          <a:ln w="12700">
            <a:solidFill>
              <a:prstClr val="black"/>
            </a:solidFill>
          </a:ln>
        </p:spPr>
        <p:txBody>
          <a:bodyPr vert="horz" lIns="92824" tIns="46412" rIns="92824" bIns="46412"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24" tIns="46412" rIns="92824" bIns="4641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37840" cy="461804"/>
          </a:xfrm>
          <a:prstGeom prst="rect">
            <a:avLst/>
          </a:prstGeom>
        </p:spPr>
        <p:txBody>
          <a:bodyPr vert="horz" lIns="92824" tIns="46412" rIns="92824" bIns="46412"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24" tIns="46412" rIns="92824" bIns="46412" rtlCol="0" anchor="b"/>
          <a:lstStyle>
            <a:lvl1pPr algn="r">
              <a:defRPr sz="1200"/>
            </a:lvl1pPr>
          </a:lstStyle>
          <a:p>
            <a:fld id="{2DDED9CA-EFFC-4FA0-9982-7BD4EE55AC0C}" type="slidenum">
              <a:rPr lang="en-US" smtClean="0"/>
              <a:t>‹#›</a:t>
            </a:fld>
            <a:endParaRPr lang="en-US"/>
          </a:p>
        </p:txBody>
      </p:sp>
    </p:spTree>
    <p:extLst>
      <p:ext uri="{BB962C8B-B14F-4D97-AF65-F5344CB8AC3E}">
        <p14:creationId xmlns:p14="http://schemas.microsoft.com/office/powerpoint/2010/main" val="2282581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a:t>
            </a:r>
            <a:r>
              <a:rPr lang="en-US" baseline="0" dirty="0" smtClean="0"/>
              <a:t> that when I say east to understand it means that Rule 5, </a:t>
            </a:r>
            <a:r>
              <a:rPr lang="en-US" baseline="0" dirty="0" err="1" smtClean="0"/>
              <a:t>Haualge</a:t>
            </a:r>
            <a:r>
              <a:rPr lang="en-US" baseline="0" dirty="0" smtClean="0"/>
              <a:t> and Suppression is easy to see and query </a:t>
            </a:r>
            <a:endParaRPr lang="en-US" dirty="0"/>
          </a:p>
        </p:txBody>
      </p:sp>
      <p:sp>
        <p:nvSpPr>
          <p:cNvPr id="4" name="Slide Number Placeholder 3"/>
          <p:cNvSpPr>
            <a:spLocks noGrp="1"/>
          </p:cNvSpPr>
          <p:nvPr>
            <p:ph type="sldNum" sz="quarter" idx="10"/>
          </p:nvPr>
        </p:nvSpPr>
        <p:spPr/>
        <p:txBody>
          <a:bodyPr/>
          <a:lstStyle/>
          <a:p>
            <a:fld id="{2DDED9CA-EFFC-4FA0-9982-7BD4EE55AC0C}" type="slidenum">
              <a:rPr lang="en-US" smtClean="0"/>
              <a:t>5</a:t>
            </a:fld>
            <a:endParaRPr lang="en-US"/>
          </a:p>
        </p:txBody>
      </p:sp>
    </p:spTree>
    <p:extLst>
      <p:ext uri="{BB962C8B-B14F-4D97-AF65-F5344CB8AC3E}">
        <p14:creationId xmlns:p14="http://schemas.microsoft.com/office/powerpoint/2010/main" val="1087914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a:t>
            </a:r>
            <a:r>
              <a:rPr lang="en-US" baseline="0" dirty="0" smtClean="0"/>
              <a:t> that when I say east to understand it means that Rule 5, </a:t>
            </a:r>
            <a:r>
              <a:rPr lang="en-US" baseline="0" dirty="0" err="1" smtClean="0"/>
              <a:t>Haualge</a:t>
            </a:r>
            <a:r>
              <a:rPr lang="en-US" baseline="0" dirty="0" smtClean="0"/>
              <a:t> and Suppression is easy to see and query </a:t>
            </a:r>
            <a:endParaRPr lang="en-US" dirty="0"/>
          </a:p>
        </p:txBody>
      </p:sp>
      <p:sp>
        <p:nvSpPr>
          <p:cNvPr id="4" name="Slide Number Placeholder 3"/>
          <p:cNvSpPr>
            <a:spLocks noGrp="1"/>
          </p:cNvSpPr>
          <p:nvPr>
            <p:ph type="sldNum" sz="quarter" idx="10"/>
          </p:nvPr>
        </p:nvSpPr>
        <p:spPr/>
        <p:txBody>
          <a:bodyPr/>
          <a:lstStyle/>
          <a:p>
            <a:fld id="{2DDED9CA-EFFC-4FA0-9982-7BD4EE55AC0C}" type="slidenum">
              <a:rPr lang="en-US" smtClean="0"/>
              <a:t>6</a:t>
            </a:fld>
            <a:endParaRPr lang="en-US"/>
          </a:p>
        </p:txBody>
      </p:sp>
    </p:spTree>
    <p:extLst>
      <p:ext uri="{BB962C8B-B14F-4D97-AF65-F5344CB8AC3E}">
        <p14:creationId xmlns:p14="http://schemas.microsoft.com/office/powerpoint/2010/main" val="10879149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a:t>
            </a:r>
            <a:r>
              <a:rPr lang="en-US" baseline="0" dirty="0" smtClean="0"/>
              <a:t> that when I say east to understand it means that Rule 5, </a:t>
            </a:r>
            <a:r>
              <a:rPr lang="en-US" baseline="0" dirty="0" err="1" smtClean="0"/>
              <a:t>Haualge</a:t>
            </a:r>
            <a:r>
              <a:rPr lang="en-US" baseline="0" dirty="0" smtClean="0"/>
              <a:t> and Suppression is easy to see and query </a:t>
            </a:r>
            <a:endParaRPr lang="en-US" dirty="0"/>
          </a:p>
        </p:txBody>
      </p:sp>
      <p:sp>
        <p:nvSpPr>
          <p:cNvPr id="4" name="Slide Number Placeholder 3"/>
          <p:cNvSpPr>
            <a:spLocks noGrp="1"/>
          </p:cNvSpPr>
          <p:nvPr>
            <p:ph type="sldNum" sz="quarter" idx="10"/>
          </p:nvPr>
        </p:nvSpPr>
        <p:spPr/>
        <p:txBody>
          <a:bodyPr/>
          <a:lstStyle/>
          <a:p>
            <a:fld id="{2DDED9CA-EFFC-4FA0-9982-7BD4EE55AC0C}" type="slidenum">
              <a:rPr lang="en-US" smtClean="0"/>
              <a:t>7</a:t>
            </a:fld>
            <a:endParaRPr lang="en-US"/>
          </a:p>
        </p:txBody>
      </p:sp>
    </p:spTree>
    <p:extLst>
      <p:ext uri="{BB962C8B-B14F-4D97-AF65-F5344CB8AC3E}">
        <p14:creationId xmlns:p14="http://schemas.microsoft.com/office/powerpoint/2010/main" val="1087914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a:t>
            </a:r>
            <a:r>
              <a:rPr lang="en-US" baseline="0" dirty="0" smtClean="0"/>
              <a:t> that when I say east to understand it means that Rule 5, </a:t>
            </a:r>
            <a:r>
              <a:rPr lang="en-US" baseline="0" dirty="0" err="1" smtClean="0"/>
              <a:t>Haualge</a:t>
            </a:r>
            <a:r>
              <a:rPr lang="en-US" baseline="0" dirty="0" smtClean="0"/>
              <a:t> and Suppression is easy to see and query </a:t>
            </a:r>
            <a:endParaRPr lang="en-US" dirty="0"/>
          </a:p>
        </p:txBody>
      </p:sp>
      <p:sp>
        <p:nvSpPr>
          <p:cNvPr id="4" name="Slide Number Placeholder 3"/>
          <p:cNvSpPr>
            <a:spLocks noGrp="1"/>
          </p:cNvSpPr>
          <p:nvPr>
            <p:ph type="sldNum" sz="quarter" idx="10"/>
          </p:nvPr>
        </p:nvSpPr>
        <p:spPr/>
        <p:txBody>
          <a:bodyPr/>
          <a:lstStyle/>
          <a:p>
            <a:fld id="{2DDED9CA-EFFC-4FA0-9982-7BD4EE55AC0C}" type="slidenum">
              <a:rPr lang="en-US" smtClean="0"/>
              <a:t>8</a:t>
            </a:fld>
            <a:endParaRPr lang="en-US"/>
          </a:p>
        </p:txBody>
      </p:sp>
    </p:spTree>
    <p:extLst>
      <p:ext uri="{BB962C8B-B14F-4D97-AF65-F5344CB8AC3E}">
        <p14:creationId xmlns:p14="http://schemas.microsoft.com/office/powerpoint/2010/main" val="10879149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a:t>
            </a:r>
            <a:r>
              <a:rPr lang="en-US" baseline="0" dirty="0" smtClean="0"/>
              <a:t> that when I say east to understand it means that Rule 5, </a:t>
            </a:r>
            <a:r>
              <a:rPr lang="en-US" baseline="0" dirty="0" err="1" smtClean="0"/>
              <a:t>Haualge</a:t>
            </a:r>
            <a:r>
              <a:rPr lang="en-US" baseline="0" dirty="0" smtClean="0"/>
              <a:t> and Suppression is easy to see and query </a:t>
            </a:r>
            <a:endParaRPr lang="en-US" dirty="0"/>
          </a:p>
        </p:txBody>
      </p:sp>
      <p:sp>
        <p:nvSpPr>
          <p:cNvPr id="4" name="Slide Number Placeholder 3"/>
          <p:cNvSpPr>
            <a:spLocks noGrp="1"/>
          </p:cNvSpPr>
          <p:nvPr>
            <p:ph type="sldNum" sz="quarter" idx="10"/>
          </p:nvPr>
        </p:nvSpPr>
        <p:spPr/>
        <p:txBody>
          <a:bodyPr/>
          <a:lstStyle/>
          <a:p>
            <a:fld id="{2DDED9CA-EFFC-4FA0-9982-7BD4EE55AC0C}" type="slidenum">
              <a:rPr lang="en-US" smtClean="0"/>
              <a:t>9</a:t>
            </a:fld>
            <a:endParaRPr lang="en-US"/>
          </a:p>
        </p:txBody>
      </p:sp>
    </p:spTree>
    <p:extLst>
      <p:ext uri="{BB962C8B-B14F-4D97-AF65-F5344CB8AC3E}">
        <p14:creationId xmlns:p14="http://schemas.microsoft.com/office/powerpoint/2010/main" val="1087914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685800" y="3886200"/>
            <a:ext cx="70866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95279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7235656" y="69390"/>
            <a:ext cx="1643579" cy="365125"/>
          </a:xfrm>
          <a:prstGeom prst="rect">
            <a:avLst/>
          </a:prstGeom>
        </p:spPr>
        <p:txBody>
          <a:bodyPr/>
          <a:lstStyle/>
          <a:p>
            <a:fld id="{2A59EA1A-D0CB-1046-B21F-221640F963E8}" type="datetime1">
              <a:rPr lang="en-US" smtClean="0">
                <a:solidFill>
                  <a:prstClr val="white"/>
                </a:solidFill>
              </a:rPr>
              <a:pPr/>
              <a:t>5/2/2014</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102400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85189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85189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4109281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1975975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43488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98320" y="846626"/>
            <a:ext cx="8375651" cy="1192975"/>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204918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4918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984220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220216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841931"/>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220216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841931"/>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88668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4230049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72094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63138"/>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86313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a:t>
            </a:r>
            <a:r>
              <a:rPr lang="en-US" dirty="0" err="1" smtClean="0"/>
              <a:t>levela</a:t>
            </a:r>
            <a:endParaRPr lang="en-US" dirty="0"/>
          </a:p>
        </p:txBody>
      </p:sp>
      <p:sp>
        <p:nvSpPr>
          <p:cNvPr id="4" name="Text Placeholder 3"/>
          <p:cNvSpPr>
            <a:spLocks noGrp="1"/>
          </p:cNvSpPr>
          <p:nvPr>
            <p:ph type="body" sz="half" idx="2"/>
          </p:nvPr>
        </p:nvSpPr>
        <p:spPr>
          <a:xfrm>
            <a:off x="457200" y="2025188"/>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235656" y="69390"/>
            <a:ext cx="1643579" cy="365125"/>
          </a:xfrm>
          <a:prstGeom prst="rect">
            <a:avLst/>
          </a:prstGeom>
        </p:spPr>
        <p:txBody>
          <a:bodyPr/>
          <a:lstStyle/>
          <a:p>
            <a:fld id="{59133EC1-6D56-5D43-A3F6-DF1C5C3FFD20}" type="datetime1">
              <a:rPr lang="en-US" smtClean="0">
                <a:solidFill>
                  <a:prstClr val="white"/>
                </a:solidFill>
              </a:rPr>
              <a:pPr/>
              <a:t>5/2/2014</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554991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235656" y="69390"/>
            <a:ext cx="1643579" cy="365125"/>
          </a:xfrm>
          <a:prstGeom prst="rect">
            <a:avLst/>
          </a:prstGeom>
        </p:spPr>
        <p:txBody>
          <a:bodyPr/>
          <a:lstStyle/>
          <a:p>
            <a:fld id="{1F221583-7359-B745-BA55-CA4CB50D7475}" type="datetime1">
              <a:rPr lang="en-US" smtClean="0">
                <a:solidFill>
                  <a:prstClr val="white"/>
                </a:solidFill>
              </a:rPr>
              <a:pPr/>
              <a:t>5/2/2014</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1695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dirty="0">
              <a:solidFill>
                <a:prstClr val="black">
                  <a:tint val="75000"/>
                </a:prstClr>
              </a:solidFill>
            </a:endParaRPr>
          </a:p>
        </p:txBody>
      </p:sp>
      <p:sp>
        <p:nvSpPr>
          <p:cNvPr id="7" name="Rectangle 20"/>
          <p:cNvSpPr>
            <a:spLocks noChangeArrowheads="1"/>
          </p:cNvSpPr>
          <p:nvPr userDrawn="1"/>
        </p:nvSpPr>
        <p:spPr bwMode="auto">
          <a:xfrm>
            <a:off x="0" y="0"/>
            <a:ext cx="9145588" cy="490538"/>
          </a:xfrm>
          <a:prstGeom prst="rect">
            <a:avLst/>
          </a:prstGeom>
          <a:solidFill>
            <a:srgbClr val="9F0927"/>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457200"/>
            <a:endParaRPr lang="en-US" dirty="0">
              <a:solidFill>
                <a:prstClr val="black"/>
              </a:solidFill>
            </a:endParaRPr>
          </a:p>
        </p:txBody>
      </p:sp>
      <p:sp>
        <p:nvSpPr>
          <p:cNvPr id="8" name="TextBox 7"/>
          <p:cNvSpPr txBox="1">
            <a:spLocks noChangeArrowheads="1"/>
          </p:cNvSpPr>
          <p:nvPr userDrawn="1"/>
        </p:nvSpPr>
        <p:spPr bwMode="auto">
          <a:xfrm>
            <a:off x="311150" y="131763"/>
            <a:ext cx="5314950" cy="274637"/>
          </a:xfrm>
          <a:prstGeom prst="rect">
            <a:avLst/>
          </a:prstGeom>
          <a:noFill/>
          <a:ln w="9525">
            <a:noFill/>
            <a:miter lim="800000"/>
            <a:headEnd/>
            <a:tailEnd/>
          </a:ln>
        </p:spPr>
        <p:txBody>
          <a:bodyPr>
            <a:spAutoFit/>
          </a:bodyPr>
          <a:lstStyle>
            <a:lvl1pPr>
              <a:defRPr sz="2400">
                <a:solidFill>
                  <a:schemeClr val="tx1"/>
                </a:solidFill>
                <a:latin typeface="Arial" charset="0"/>
                <a:ea typeface="ＭＳ Ｐゴシック" charset="0"/>
                <a:cs typeface="ＭＳ Ｐゴシック" charset="0"/>
              </a:defRPr>
            </a:lvl1pPr>
            <a:lvl2pPr marL="37931725" indent="-3747452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fontAlgn="base">
              <a:spcBef>
                <a:spcPct val="0"/>
              </a:spcBef>
              <a:spcAft>
                <a:spcPct val="0"/>
              </a:spcAft>
              <a:defRPr sz="2400">
                <a:solidFill>
                  <a:schemeClr val="tx1"/>
                </a:solidFill>
                <a:latin typeface="Arial" charset="0"/>
                <a:ea typeface="ＭＳ Ｐゴシック" charset="0"/>
              </a:defRPr>
            </a:lvl6pPr>
            <a:lvl7pPr marL="914400" fontAlgn="base">
              <a:spcBef>
                <a:spcPct val="0"/>
              </a:spcBef>
              <a:spcAft>
                <a:spcPct val="0"/>
              </a:spcAft>
              <a:defRPr sz="2400">
                <a:solidFill>
                  <a:schemeClr val="tx1"/>
                </a:solidFill>
                <a:latin typeface="Arial" charset="0"/>
                <a:ea typeface="ＭＳ Ｐゴシック" charset="0"/>
              </a:defRPr>
            </a:lvl7pPr>
            <a:lvl8pPr marL="1371600" fontAlgn="base">
              <a:spcBef>
                <a:spcPct val="0"/>
              </a:spcBef>
              <a:spcAft>
                <a:spcPct val="0"/>
              </a:spcAft>
              <a:defRPr sz="2400">
                <a:solidFill>
                  <a:schemeClr val="tx1"/>
                </a:solidFill>
                <a:latin typeface="Arial" charset="0"/>
                <a:ea typeface="ＭＳ Ｐゴシック" charset="0"/>
              </a:defRPr>
            </a:lvl8pPr>
            <a:lvl9pPr marL="1828800" fontAlgn="base">
              <a:spcBef>
                <a:spcPct val="0"/>
              </a:spcBef>
              <a:spcAft>
                <a:spcPct val="0"/>
              </a:spcAft>
              <a:defRPr sz="2400">
                <a:solidFill>
                  <a:schemeClr val="tx1"/>
                </a:solidFill>
                <a:latin typeface="Arial" charset="0"/>
                <a:ea typeface="ＭＳ Ｐゴシック" charset="0"/>
              </a:defRPr>
            </a:lvl9pPr>
          </a:lstStyle>
          <a:p>
            <a:pPr defTabSz="457200"/>
            <a:r>
              <a:rPr lang="en-US" sz="1200" b="1" dirty="0">
                <a:solidFill>
                  <a:prstClr val="white"/>
                </a:solidFill>
                <a:latin typeface="Helvetica" charset="0"/>
                <a:cs typeface="Helvetica Light" charset="0"/>
              </a:rPr>
              <a:t>RAILINC</a:t>
            </a:r>
            <a:r>
              <a:rPr lang="en-US" sz="1200" dirty="0">
                <a:solidFill>
                  <a:prstClr val="white"/>
                </a:solidFill>
                <a:latin typeface="Helvetica" charset="0"/>
                <a:cs typeface="Helvetica Light" charset="0"/>
              </a:rPr>
              <a:t>   </a:t>
            </a:r>
            <a:r>
              <a:rPr lang="en-US" sz="1200" dirty="0" smtClean="0">
                <a:solidFill>
                  <a:prstClr val="white"/>
                </a:solidFill>
                <a:latin typeface="Helvetica" charset="0"/>
                <a:cs typeface="Helvetica Light" charset="0"/>
              </a:rPr>
              <a:t>I     </a:t>
            </a:r>
            <a:r>
              <a:rPr lang="en-US" sz="1200" dirty="0" err="1" smtClean="0">
                <a:solidFill>
                  <a:prstClr val="white"/>
                </a:solidFill>
                <a:latin typeface="Helvetica" charset="0"/>
                <a:cs typeface="Helvetica Light" charset="0"/>
              </a:rPr>
              <a:t>ACACSO</a:t>
            </a:r>
            <a:r>
              <a:rPr lang="en-US" sz="1200" baseline="0" dirty="0" smtClean="0">
                <a:solidFill>
                  <a:prstClr val="white"/>
                </a:solidFill>
                <a:latin typeface="Helvetica" charset="0"/>
                <a:cs typeface="Helvetica Light" charset="0"/>
              </a:rPr>
              <a:t> 2014</a:t>
            </a:r>
            <a:endParaRPr lang="en-US" sz="1200" dirty="0">
              <a:solidFill>
                <a:prstClr val="white"/>
              </a:solidFill>
              <a:latin typeface="Helvetica" charset="0"/>
              <a:cs typeface="Helvetica Light" charset="0"/>
            </a:endParaRPr>
          </a:p>
        </p:txBody>
      </p:sp>
      <p:pic>
        <p:nvPicPr>
          <p:cNvPr id="9" name="Picture 24" descr="BottomBand_Whit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588" y="6091238"/>
            <a:ext cx="9142412" cy="76676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25"/>
          <p:cNvSpPr>
            <a:spLocks noChangeArrowheads="1"/>
          </p:cNvSpPr>
          <p:nvPr userDrawn="1"/>
        </p:nvSpPr>
        <p:spPr bwMode="auto">
          <a:xfrm>
            <a:off x="8394700" y="6213475"/>
            <a:ext cx="749300" cy="292100"/>
          </a:xfrm>
          <a:prstGeom prst="rect">
            <a:avLst/>
          </a:prstGeom>
          <a:solidFill>
            <a:srgbClr val="9F0927"/>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defTabSz="457200"/>
            <a:endParaRPr lang="en-US" dirty="0">
              <a:solidFill>
                <a:prstClr val="black"/>
              </a:solidFill>
            </a:endParaRPr>
          </a:p>
        </p:txBody>
      </p:sp>
      <p:sp>
        <p:nvSpPr>
          <p:cNvPr id="11" name="Rectangle 27"/>
          <p:cNvSpPr>
            <a:spLocks noChangeArrowheads="1"/>
          </p:cNvSpPr>
          <p:nvPr userDrawn="1"/>
        </p:nvSpPr>
        <p:spPr bwMode="auto">
          <a:xfrm>
            <a:off x="1588" y="490538"/>
            <a:ext cx="9144000" cy="5384800"/>
          </a:xfrm>
          <a:prstGeom prst="rect">
            <a:avLst/>
          </a:prstGeom>
          <a:solidFill>
            <a:srgbClr val="DCDDDF"/>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457200"/>
            <a:endParaRPr lang="en-US" dirty="0">
              <a:solidFill>
                <a:prstClr val="black"/>
              </a:solidFill>
            </a:endParaRPr>
          </a:p>
        </p:txBody>
      </p:sp>
      <p:sp>
        <p:nvSpPr>
          <p:cNvPr id="12" name="Title 1"/>
          <p:cNvSpPr>
            <a:spLocks/>
          </p:cNvSpPr>
          <p:nvPr userDrawn="1"/>
        </p:nvSpPr>
        <p:spPr bwMode="auto">
          <a:xfrm>
            <a:off x="-252413" y="414338"/>
            <a:ext cx="9648826"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eaLnBrk="0" hangingPunct="0"/>
            <a:r>
              <a:rPr lang="en-US" sz="800" dirty="0">
                <a:solidFill>
                  <a:srgbClr val="6A6A6A"/>
                </a:solidFill>
                <a:latin typeface="Helvetica" charset="0"/>
              </a:rPr>
              <a:t>+ + + + + + + + + + + + + + + + + + + + + + + + + + + + + + + + + + + + + + + + + + + + + +  + + + + + + + + + + + + + +  + + + + + + + + + + + + + + + + + + + + + + + + + + + + + + + + + + + + + + + + + + + </a:t>
            </a:r>
          </a:p>
        </p:txBody>
      </p:sp>
      <p:sp>
        <p:nvSpPr>
          <p:cNvPr id="13" name="Title 1"/>
          <p:cNvSpPr>
            <a:spLocks/>
          </p:cNvSpPr>
          <p:nvPr userDrawn="1"/>
        </p:nvSpPr>
        <p:spPr bwMode="auto">
          <a:xfrm>
            <a:off x="-252413" y="5811838"/>
            <a:ext cx="9648826"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eaLnBrk="0" hangingPunct="0"/>
            <a:r>
              <a:rPr lang="en-US" sz="800" dirty="0">
                <a:solidFill>
                  <a:srgbClr val="6A6A6A"/>
                </a:solidFill>
                <a:latin typeface="Helvetica" charset="0"/>
              </a:rPr>
              <a:t>+ + + + + + + + + + + + + + + + + + + + + + + + + + + + + + + + + + + + + + + + + + + + + +  + + + + + + + + + + + + + +  + + + + + + + + + + + + + + + + + + + + + + + + + + + + + + + + + + + + + + + + + + +</a:t>
            </a:r>
          </a:p>
        </p:txBody>
      </p:sp>
      <p:sp>
        <p:nvSpPr>
          <p:cNvPr id="2" name="Title Placeholder 1"/>
          <p:cNvSpPr>
            <a:spLocks noGrp="1"/>
          </p:cNvSpPr>
          <p:nvPr>
            <p:ph type="title"/>
          </p:nvPr>
        </p:nvSpPr>
        <p:spPr>
          <a:xfrm>
            <a:off x="272662" y="846626"/>
            <a:ext cx="8375651" cy="1192975"/>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85491" y="2039602"/>
            <a:ext cx="8426967" cy="4086561"/>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7235656" y="6148131"/>
            <a:ext cx="1656408" cy="365125"/>
          </a:xfrm>
          <a:prstGeom prst="rect">
            <a:avLst/>
          </a:prstGeom>
        </p:spPr>
        <p:txBody>
          <a:bodyPr vert="horz" lIns="91440" tIns="45720" rIns="91440" bIns="45720" rtlCol="0" anchor="ctr"/>
          <a:lstStyle>
            <a:lvl1pPr algn="r">
              <a:defRPr sz="1200">
                <a:solidFill>
                  <a:srgbClr val="FFFFFF"/>
                </a:solidFill>
                <a:latin typeface="Helvetica"/>
                <a:cs typeface="Helvetica"/>
              </a:defRPr>
            </a:lvl1pPr>
          </a:lstStyle>
          <a:p>
            <a:pPr defTabSz="457200"/>
            <a:fld id="{799CD883-C747-E24C-A571-B44F9B83C299}" type="slidenum">
              <a:rPr lang="en-US" smtClean="0"/>
              <a:pPr defTabSz="457200"/>
              <a:t>‹#›</a:t>
            </a:fld>
            <a:endParaRPr lang="en-US" dirty="0"/>
          </a:p>
        </p:txBody>
      </p:sp>
    </p:spTree>
    <p:extLst>
      <p:ext uri="{BB962C8B-B14F-4D97-AF65-F5344CB8AC3E}">
        <p14:creationId xmlns:p14="http://schemas.microsoft.com/office/powerpoint/2010/main" val="11738672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defTabSz="457200" rtl="0" eaLnBrk="1" latinLnBrk="0" hangingPunct="1">
        <a:spcBef>
          <a:spcPct val="0"/>
        </a:spcBef>
        <a:buNone/>
        <a:defRPr sz="4400" kern="1200">
          <a:solidFill>
            <a:srgbClr val="AB1127"/>
          </a:solidFill>
          <a:latin typeface="Helvetica"/>
          <a:ea typeface="+mj-ea"/>
          <a:cs typeface="Helvetica"/>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Helvetica"/>
          <a:ea typeface="+mn-ea"/>
          <a:cs typeface="Helvetica"/>
        </a:defRPr>
      </a:lvl1pPr>
      <a:lvl2pPr marL="742950" indent="-285750" algn="l" defTabSz="457200" rtl="0" eaLnBrk="1" latinLnBrk="0" hangingPunct="1">
        <a:spcBef>
          <a:spcPct val="20000"/>
        </a:spcBef>
        <a:buFont typeface="Arial"/>
        <a:buChar char="–"/>
        <a:defRPr sz="2800" kern="1200">
          <a:solidFill>
            <a:schemeClr val="tx1"/>
          </a:solidFill>
          <a:latin typeface="Helvetica"/>
          <a:ea typeface="+mn-ea"/>
          <a:cs typeface="Helvetica"/>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Helvetica"/>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88"/>
            <a:ext cx="7772400" cy="1470025"/>
          </a:xfrm>
        </p:spPr>
        <p:txBody>
          <a:bodyPr>
            <a:normAutofit/>
          </a:bodyPr>
          <a:lstStyle/>
          <a:p>
            <a:r>
              <a:rPr lang="en-US" dirty="0" smtClean="0">
                <a:latin typeface="+mn-lt"/>
              </a:rPr>
              <a:t>Car Hire Rule 4</a:t>
            </a:r>
            <a:endParaRPr lang="en-US" dirty="0">
              <a:latin typeface="+mn-lt"/>
            </a:endParaRPr>
          </a:p>
        </p:txBody>
      </p:sp>
      <p:sp>
        <p:nvSpPr>
          <p:cNvPr id="3" name="Subtitle 2"/>
          <p:cNvSpPr>
            <a:spLocks noGrp="1"/>
          </p:cNvSpPr>
          <p:nvPr>
            <p:ph type="subTitle" idx="1"/>
          </p:nvPr>
        </p:nvSpPr>
        <p:spPr/>
        <p:txBody>
          <a:bodyPr/>
          <a:lstStyle/>
          <a:p>
            <a:r>
              <a:rPr lang="en-US" dirty="0" smtClean="0">
                <a:latin typeface="+mn-lt"/>
              </a:rPr>
              <a:t>Jim Pinson</a:t>
            </a:r>
          </a:p>
          <a:p>
            <a:r>
              <a:rPr lang="en-US" dirty="0" smtClean="0">
                <a:latin typeface="+mn-lt"/>
              </a:rPr>
              <a:t>ACACSO</a:t>
            </a:r>
          </a:p>
          <a:p>
            <a:r>
              <a:rPr lang="en-US" dirty="0" smtClean="0">
                <a:latin typeface="+mn-lt"/>
              </a:rPr>
              <a:t>May 7, 2014</a:t>
            </a:r>
          </a:p>
        </p:txBody>
      </p:sp>
      <p:sp>
        <p:nvSpPr>
          <p:cNvPr id="4" name="Slide Number Placeholder 3"/>
          <p:cNvSpPr>
            <a:spLocks noGrp="1"/>
          </p:cNvSpPr>
          <p:nvPr>
            <p:ph type="sldNum" sz="quarter" idx="12"/>
          </p:nvPr>
        </p:nvSpPr>
        <p:spPr/>
        <p:txBody>
          <a:bodyPr/>
          <a:lstStyle/>
          <a:p>
            <a:fld id="{799CD883-C747-E24C-A571-B44F9B83C299}" type="slidenum">
              <a:rPr lang="en-US" smtClean="0"/>
              <a:pPr/>
              <a:t>1</a:t>
            </a:fld>
            <a:endParaRPr lang="en-US" dirty="0"/>
          </a:p>
        </p:txBody>
      </p:sp>
    </p:spTree>
    <p:extLst>
      <p:ext uri="{BB962C8B-B14F-4D97-AF65-F5344CB8AC3E}">
        <p14:creationId xmlns:p14="http://schemas.microsoft.com/office/powerpoint/2010/main" val="18740617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066800"/>
            <a:ext cx="8610600" cy="914400"/>
          </a:xfrm>
        </p:spPr>
        <p:txBody>
          <a:bodyPr anchor="t">
            <a:noAutofit/>
          </a:bodyPr>
          <a:lstStyle/>
          <a:p>
            <a:r>
              <a:rPr lang="en-US" i="1" dirty="0" smtClean="0">
                <a:latin typeface="+mn-lt"/>
              </a:rPr>
              <a:t>Summary of Car Hire Rule 4 Changes</a:t>
            </a:r>
            <a:endParaRPr lang="en-US" i="1" dirty="0">
              <a:latin typeface="+mn-lt"/>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latin typeface="+mn-lt"/>
              </a:rPr>
              <a:pPr/>
              <a:t>10</a:t>
            </a:fld>
            <a:endParaRPr lang="en-US" dirty="0">
              <a:latin typeface="+mn-lt"/>
            </a:endParaRPr>
          </a:p>
        </p:txBody>
      </p:sp>
      <p:sp>
        <p:nvSpPr>
          <p:cNvPr id="3" name="Content Placeholder 2"/>
          <p:cNvSpPr>
            <a:spLocks noGrp="1"/>
          </p:cNvSpPr>
          <p:nvPr>
            <p:ph idx="1"/>
          </p:nvPr>
        </p:nvSpPr>
        <p:spPr>
          <a:xfrm>
            <a:off x="285491" y="1905000"/>
            <a:ext cx="8426967" cy="4132598"/>
          </a:xfrm>
        </p:spPr>
        <p:txBody>
          <a:bodyPr>
            <a:noAutofit/>
          </a:bodyPr>
          <a:lstStyle/>
          <a:p>
            <a:r>
              <a:rPr lang="en-US" dirty="0" smtClean="0">
                <a:latin typeface="+mn-lt"/>
              </a:rPr>
              <a:t>Traditional reclaims eliminated</a:t>
            </a:r>
          </a:p>
          <a:p>
            <a:r>
              <a:rPr lang="en-US" dirty="0" smtClean="0">
                <a:latin typeface="+mn-lt"/>
              </a:rPr>
              <a:t>EDI 417 is the source of </a:t>
            </a:r>
            <a:r>
              <a:rPr lang="en-US" dirty="0" err="1" smtClean="0">
                <a:latin typeface="+mn-lt"/>
              </a:rPr>
              <a:t>CHR4</a:t>
            </a:r>
            <a:r>
              <a:rPr lang="en-US" dirty="0" smtClean="0">
                <a:latin typeface="+mn-lt"/>
              </a:rPr>
              <a:t> relief</a:t>
            </a:r>
          </a:p>
          <a:p>
            <a:r>
              <a:rPr lang="en-US" dirty="0" smtClean="0">
                <a:latin typeface="+mn-lt"/>
              </a:rPr>
              <a:t>Specific </a:t>
            </a:r>
            <a:r>
              <a:rPr lang="en-US" dirty="0" err="1" smtClean="0">
                <a:latin typeface="+mn-lt"/>
              </a:rPr>
              <a:t>STCCs</a:t>
            </a:r>
            <a:r>
              <a:rPr lang="en-US" dirty="0" smtClean="0">
                <a:latin typeface="+mn-lt"/>
              </a:rPr>
              <a:t> define Revenue Empty</a:t>
            </a:r>
          </a:p>
          <a:p>
            <a:r>
              <a:rPr lang="en-US" dirty="0" smtClean="0">
                <a:latin typeface="+mn-lt"/>
              </a:rPr>
              <a:t>Relief is available </a:t>
            </a:r>
            <a:r>
              <a:rPr lang="en-US" dirty="0">
                <a:latin typeface="+mn-lt"/>
              </a:rPr>
              <a:t>t</a:t>
            </a:r>
            <a:r>
              <a:rPr lang="en-US" dirty="0" smtClean="0">
                <a:latin typeface="+mn-lt"/>
              </a:rPr>
              <a:t>wo ways:</a:t>
            </a:r>
          </a:p>
          <a:p>
            <a:pPr lvl="1"/>
            <a:r>
              <a:rPr lang="en-US" sz="2400" dirty="0" smtClean="0">
                <a:latin typeface="+mn-lt"/>
              </a:rPr>
              <a:t>TOL (TRAIN 28)</a:t>
            </a:r>
          </a:p>
          <a:p>
            <a:pPr lvl="1"/>
            <a:r>
              <a:rPr lang="en-US" sz="2400" dirty="0" smtClean="0">
                <a:latin typeface="+mn-lt"/>
              </a:rPr>
              <a:t>Car Hire Liability File (CHLF)</a:t>
            </a:r>
          </a:p>
          <a:p>
            <a:r>
              <a:rPr lang="en-US" dirty="0" smtClean="0">
                <a:latin typeface="+mn-lt"/>
              </a:rPr>
              <a:t>Reclaim is made only if EDI 417 is incorrect</a:t>
            </a:r>
            <a:endParaRPr lang="en-US" dirty="0">
              <a:latin typeface="+mn-lt"/>
            </a:endParaRPr>
          </a:p>
        </p:txBody>
      </p:sp>
    </p:spTree>
    <p:extLst>
      <p:ext uri="{BB962C8B-B14F-4D97-AF65-F5344CB8AC3E}">
        <p14:creationId xmlns:p14="http://schemas.microsoft.com/office/powerpoint/2010/main" val="3485886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latin typeface="+mn-lt"/>
              </a:rPr>
              <a:t>Review of New </a:t>
            </a:r>
            <a:r>
              <a:rPr lang="en-US" i="1" dirty="0" err="1" smtClean="0">
                <a:latin typeface="+mn-lt"/>
              </a:rPr>
              <a:t>CHR4</a:t>
            </a:r>
            <a:r>
              <a:rPr lang="en-US" i="1" dirty="0" smtClean="0">
                <a:latin typeface="+mn-lt"/>
              </a:rPr>
              <a:t> Process</a:t>
            </a:r>
            <a:endParaRPr lang="en-US" i="1" dirty="0">
              <a:latin typeface="+mn-lt"/>
            </a:endParaRPr>
          </a:p>
        </p:txBody>
      </p:sp>
      <p:sp>
        <p:nvSpPr>
          <p:cNvPr id="3" name="Content Placeholder 2"/>
          <p:cNvSpPr>
            <a:spLocks noGrp="1"/>
          </p:cNvSpPr>
          <p:nvPr>
            <p:ph idx="1"/>
          </p:nvPr>
        </p:nvSpPr>
        <p:spPr/>
        <p:txBody>
          <a:bodyPr>
            <a:normAutofit/>
          </a:bodyPr>
          <a:lstStyle/>
          <a:p>
            <a:pPr marL="0" indent="0">
              <a:buNone/>
            </a:pPr>
            <a:r>
              <a:rPr lang="en-US" b="1" dirty="0" smtClean="0">
                <a:latin typeface="+mn-lt"/>
              </a:rPr>
              <a:t>Updated </a:t>
            </a:r>
            <a:r>
              <a:rPr lang="en-US" b="1" dirty="0" err="1" smtClean="0">
                <a:latin typeface="+mn-lt"/>
              </a:rPr>
              <a:t>CHLF</a:t>
            </a:r>
            <a:endParaRPr lang="en-US" b="1" dirty="0" smtClean="0">
              <a:latin typeface="+mn-lt"/>
            </a:endParaRPr>
          </a:p>
          <a:p>
            <a:r>
              <a:rPr lang="en-US" dirty="0" err="1" smtClean="0">
                <a:latin typeface="+mn-lt"/>
              </a:rPr>
              <a:t>Railinc</a:t>
            </a:r>
            <a:r>
              <a:rPr lang="en-US" dirty="0" smtClean="0">
                <a:latin typeface="+mn-lt"/>
              </a:rPr>
              <a:t> expanded the Car Hire Liability File (</a:t>
            </a:r>
            <a:r>
              <a:rPr lang="en-US" dirty="0" err="1" smtClean="0">
                <a:latin typeface="+mn-lt"/>
              </a:rPr>
              <a:t>CHLF</a:t>
            </a:r>
            <a:r>
              <a:rPr lang="en-US" dirty="0" smtClean="0">
                <a:latin typeface="+mn-lt"/>
              </a:rPr>
              <a:t>) in 2013, adding cycles and </a:t>
            </a:r>
            <a:r>
              <a:rPr lang="en-US" dirty="0" err="1" smtClean="0">
                <a:latin typeface="+mn-lt"/>
              </a:rPr>
              <a:t>STCCs</a:t>
            </a:r>
            <a:r>
              <a:rPr lang="en-US" dirty="0" smtClean="0">
                <a:latin typeface="+mn-lt"/>
              </a:rPr>
              <a:t>. </a:t>
            </a:r>
            <a:endParaRPr lang="en-US" sz="2400" dirty="0" smtClean="0">
              <a:latin typeface="+mn-lt"/>
            </a:endParaRPr>
          </a:p>
          <a:p>
            <a:r>
              <a:rPr lang="en-US" dirty="0" smtClean="0">
                <a:latin typeface="+mn-lt"/>
              </a:rPr>
              <a:t>The expanded CHLF is the basis for CHR 4 relief.</a:t>
            </a:r>
          </a:p>
        </p:txBody>
      </p:sp>
      <p:sp>
        <p:nvSpPr>
          <p:cNvPr id="4" name="Slide Number Placeholder 3"/>
          <p:cNvSpPr>
            <a:spLocks noGrp="1"/>
          </p:cNvSpPr>
          <p:nvPr>
            <p:ph type="sldNum" sz="quarter" idx="12"/>
          </p:nvPr>
        </p:nvSpPr>
        <p:spPr/>
        <p:txBody>
          <a:bodyPr/>
          <a:lstStyle/>
          <a:p>
            <a:fld id="{799CD883-C747-E24C-A571-B44F9B83C299}" type="slidenum">
              <a:rPr lang="en-US" smtClean="0">
                <a:latin typeface="+mn-lt"/>
              </a:rPr>
              <a:pPr/>
              <a:t>11</a:t>
            </a:fld>
            <a:endParaRPr lang="en-US" dirty="0">
              <a:latin typeface="+mn-lt"/>
            </a:endParaRPr>
          </a:p>
        </p:txBody>
      </p:sp>
    </p:spTree>
    <p:extLst>
      <p:ext uri="{BB962C8B-B14F-4D97-AF65-F5344CB8AC3E}">
        <p14:creationId xmlns:p14="http://schemas.microsoft.com/office/powerpoint/2010/main" val="38811242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latin typeface="+mn-lt"/>
              </a:rPr>
              <a:t>Review of New </a:t>
            </a:r>
            <a:r>
              <a:rPr lang="en-US" i="1" dirty="0" err="1" smtClean="0">
                <a:latin typeface="+mn-lt"/>
              </a:rPr>
              <a:t>CHR4</a:t>
            </a:r>
            <a:r>
              <a:rPr lang="en-US" i="1" dirty="0" smtClean="0">
                <a:latin typeface="+mn-lt"/>
              </a:rPr>
              <a:t> Process</a:t>
            </a:r>
            <a:endParaRPr lang="en-US" i="1" dirty="0">
              <a:latin typeface="+mn-lt"/>
            </a:endParaRPr>
          </a:p>
        </p:txBody>
      </p:sp>
      <p:sp>
        <p:nvSpPr>
          <p:cNvPr id="3" name="Content Placeholder 2"/>
          <p:cNvSpPr>
            <a:spLocks noGrp="1"/>
          </p:cNvSpPr>
          <p:nvPr>
            <p:ph idx="1"/>
          </p:nvPr>
        </p:nvSpPr>
        <p:spPr/>
        <p:txBody>
          <a:bodyPr>
            <a:normAutofit/>
          </a:bodyPr>
          <a:lstStyle/>
          <a:p>
            <a:r>
              <a:rPr lang="en-US" dirty="0" smtClean="0">
                <a:latin typeface="+mn-lt"/>
              </a:rPr>
              <a:t>Review cycles and </a:t>
            </a:r>
            <a:r>
              <a:rPr lang="en-US" dirty="0" err="1" smtClean="0">
                <a:latin typeface="+mn-lt"/>
              </a:rPr>
              <a:t>STCCs</a:t>
            </a:r>
            <a:r>
              <a:rPr lang="en-US" dirty="0" smtClean="0">
                <a:latin typeface="+mn-lt"/>
              </a:rPr>
              <a:t> on </a:t>
            </a:r>
            <a:r>
              <a:rPr lang="en-US" dirty="0" err="1" smtClean="0">
                <a:latin typeface="+mn-lt"/>
              </a:rPr>
              <a:t>CHLF</a:t>
            </a:r>
            <a:endParaRPr lang="en-US" dirty="0" smtClean="0">
              <a:latin typeface="+mn-lt"/>
            </a:endParaRPr>
          </a:p>
          <a:p>
            <a:r>
              <a:rPr lang="en-US" dirty="0" smtClean="0">
                <a:latin typeface="+mn-lt"/>
              </a:rPr>
              <a:t>A </a:t>
            </a:r>
            <a:r>
              <a:rPr lang="en-US" dirty="0" err="1" smtClean="0">
                <a:latin typeface="+mn-lt"/>
              </a:rPr>
              <a:t>CHR4</a:t>
            </a:r>
            <a:r>
              <a:rPr lang="en-US" dirty="0" smtClean="0">
                <a:latin typeface="+mn-lt"/>
              </a:rPr>
              <a:t> </a:t>
            </a:r>
            <a:r>
              <a:rPr lang="en-US" dirty="0" err="1" smtClean="0">
                <a:latin typeface="+mn-lt"/>
              </a:rPr>
              <a:t>STCC</a:t>
            </a:r>
            <a:r>
              <a:rPr lang="en-US" dirty="0" smtClean="0">
                <a:latin typeface="+mn-lt"/>
              </a:rPr>
              <a:t> will result in </a:t>
            </a:r>
            <a:r>
              <a:rPr lang="en-US" dirty="0" err="1" smtClean="0">
                <a:latin typeface="+mn-lt"/>
              </a:rPr>
              <a:t>CHR4</a:t>
            </a:r>
            <a:r>
              <a:rPr lang="en-US" dirty="0" smtClean="0">
                <a:latin typeface="+mn-lt"/>
              </a:rPr>
              <a:t> relief.</a:t>
            </a:r>
          </a:p>
          <a:p>
            <a:r>
              <a:rPr lang="en-US" dirty="0" smtClean="0">
                <a:latin typeface="+mn-lt"/>
              </a:rPr>
              <a:t>There are two ways to create relief:</a:t>
            </a:r>
          </a:p>
          <a:p>
            <a:pPr lvl="1"/>
            <a:r>
              <a:rPr lang="en-US" dirty="0" err="1" smtClean="0">
                <a:latin typeface="+mn-lt"/>
              </a:rPr>
              <a:t>CHLF</a:t>
            </a:r>
            <a:r>
              <a:rPr lang="en-US" dirty="0" smtClean="0">
                <a:latin typeface="+mn-lt"/>
              </a:rPr>
              <a:t> entries: Car hire is moved to the mark owner’s account.</a:t>
            </a:r>
          </a:p>
          <a:p>
            <a:pPr lvl="1"/>
            <a:r>
              <a:rPr lang="en-US" dirty="0" err="1" smtClean="0">
                <a:latin typeface="+mn-lt"/>
              </a:rPr>
              <a:t>TOL</a:t>
            </a:r>
            <a:r>
              <a:rPr lang="en-US" dirty="0" smtClean="0">
                <a:latin typeface="+mn-lt"/>
              </a:rPr>
              <a:t> messages are issued.</a:t>
            </a:r>
          </a:p>
        </p:txBody>
      </p:sp>
      <p:sp>
        <p:nvSpPr>
          <p:cNvPr id="4" name="Slide Number Placeholder 3"/>
          <p:cNvSpPr>
            <a:spLocks noGrp="1"/>
          </p:cNvSpPr>
          <p:nvPr>
            <p:ph type="sldNum" sz="quarter" idx="12"/>
          </p:nvPr>
        </p:nvSpPr>
        <p:spPr/>
        <p:txBody>
          <a:bodyPr/>
          <a:lstStyle/>
          <a:p>
            <a:fld id="{799CD883-C747-E24C-A571-B44F9B83C299}" type="slidenum">
              <a:rPr lang="en-US" smtClean="0">
                <a:latin typeface="+mn-lt"/>
              </a:rPr>
              <a:pPr/>
              <a:t>12</a:t>
            </a:fld>
            <a:endParaRPr lang="en-US" dirty="0">
              <a:latin typeface="+mn-lt"/>
            </a:endParaRPr>
          </a:p>
        </p:txBody>
      </p:sp>
    </p:spTree>
    <p:extLst>
      <p:ext uri="{BB962C8B-B14F-4D97-AF65-F5344CB8AC3E}">
        <p14:creationId xmlns:p14="http://schemas.microsoft.com/office/powerpoint/2010/main" val="18293890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mn-lt"/>
              </a:rPr>
              <a:t>Review of New </a:t>
            </a:r>
            <a:r>
              <a:rPr lang="en-US" i="1" dirty="0" err="1" smtClean="0">
                <a:latin typeface="+mn-lt"/>
              </a:rPr>
              <a:t>CHR4</a:t>
            </a:r>
            <a:r>
              <a:rPr lang="en-US" i="1" dirty="0" smtClean="0">
                <a:latin typeface="+mn-lt"/>
              </a:rPr>
              <a:t> Process</a:t>
            </a:r>
            <a:endParaRPr lang="en-US" i="1" dirty="0">
              <a:latin typeface="+mn-lt"/>
            </a:endParaRPr>
          </a:p>
        </p:txBody>
      </p:sp>
      <p:sp>
        <p:nvSpPr>
          <p:cNvPr id="3" name="Content Placeholder 2"/>
          <p:cNvSpPr>
            <a:spLocks noGrp="1"/>
          </p:cNvSpPr>
          <p:nvPr>
            <p:ph idx="1"/>
          </p:nvPr>
        </p:nvSpPr>
        <p:spPr/>
        <p:txBody>
          <a:bodyPr>
            <a:normAutofit lnSpcReduction="10000"/>
          </a:bodyPr>
          <a:lstStyle/>
          <a:p>
            <a:pPr marL="0" indent="0">
              <a:buNone/>
            </a:pPr>
            <a:r>
              <a:rPr lang="en-US" b="1" dirty="0" smtClean="0">
                <a:latin typeface="+mn-lt"/>
              </a:rPr>
              <a:t>Timing</a:t>
            </a:r>
          </a:p>
          <a:p>
            <a:r>
              <a:rPr lang="en-US" dirty="0" err="1" smtClean="0">
                <a:latin typeface="+mn-lt"/>
              </a:rPr>
              <a:t>CHR4</a:t>
            </a:r>
            <a:r>
              <a:rPr lang="en-US" dirty="0" smtClean="0">
                <a:latin typeface="+mn-lt"/>
              </a:rPr>
              <a:t> </a:t>
            </a:r>
            <a:r>
              <a:rPr lang="en-US" dirty="0" err="1" smtClean="0">
                <a:latin typeface="+mn-lt"/>
              </a:rPr>
              <a:t>TOLs</a:t>
            </a:r>
            <a:r>
              <a:rPr lang="en-US" dirty="0" smtClean="0">
                <a:latin typeface="+mn-lt"/>
              </a:rPr>
              <a:t> are issued on the 21</a:t>
            </a:r>
            <a:r>
              <a:rPr lang="en-US" baseline="30000" dirty="0" smtClean="0">
                <a:latin typeface="+mn-lt"/>
              </a:rPr>
              <a:t>st</a:t>
            </a:r>
            <a:r>
              <a:rPr lang="en-US" dirty="0" smtClean="0">
                <a:latin typeface="+mn-lt"/>
              </a:rPr>
              <a:t> of the following month.</a:t>
            </a:r>
          </a:p>
          <a:p>
            <a:pPr lvl="1"/>
            <a:r>
              <a:rPr lang="en-US" dirty="0" smtClean="0">
                <a:latin typeface="+mn-lt"/>
              </a:rPr>
              <a:t>For example, a February </a:t>
            </a:r>
            <a:r>
              <a:rPr lang="en-US" dirty="0" err="1" smtClean="0">
                <a:latin typeface="+mn-lt"/>
              </a:rPr>
              <a:t>TOL</a:t>
            </a:r>
            <a:r>
              <a:rPr lang="en-US" dirty="0" smtClean="0">
                <a:latin typeface="+mn-lt"/>
              </a:rPr>
              <a:t> is distributed on March 21.</a:t>
            </a:r>
          </a:p>
          <a:p>
            <a:r>
              <a:rPr lang="en-US" dirty="0" err="1" smtClean="0">
                <a:latin typeface="+mn-lt"/>
              </a:rPr>
              <a:t>CHR4</a:t>
            </a:r>
            <a:r>
              <a:rPr lang="en-US" dirty="0" smtClean="0">
                <a:latin typeface="+mn-lt"/>
              </a:rPr>
              <a:t> </a:t>
            </a:r>
            <a:r>
              <a:rPr lang="en-US" dirty="0">
                <a:latin typeface="+mn-lt"/>
              </a:rPr>
              <a:t>r</a:t>
            </a:r>
            <a:r>
              <a:rPr lang="en-US" dirty="0" smtClean="0">
                <a:latin typeface="+mn-lt"/>
              </a:rPr>
              <a:t>elief is finalized on the actual file.</a:t>
            </a:r>
          </a:p>
          <a:p>
            <a:pPr lvl="1"/>
            <a:r>
              <a:rPr lang="en-US" dirty="0" smtClean="0">
                <a:latin typeface="+mn-lt"/>
              </a:rPr>
              <a:t>For example, the actual </a:t>
            </a:r>
            <a:r>
              <a:rPr lang="en-US" dirty="0" err="1" smtClean="0">
                <a:latin typeface="+mn-lt"/>
              </a:rPr>
              <a:t>CHLF</a:t>
            </a:r>
            <a:r>
              <a:rPr lang="en-US" dirty="0" smtClean="0">
                <a:latin typeface="+mn-lt"/>
              </a:rPr>
              <a:t> distributed on April 1 will contain February relief.</a:t>
            </a:r>
            <a:endParaRPr lang="en-US" dirty="0">
              <a:latin typeface="+mn-lt"/>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13</a:t>
            </a:fld>
            <a:endParaRPr lang="en-US" dirty="0"/>
          </a:p>
        </p:txBody>
      </p:sp>
    </p:spTree>
    <p:extLst>
      <p:ext uri="{BB962C8B-B14F-4D97-AF65-F5344CB8AC3E}">
        <p14:creationId xmlns:p14="http://schemas.microsoft.com/office/powerpoint/2010/main" val="2412338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mn-lt"/>
              </a:rPr>
              <a:t>Potential Issues</a:t>
            </a:r>
            <a:endParaRPr lang="en-US" i="1" dirty="0">
              <a:latin typeface="+mn-lt"/>
            </a:endParaRPr>
          </a:p>
        </p:txBody>
      </p:sp>
      <p:sp>
        <p:nvSpPr>
          <p:cNvPr id="3" name="Content Placeholder 2"/>
          <p:cNvSpPr>
            <a:spLocks noGrp="1"/>
          </p:cNvSpPr>
          <p:nvPr>
            <p:ph idx="1"/>
          </p:nvPr>
        </p:nvSpPr>
        <p:spPr/>
        <p:txBody>
          <a:bodyPr>
            <a:normAutofit/>
          </a:bodyPr>
          <a:lstStyle/>
          <a:p>
            <a:r>
              <a:rPr lang="en-US" dirty="0" smtClean="0">
                <a:latin typeface="+mn-lt"/>
              </a:rPr>
              <a:t>Missing EDI 417 Records</a:t>
            </a:r>
          </a:p>
          <a:p>
            <a:pPr lvl="1"/>
            <a:r>
              <a:rPr lang="en-US" dirty="0" smtClean="0">
                <a:latin typeface="+mn-lt"/>
              </a:rPr>
              <a:t>No relief can be identified</a:t>
            </a:r>
          </a:p>
          <a:p>
            <a:pPr lvl="1"/>
            <a:endParaRPr lang="en-US" dirty="0">
              <a:latin typeface="+mn-lt"/>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14</a:t>
            </a:fld>
            <a:endParaRPr lang="en-US" dirty="0"/>
          </a:p>
        </p:txBody>
      </p:sp>
    </p:spTree>
    <p:extLst>
      <p:ext uri="{BB962C8B-B14F-4D97-AF65-F5344CB8AC3E}">
        <p14:creationId xmlns:p14="http://schemas.microsoft.com/office/powerpoint/2010/main" val="38811222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mn-lt"/>
              </a:rPr>
              <a:t>Potential Issues</a:t>
            </a:r>
            <a:endParaRPr lang="en-US" i="1" dirty="0">
              <a:latin typeface="+mn-lt"/>
            </a:endParaRPr>
          </a:p>
        </p:txBody>
      </p:sp>
      <p:sp>
        <p:nvSpPr>
          <p:cNvPr id="3" name="Content Placeholder 2"/>
          <p:cNvSpPr>
            <a:spLocks noGrp="1"/>
          </p:cNvSpPr>
          <p:nvPr>
            <p:ph idx="1"/>
          </p:nvPr>
        </p:nvSpPr>
        <p:spPr>
          <a:xfrm>
            <a:off x="285491" y="2039602"/>
            <a:ext cx="8553709" cy="4086561"/>
          </a:xfrm>
        </p:spPr>
        <p:txBody>
          <a:bodyPr/>
          <a:lstStyle/>
          <a:p>
            <a:r>
              <a:rPr lang="en-US" dirty="0">
                <a:latin typeface="+mn-lt"/>
              </a:rPr>
              <a:t>Inaccurate EDI 417 </a:t>
            </a:r>
            <a:r>
              <a:rPr lang="en-US" dirty="0" smtClean="0">
                <a:latin typeface="+mn-lt"/>
              </a:rPr>
              <a:t>records </a:t>
            </a:r>
            <a:endParaRPr lang="en-US" dirty="0">
              <a:latin typeface="+mn-lt"/>
            </a:endParaRPr>
          </a:p>
          <a:p>
            <a:pPr lvl="1"/>
            <a:r>
              <a:rPr lang="en-US" dirty="0">
                <a:latin typeface="+mn-lt"/>
              </a:rPr>
              <a:t>Revenue </a:t>
            </a:r>
            <a:r>
              <a:rPr lang="en-US" dirty="0" smtClean="0">
                <a:latin typeface="+mn-lt"/>
              </a:rPr>
              <a:t>empty </a:t>
            </a:r>
            <a:r>
              <a:rPr lang="en-US" dirty="0" err="1">
                <a:latin typeface="+mn-lt"/>
              </a:rPr>
              <a:t>STCC</a:t>
            </a:r>
            <a:r>
              <a:rPr lang="en-US" dirty="0">
                <a:latin typeface="+mn-lt"/>
              </a:rPr>
              <a:t> </a:t>
            </a:r>
            <a:r>
              <a:rPr lang="en-US" dirty="0" smtClean="0">
                <a:latin typeface="+mn-lt"/>
              </a:rPr>
              <a:t>is not used </a:t>
            </a:r>
            <a:endParaRPr lang="en-US" dirty="0">
              <a:latin typeface="+mn-lt"/>
            </a:endParaRPr>
          </a:p>
          <a:p>
            <a:pPr lvl="2"/>
            <a:r>
              <a:rPr lang="en-US" dirty="0" smtClean="0">
                <a:latin typeface="+mn-lt"/>
              </a:rPr>
              <a:t>Reclaim </a:t>
            </a:r>
            <a:r>
              <a:rPr lang="en-US" dirty="0">
                <a:latin typeface="+mn-lt"/>
              </a:rPr>
              <a:t>is </a:t>
            </a:r>
            <a:r>
              <a:rPr lang="en-US" dirty="0" smtClean="0">
                <a:latin typeface="+mn-lt"/>
              </a:rPr>
              <a:t>lost</a:t>
            </a:r>
            <a:endParaRPr lang="en-US" dirty="0">
              <a:latin typeface="+mn-lt"/>
            </a:endParaRPr>
          </a:p>
          <a:p>
            <a:pPr lvl="1"/>
            <a:r>
              <a:rPr lang="en-US" dirty="0">
                <a:latin typeface="+mn-lt"/>
              </a:rPr>
              <a:t>Revenue </a:t>
            </a:r>
            <a:r>
              <a:rPr lang="en-US" dirty="0" smtClean="0">
                <a:latin typeface="+mn-lt"/>
              </a:rPr>
              <a:t>empty </a:t>
            </a:r>
            <a:r>
              <a:rPr lang="en-US" dirty="0" err="1">
                <a:latin typeface="+mn-lt"/>
              </a:rPr>
              <a:t>STCC</a:t>
            </a:r>
            <a:r>
              <a:rPr lang="en-US" dirty="0">
                <a:latin typeface="+mn-lt"/>
              </a:rPr>
              <a:t> </a:t>
            </a:r>
            <a:r>
              <a:rPr lang="en-US" dirty="0" smtClean="0">
                <a:latin typeface="+mn-lt"/>
              </a:rPr>
              <a:t>is used </a:t>
            </a:r>
            <a:r>
              <a:rPr lang="en-US" dirty="0">
                <a:latin typeface="+mn-lt"/>
              </a:rPr>
              <a:t>in </a:t>
            </a:r>
            <a:r>
              <a:rPr lang="en-US" dirty="0" smtClean="0">
                <a:latin typeface="+mn-lt"/>
              </a:rPr>
              <a:t>error</a:t>
            </a:r>
            <a:endParaRPr lang="en-US" dirty="0">
              <a:latin typeface="+mn-lt"/>
            </a:endParaRPr>
          </a:p>
          <a:p>
            <a:pPr lvl="2"/>
            <a:r>
              <a:rPr lang="en-US" dirty="0" smtClean="0">
                <a:latin typeface="+mn-lt"/>
              </a:rPr>
              <a:t>Reclaim </a:t>
            </a:r>
            <a:r>
              <a:rPr lang="en-US" dirty="0">
                <a:latin typeface="+mn-lt"/>
              </a:rPr>
              <a:t>is </a:t>
            </a:r>
            <a:r>
              <a:rPr lang="en-US" dirty="0" smtClean="0">
                <a:latin typeface="+mn-lt"/>
              </a:rPr>
              <a:t>allowed (CHR </a:t>
            </a:r>
            <a:r>
              <a:rPr lang="en-US" dirty="0" err="1" smtClean="0">
                <a:latin typeface="+mn-lt"/>
              </a:rPr>
              <a:t>4C</a:t>
            </a:r>
            <a:r>
              <a:rPr lang="en-US" dirty="0" smtClean="0">
                <a:latin typeface="+mn-lt"/>
              </a:rPr>
              <a:t>)</a:t>
            </a:r>
            <a:endParaRPr lang="en-US" dirty="0">
              <a:latin typeface="+mn-lt"/>
            </a:endParaRPr>
          </a:p>
          <a:p>
            <a:pPr lvl="2"/>
            <a:r>
              <a:rPr lang="en-US" dirty="0">
                <a:latin typeface="+mn-lt"/>
              </a:rPr>
              <a:t>Documentation </a:t>
            </a:r>
            <a:r>
              <a:rPr lang="en-US" dirty="0" smtClean="0">
                <a:latin typeface="+mn-lt"/>
              </a:rPr>
              <a:t>must </a:t>
            </a:r>
            <a:r>
              <a:rPr lang="en-US" dirty="0">
                <a:latin typeface="+mn-lt"/>
              </a:rPr>
              <a:t>be </a:t>
            </a:r>
            <a:r>
              <a:rPr lang="en-US" dirty="0" smtClean="0">
                <a:latin typeface="+mn-lt"/>
              </a:rPr>
              <a:t>presented </a:t>
            </a:r>
            <a:r>
              <a:rPr lang="en-US" dirty="0">
                <a:latin typeface="+mn-lt"/>
              </a:rPr>
              <a:t>to the </a:t>
            </a:r>
            <a:r>
              <a:rPr lang="en-US" dirty="0" smtClean="0">
                <a:latin typeface="+mn-lt"/>
              </a:rPr>
              <a:t>car mark owner</a:t>
            </a:r>
            <a:endParaRPr lang="en-US" dirty="0">
              <a:latin typeface="+mn-lt"/>
            </a:endParaRPr>
          </a:p>
          <a:p>
            <a:endParaRPr lang="en-US" dirty="0"/>
          </a:p>
        </p:txBody>
      </p:sp>
      <p:sp>
        <p:nvSpPr>
          <p:cNvPr id="4" name="Slide Number Placeholder 3"/>
          <p:cNvSpPr>
            <a:spLocks noGrp="1"/>
          </p:cNvSpPr>
          <p:nvPr>
            <p:ph type="sldNum" sz="quarter" idx="12"/>
          </p:nvPr>
        </p:nvSpPr>
        <p:spPr/>
        <p:txBody>
          <a:bodyPr/>
          <a:lstStyle/>
          <a:p>
            <a:fld id="{799CD883-C747-E24C-A571-B44F9B83C299}" type="slidenum">
              <a:rPr lang="en-US" smtClean="0"/>
              <a:pPr/>
              <a:t>15</a:t>
            </a:fld>
            <a:endParaRPr lang="en-US" dirty="0"/>
          </a:p>
        </p:txBody>
      </p:sp>
    </p:spTree>
    <p:extLst>
      <p:ext uri="{BB962C8B-B14F-4D97-AF65-F5344CB8AC3E}">
        <p14:creationId xmlns:p14="http://schemas.microsoft.com/office/powerpoint/2010/main" val="1791719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1"/>
            <a:ext cx="7772400" cy="761999"/>
          </a:xfrm>
        </p:spPr>
        <p:txBody>
          <a:bodyPr>
            <a:noAutofit/>
          </a:bodyPr>
          <a:lstStyle/>
          <a:p>
            <a:pPr algn="ctr"/>
            <a:r>
              <a:rPr lang="en-US" sz="4400" i="1" dirty="0" smtClean="0">
                <a:latin typeface="+mn-lt"/>
              </a:rPr>
              <a:t>QUESTIONS?</a:t>
            </a:r>
            <a:endParaRPr lang="en-US" sz="4400" i="1" dirty="0">
              <a:latin typeface="+mn-lt"/>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16</a:t>
            </a:fld>
            <a:endParaRPr lang="en-US" dirty="0"/>
          </a:p>
        </p:txBody>
      </p:sp>
    </p:spTree>
    <p:extLst>
      <p:ext uri="{BB962C8B-B14F-4D97-AF65-F5344CB8AC3E}">
        <p14:creationId xmlns:p14="http://schemas.microsoft.com/office/powerpoint/2010/main" val="1787921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46626"/>
            <a:ext cx="8267313" cy="1192975"/>
          </a:xfrm>
        </p:spPr>
        <p:txBody>
          <a:bodyPr>
            <a:normAutofit/>
          </a:bodyPr>
          <a:lstStyle/>
          <a:p>
            <a:r>
              <a:rPr lang="en-US" i="1" dirty="0" smtClean="0">
                <a:latin typeface="+mn-lt"/>
              </a:rPr>
              <a:t>Today’s agenda</a:t>
            </a:r>
            <a:endParaRPr lang="en-US" i="1" dirty="0">
              <a:latin typeface="+mn-lt"/>
            </a:endParaRPr>
          </a:p>
        </p:txBody>
      </p:sp>
      <p:sp>
        <p:nvSpPr>
          <p:cNvPr id="3" name="Content Placeholder 2"/>
          <p:cNvSpPr>
            <a:spLocks noGrp="1"/>
          </p:cNvSpPr>
          <p:nvPr>
            <p:ph idx="1"/>
          </p:nvPr>
        </p:nvSpPr>
        <p:spPr>
          <a:xfrm>
            <a:off x="381000" y="2039603"/>
            <a:ext cx="8331458" cy="3751598"/>
          </a:xfrm>
        </p:spPr>
        <p:txBody>
          <a:bodyPr>
            <a:normAutofit/>
          </a:bodyPr>
          <a:lstStyle/>
          <a:p>
            <a:r>
              <a:rPr lang="en-US" dirty="0" smtClean="0">
                <a:latin typeface="+mn-lt"/>
              </a:rPr>
              <a:t>Changes In Car Hire Rule 4</a:t>
            </a:r>
          </a:p>
          <a:p>
            <a:r>
              <a:rPr lang="en-US" dirty="0">
                <a:latin typeface="+mn-lt"/>
              </a:rPr>
              <a:t>Review of New Car Hire Rule </a:t>
            </a:r>
            <a:r>
              <a:rPr lang="en-US" dirty="0" smtClean="0">
                <a:latin typeface="+mn-lt"/>
              </a:rPr>
              <a:t>4 Process</a:t>
            </a:r>
            <a:endParaRPr lang="en-US" dirty="0">
              <a:latin typeface="+mn-lt"/>
            </a:endParaRPr>
          </a:p>
          <a:p>
            <a:r>
              <a:rPr lang="en-US" dirty="0" smtClean="0">
                <a:latin typeface="+mn-lt"/>
              </a:rPr>
              <a:t>Potential Issues</a:t>
            </a:r>
          </a:p>
        </p:txBody>
      </p:sp>
      <p:sp>
        <p:nvSpPr>
          <p:cNvPr id="4" name="Slide Number Placeholder 3"/>
          <p:cNvSpPr>
            <a:spLocks noGrp="1"/>
          </p:cNvSpPr>
          <p:nvPr>
            <p:ph type="sldNum" sz="quarter" idx="12"/>
          </p:nvPr>
        </p:nvSpPr>
        <p:spPr/>
        <p:txBody>
          <a:bodyPr/>
          <a:lstStyle/>
          <a:p>
            <a:fld id="{799CD883-C747-E24C-A571-B44F9B83C299}" type="slidenum">
              <a:rPr lang="en-US" smtClean="0"/>
              <a:pPr/>
              <a:t>2</a:t>
            </a:fld>
            <a:endParaRPr lang="en-US" dirty="0"/>
          </a:p>
        </p:txBody>
      </p:sp>
    </p:spTree>
    <p:extLst>
      <p:ext uri="{BB962C8B-B14F-4D97-AF65-F5344CB8AC3E}">
        <p14:creationId xmlns:p14="http://schemas.microsoft.com/office/powerpoint/2010/main" val="4155868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1981200"/>
            <a:ext cx="4040188" cy="3581400"/>
          </a:xfrm>
        </p:spPr>
        <p:txBody>
          <a:bodyPr/>
          <a:lstStyle/>
          <a:p>
            <a:pPr marL="0" indent="0">
              <a:buNone/>
            </a:pPr>
            <a:r>
              <a:rPr lang="en-US" b="1" dirty="0">
                <a:latin typeface="+mn-lt"/>
              </a:rPr>
              <a:t>Prior to January 1, </a:t>
            </a:r>
            <a:r>
              <a:rPr lang="en-US" b="1" dirty="0" smtClean="0">
                <a:latin typeface="+mn-lt"/>
              </a:rPr>
              <a:t>2014</a:t>
            </a:r>
            <a:br>
              <a:rPr lang="en-US" b="1" dirty="0" smtClean="0">
                <a:latin typeface="+mn-lt"/>
              </a:rPr>
            </a:br>
            <a:endParaRPr lang="en-US" b="1" dirty="0">
              <a:latin typeface="+mn-lt"/>
            </a:endParaRPr>
          </a:p>
          <a:p>
            <a:pPr marL="0" indent="0">
              <a:buNone/>
            </a:pPr>
            <a:r>
              <a:rPr lang="en-US" u="sng" dirty="0" smtClean="0">
                <a:latin typeface="+mn-lt"/>
              </a:rPr>
              <a:t>A</a:t>
            </a:r>
            <a:r>
              <a:rPr lang="en-US" u="sng" dirty="0">
                <a:latin typeface="+mn-lt"/>
              </a:rPr>
              <a:t>. Revenue Billed Empty Cars</a:t>
            </a:r>
          </a:p>
          <a:p>
            <a:pPr marL="0" indent="0">
              <a:buNone/>
            </a:pPr>
            <a:r>
              <a:rPr lang="en-US" dirty="0">
                <a:latin typeface="+mn-lt"/>
              </a:rPr>
              <a:t>For empty cars handled under revenue billing in line haul or switching service, car hire costs for the revenue billed cycle shall be reclaimed from the car owner.</a:t>
            </a:r>
          </a:p>
          <a:p>
            <a:endParaRPr lang="en-US" dirty="0"/>
          </a:p>
        </p:txBody>
      </p:sp>
      <p:sp>
        <p:nvSpPr>
          <p:cNvPr id="6" name="Content Placeholder 5"/>
          <p:cNvSpPr>
            <a:spLocks noGrp="1"/>
          </p:cNvSpPr>
          <p:nvPr>
            <p:ph sz="quarter" idx="4"/>
          </p:nvPr>
        </p:nvSpPr>
        <p:spPr>
          <a:xfrm>
            <a:off x="4800600" y="1984220"/>
            <a:ext cx="4041775" cy="3578380"/>
          </a:xfrm>
        </p:spPr>
        <p:txBody>
          <a:bodyPr/>
          <a:lstStyle/>
          <a:p>
            <a:pPr marL="0" indent="0">
              <a:buNone/>
            </a:pPr>
            <a:r>
              <a:rPr lang="en-US" b="1" dirty="0" smtClean="0">
                <a:latin typeface="+mn-lt"/>
              </a:rPr>
              <a:t>Effective January 1, 2014</a:t>
            </a:r>
            <a:br>
              <a:rPr lang="en-US" b="1" dirty="0" smtClean="0">
                <a:latin typeface="+mn-lt"/>
              </a:rPr>
            </a:br>
            <a:endParaRPr lang="en-US" b="1" dirty="0" smtClean="0">
              <a:latin typeface="+mn-lt"/>
            </a:endParaRPr>
          </a:p>
          <a:p>
            <a:pPr marL="0" indent="0">
              <a:buNone/>
            </a:pPr>
            <a:r>
              <a:rPr lang="en-US" u="sng" dirty="0" smtClean="0">
                <a:latin typeface="+mn-lt"/>
              </a:rPr>
              <a:t>A</a:t>
            </a:r>
            <a:r>
              <a:rPr lang="en-US" u="sng" dirty="0">
                <a:latin typeface="+mn-lt"/>
              </a:rPr>
              <a:t>. Revenue Billed Empty Cars</a:t>
            </a:r>
          </a:p>
          <a:p>
            <a:pPr marL="0" indent="0">
              <a:buNone/>
            </a:pPr>
            <a:r>
              <a:rPr lang="en-US" dirty="0">
                <a:latin typeface="+mn-lt"/>
              </a:rPr>
              <a:t>For empty cars handled under revenue billing in line haul or switching service, car hire costs for the revenue billed cycle shall be the responsibility of the car mark owner.</a:t>
            </a:r>
          </a:p>
          <a:p>
            <a:endParaRPr lang="en-US" dirty="0"/>
          </a:p>
        </p:txBody>
      </p:sp>
      <p:sp>
        <p:nvSpPr>
          <p:cNvPr id="7" name="Slide Number Placeholder 6"/>
          <p:cNvSpPr>
            <a:spLocks noGrp="1"/>
          </p:cNvSpPr>
          <p:nvPr>
            <p:ph type="sldNum" sz="quarter" idx="12"/>
          </p:nvPr>
        </p:nvSpPr>
        <p:spPr/>
        <p:txBody>
          <a:bodyPr/>
          <a:lstStyle/>
          <a:p>
            <a:fld id="{799CD883-C747-E24C-A571-B44F9B83C299}" type="slidenum">
              <a:rPr lang="en-US" smtClean="0"/>
              <a:pPr/>
              <a:t>3</a:t>
            </a:fld>
            <a:endParaRPr lang="en-US" dirty="0"/>
          </a:p>
        </p:txBody>
      </p:sp>
      <p:sp>
        <p:nvSpPr>
          <p:cNvPr id="9" name="Title 1"/>
          <p:cNvSpPr>
            <a:spLocks noGrp="1"/>
          </p:cNvSpPr>
          <p:nvPr>
            <p:ph type="title"/>
          </p:nvPr>
        </p:nvSpPr>
        <p:spPr>
          <a:xfrm>
            <a:off x="381000" y="846626"/>
            <a:ext cx="8267313" cy="1192975"/>
          </a:xfrm>
        </p:spPr>
        <p:txBody>
          <a:bodyPr>
            <a:normAutofit/>
          </a:bodyPr>
          <a:lstStyle/>
          <a:p>
            <a:r>
              <a:rPr lang="en-US" i="1" dirty="0" smtClean="0">
                <a:latin typeface="+mn-lt"/>
              </a:rPr>
              <a:t>Changes in Car Hire Rule 4</a:t>
            </a:r>
            <a:endParaRPr lang="en-US" i="1" dirty="0">
              <a:latin typeface="+mn-lt"/>
            </a:endParaRPr>
          </a:p>
        </p:txBody>
      </p:sp>
    </p:spTree>
    <p:extLst>
      <p:ext uri="{BB962C8B-B14F-4D97-AF65-F5344CB8AC3E}">
        <p14:creationId xmlns:p14="http://schemas.microsoft.com/office/powerpoint/2010/main" val="40351319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1984220"/>
            <a:ext cx="4040188" cy="3951288"/>
          </a:xfrm>
        </p:spPr>
        <p:txBody>
          <a:bodyPr/>
          <a:lstStyle/>
          <a:p>
            <a:pPr marL="0" indent="0">
              <a:buNone/>
            </a:pPr>
            <a:r>
              <a:rPr lang="en-US" b="1" dirty="0" smtClean="0">
                <a:latin typeface="+mn-lt"/>
              </a:rPr>
              <a:t>Prior to January 1, 2014</a:t>
            </a:r>
          </a:p>
          <a:p>
            <a:pPr marL="0" indent="0">
              <a:buNone/>
            </a:pPr>
            <a:endParaRPr lang="en-US" b="1" dirty="0" smtClean="0">
              <a:latin typeface="+mn-lt"/>
            </a:endParaRPr>
          </a:p>
          <a:p>
            <a:pPr marL="0" indent="0">
              <a:buNone/>
            </a:pPr>
            <a:r>
              <a:rPr lang="en-US" u="sng" dirty="0" smtClean="0">
                <a:latin typeface="+mn-lt"/>
              </a:rPr>
              <a:t>B. Time Limits and Procedures</a:t>
            </a:r>
          </a:p>
          <a:p>
            <a:pPr marL="0" indent="0">
              <a:buNone/>
            </a:pPr>
            <a:r>
              <a:rPr lang="en-US" dirty="0" smtClean="0">
                <a:latin typeface="+mn-lt"/>
              </a:rPr>
              <a:t>Refer </a:t>
            </a:r>
            <a:r>
              <a:rPr lang="en-US" dirty="0">
                <a:latin typeface="+mn-lt"/>
              </a:rPr>
              <a:t>to Car Hire Rule 13 and 14 to determine time limits and procedures for issuing, handling and deducting </a:t>
            </a:r>
            <a:r>
              <a:rPr lang="en-US" dirty="0" smtClean="0">
                <a:latin typeface="+mn-lt"/>
              </a:rPr>
              <a:t>reclaims</a:t>
            </a:r>
            <a:endParaRPr lang="en-US" dirty="0">
              <a:latin typeface="+mn-lt"/>
            </a:endParaRPr>
          </a:p>
          <a:p>
            <a:endParaRPr lang="en-US" dirty="0">
              <a:latin typeface="+mn-lt"/>
            </a:endParaRPr>
          </a:p>
        </p:txBody>
      </p:sp>
      <p:sp>
        <p:nvSpPr>
          <p:cNvPr id="6" name="Content Placeholder 5"/>
          <p:cNvSpPr>
            <a:spLocks noGrp="1"/>
          </p:cNvSpPr>
          <p:nvPr>
            <p:ph sz="quarter" idx="4"/>
          </p:nvPr>
        </p:nvSpPr>
        <p:spPr>
          <a:xfrm>
            <a:off x="4805517" y="1984220"/>
            <a:ext cx="4041775" cy="3951288"/>
          </a:xfrm>
        </p:spPr>
        <p:txBody>
          <a:bodyPr/>
          <a:lstStyle/>
          <a:p>
            <a:pPr marL="0" indent="0">
              <a:buNone/>
            </a:pPr>
            <a:r>
              <a:rPr lang="en-US" b="1" dirty="0" smtClean="0">
                <a:latin typeface="+mn-lt"/>
              </a:rPr>
              <a:t>Effective January 1, 2014</a:t>
            </a:r>
          </a:p>
          <a:p>
            <a:pPr marL="0" indent="0">
              <a:buNone/>
            </a:pPr>
            <a:endParaRPr lang="en-US" b="1" dirty="0" smtClean="0">
              <a:latin typeface="+mn-lt"/>
            </a:endParaRPr>
          </a:p>
          <a:p>
            <a:pPr marL="0" indent="0">
              <a:buNone/>
            </a:pPr>
            <a:r>
              <a:rPr lang="en-US" dirty="0" smtClean="0">
                <a:latin typeface="+mn-lt"/>
              </a:rPr>
              <a:t>Initial reclaims not subject to Car Hire Rules 13 and 14</a:t>
            </a:r>
            <a:endParaRPr lang="en-US" dirty="0">
              <a:latin typeface="+mn-lt"/>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4</a:t>
            </a:fld>
            <a:endParaRPr lang="en-US" dirty="0"/>
          </a:p>
        </p:txBody>
      </p:sp>
      <p:sp>
        <p:nvSpPr>
          <p:cNvPr id="9" name="Title 1"/>
          <p:cNvSpPr>
            <a:spLocks noGrp="1"/>
          </p:cNvSpPr>
          <p:nvPr>
            <p:ph type="title"/>
          </p:nvPr>
        </p:nvSpPr>
        <p:spPr>
          <a:xfrm>
            <a:off x="381000" y="846626"/>
            <a:ext cx="8267313" cy="1192975"/>
          </a:xfrm>
        </p:spPr>
        <p:txBody>
          <a:bodyPr>
            <a:normAutofit/>
          </a:bodyPr>
          <a:lstStyle/>
          <a:p>
            <a:r>
              <a:rPr lang="en-US" i="1" dirty="0" smtClean="0">
                <a:latin typeface="+mn-lt"/>
              </a:rPr>
              <a:t>Changes in Car Hire Rule 4</a:t>
            </a:r>
            <a:endParaRPr lang="en-US" i="1" dirty="0">
              <a:latin typeface="+mn-lt"/>
            </a:endParaRPr>
          </a:p>
        </p:txBody>
      </p:sp>
    </p:spTree>
    <p:extLst>
      <p:ext uri="{BB962C8B-B14F-4D97-AF65-F5344CB8AC3E}">
        <p14:creationId xmlns:p14="http://schemas.microsoft.com/office/powerpoint/2010/main" val="995665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257" y="848241"/>
            <a:ext cx="8375651" cy="1192975"/>
          </a:xfrm>
        </p:spPr>
        <p:txBody>
          <a:bodyPr>
            <a:normAutofit/>
          </a:bodyPr>
          <a:lstStyle/>
          <a:p>
            <a:r>
              <a:rPr lang="en-US" i="1" dirty="0">
                <a:latin typeface="+mn-lt"/>
              </a:rPr>
              <a:t>Changes in Car Hire Rule </a:t>
            </a:r>
            <a:r>
              <a:rPr lang="en-US" i="1" dirty="0" smtClean="0">
                <a:latin typeface="+mn-lt"/>
              </a:rPr>
              <a:t>4</a:t>
            </a:r>
            <a:endParaRPr lang="en-US" i="1" dirty="0">
              <a:latin typeface="+mn-lt"/>
            </a:endParaRPr>
          </a:p>
        </p:txBody>
      </p:sp>
      <p:sp>
        <p:nvSpPr>
          <p:cNvPr id="3" name="Content Placeholder 2"/>
          <p:cNvSpPr>
            <a:spLocks noGrp="1"/>
          </p:cNvSpPr>
          <p:nvPr>
            <p:ph idx="1"/>
          </p:nvPr>
        </p:nvSpPr>
        <p:spPr>
          <a:xfrm>
            <a:off x="304800" y="1752601"/>
            <a:ext cx="8426967" cy="3352800"/>
          </a:xfrm>
        </p:spPr>
        <p:txBody>
          <a:bodyPr>
            <a:normAutofit/>
          </a:bodyPr>
          <a:lstStyle/>
          <a:p>
            <a:pPr marL="0" indent="0">
              <a:buNone/>
            </a:pPr>
            <a:endParaRPr lang="en-US" sz="2400" u="sng" dirty="0" smtClean="0">
              <a:latin typeface="+mn-lt"/>
            </a:endParaRPr>
          </a:p>
          <a:p>
            <a:pPr marL="0" indent="0">
              <a:buNone/>
            </a:pPr>
            <a:r>
              <a:rPr lang="en-US" sz="2800" b="1" dirty="0" smtClean="0">
                <a:latin typeface="+mn-lt"/>
              </a:rPr>
              <a:t>New Paragraph: B 1</a:t>
            </a:r>
          </a:p>
          <a:p>
            <a:pPr marL="0" indent="0">
              <a:buNone/>
            </a:pPr>
            <a:r>
              <a:rPr lang="en-US" sz="2400" u="sng" dirty="0" smtClean="0">
                <a:latin typeface="+mn-lt"/>
              </a:rPr>
              <a:t>B. Assignment of Liability</a:t>
            </a:r>
          </a:p>
          <a:p>
            <a:pPr marL="0" indent="0">
              <a:buNone/>
            </a:pPr>
            <a:r>
              <a:rPr lang="en-US" sz="2400" dirty="0">
                <a:latin typeface="+mn-lt"/>
              </a:rPr>
              <a:t>	</a:t>
            </a:r>
            <a:r>
              <a:rPr lang="en-US" sz="2400" dirty="0" smtClean="0">
                <a:latin typeface="+mn-lt"/>
              </a:rPr>
              <a:t>1. The AAR Car Hire Rule 4 process will identify empty revenue cycles based on the Standard Transportation Commodity Code (STCC) transmitted to Railinc on the EDI 417 waybill transaction. In order to be eligible for relief, the handling carrier must submit the EDI 417 waybill transaction to Railinc.</a:t>
            </a:r>
          </a:p>
        </p:txBody>
      </p:sp>
      <p:sp>
        <p:nvSpPr>
          <p:cNvPr id="4" name="Slide Number Placeholder 3"/>
          <p:cNvSpPr>
            <a:spLocks noGrp="1"/>
          </p:cNvSpPr>
          <p:nvPr>
            <p:ph type="sldNum" sz="quarter" idx="12"/>
          </p:nvPr>
        </p:nvSpPr>
        <p:spPr/>
        <p:txBody>
          <a:bodyPr/>
          <a:lstStyle/>
          <a:p>
            <a:fld id="{799CD883-C747-E24C-A571-B44F9B83C299}" type="slidenum">
              <a:rPr lang="en-US" smtClean="0">
                <a:latin typeface="+mn-lt"/>
              </a:rPr>
              <a:pPr/>
              <a:t>5</a:t>
            </a:fld>
            <a:endParaRPr lang="en-US" dirty="0">
              <a:latin typeface="+mn-lt"/>
            </a:endParaRPr>
          </a:p>
        </p:txBody>
      </p:sp>
    </p:spTree>
    <p:extLst>
      <p:ext uri="{BB962C8B-B14F-4D97-AF65-F5344CB8AC3E}">
        <p14:creationId xmlns:p14="http://schemas.microsoft.com/office/powerpoint/2010/main" val="3238090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257" y="848241"/>
            <a:ext cx="8375651" cy="1192975"/>
          </a:xfrm>
        </p:spPr>
        <p:txBody>
          <a:bodyPr>
            <a:normAutofit/>
          </a:bodyPr>
          <a:lstStyle/>
          <a:p>
            <a:r>
              <a:rPr lang="en-US" i="1" dirty="0">
                <a:latin typeface="+mn-lt"/>
              </a:rPr>
              <a:t>Changes in Car Hire Rule </a:t>
            </a:r>
            <a:r>
              <a:rPr lang="en-US" i="1" dirty="0" smtClean="0">
                <a:latin typeface="+mn-lt"/>
              </a:rPr>
              <a:t>4</a:t>
            </a:r>
            <a:endParaRPr lang="en-US" i="1" dirty="0">
              <a:latin typeface="+mn-lt"/>
            </a:endParaRPr>
          </a:p>
        </p:txBody>
      </p:sp>
      <p:sp>
        <p:nvSpPr>
          <p:cNvPr id="3" name="Content Placeholder 2"/>
          <p:cNvSpPr>
            <a:spLocks noGrp="1"/>
          </p:cNvSpPr>
          <p:nvPr>
            <p:ph idx="1"/>
          </p:nvPr>
        </p:nvSpPr>
        <p:spPr>
          <a:xfrm>
            <a:off x="304800" y="1752601"/>
            <a:ext cx="8426967" cy="2590800"/>
          </a:xfrm>
        </p:spPr>
        <p:txBody>
          <a:bodyPr>
            <a:normAutofit/>
          </a:bodyPr>
          <a:lstStyle/>
          <a:p>
            <a:pPr marL="0" indent="0">
              <a:buNone/>
            </a:pPr>
            <a:endParaRPr lang="en-US" sz="2400" u="sng" dirty="0" smtClean="0">
              <a:latin typeface="+mn-lt"/>
            </a:endParaRPr>
          </a:p>
          <a:p>
            <a:pPr marL="0" indent="0">
              <a:buNone/>
            </a:pPr>
            <a:r>
              <a:rPr lang="en-US" sz="2800" b="1" dirty="0" smtClean="0">
                <a:latin typeface="+mn-lt"/>
              </a:rPr>
              <a:t>New Paragraph: B 2</a:t>
            </a:r>
          </a:p>
          <a:p>
            <a:pPr marL="0" indent="0">
              <a:buNone/>
            </a:pPr>
            <a:r>
              <a:rPr lang="en-US" sz="2400" dirty="0" smtClean="0">
                <a:latin typeface="+mn-lt"/>
              </a:rPr>
              <a:t>	2</a:t>
            </a:r>
            <a:r>
              <a:rPr lang="en-US" sz="2400" dirty="0">
                <a:latin typeface="+mn-lt"/>
              </a:rPr>
              <a:t>. The following commodity codes will designate empty, revenue </a:t>
            </a:r>
            <a:r>
              <a:rPr lang="en-US" sz="2400" dirty="0" smtClean="0">
                <a:latin typeface="+mn-lt"/>
              </a:rPr>
              <a:t>shipments: 3742205</a:t>
            </a:r>
            <a:r>
              <a:rPr lang="en-US" sz="2400" dirty="0">
                <a:latin typeface="+mn-lt"/>
              </a:rPr>
              <a:t>, 3742210, 3742213, 3742214, 3742215, 3742216, 3742217, 3742219, 3742233, 3742239, 3742263, 3742264, 3742293, </a:t>
            </a:r>
            <a:r>
              <a:rPr lang="en-US" sz="2400" dirty="0" smtClean="0">
                <a:latin typeface="+mn-lt"/>
              </a:rPr>
              <a:t>3742295</a:t>
            </a:r>
            <a:r>
              <a:rPr lang="en-US" sz="2400" dirty="0">
                <a:latin typeface="+mn-lt"/>
              </a:rPr>
              <a:t>, 3742298 and </a:t>
            </a:r>
            <a:r>
              <a:rPr lang="en-US" sz="2400" dirty="0" smtClean="0">
                <a:latin typeface="+mn-lt"/>
              </a:rPr>
              <a:t>3742299.</a:t>
            </a:r>
            <a:endParaRPr lang="en-US" sz="2400" dirty="0">
              <a:latin typeface="+mn-lt"/>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latin typeface="+mn-lt"/>
              </a:rPr>
              <a:pPr/>
              <a:t>6</a:t>
            </a:fld>
            <a:endParaRPr lang="en-US" dirty="0">
              <a:latin typeface="+mn-lt"/>
            </a:endParaRPr>
          </a:p>
        </p:txBody>
      </p:sp>
    </p:spTree>
    <p:extLst>
      <p:ext uri="{BB962C8B-B14F-4D97-AF65-F5344CB8AC3E}">
        <p14:creationId xmlns:p14="http://schemas.microsoft.com/office/powerpoint/2010/main" val="3702581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257" y="848241"/>
            <a:ext cx="8375651" cy="1192975"/>
          </a:xfrm>
        </p:spPr>
        <p:txBody>
          <a:bodyPr>
            <a:normAutofit/>
          </a:bodyPr>
          <a:lstStyle/>
          <a:p>
            <a:r>
              <a:rPr lang="en-US" i="1" dirty="0">
                <a:latin typeface="+mn-lt"/>
              </a:rPr>
              <a:t>Changes in Car Hire Rule </a:t>
            </a:r>
            <a:r>
              <a:rPr lang="en-US" i="1" dirty="0" smtClean="0">
                <a:latin typeface="+mn-lt"/>
              </a:rPr>
              <a:t>4</a:t>
            </a:r>
            <a:endParaRPr lang="en-US" i="1" dirty="0">
              <a:latin typeface="+mn-lt"/>
            </a:endParaRPr>
          </a:p>
        </p:txBody>
      </p:sp>
      <p:sp>
        <p:nvSpPr>
          <p:cNvPr id="3" name="Content Placeholder 2"/>
          <p:cNvSpPr>
            <a:spLocks noGrp="1"/>
          </p:cNvSpPr>
          <p:nvPr>
            <p:ph idx="1"/>
          </p:nvPr>
        </p:nvSpPr>
        <p:spPr>
          <a:xfrm>
            <a:off x="304800" y="1752601"/>
            <a:ext cx="8426967" cy="1905000"/>
          </a:xfrm>
        </p:spPr>
        <p:txBody>
          <a:bodyPr>
            <a:normAutofit/>
          </a:bodyPr>
          <a:lstStyle/>
          <a:p>
            <a:pPr marL="0" indent="0">
              <a:buNone/>
            </a:pPr>
            <a:endParaRPr lang="en-US" sz="2400" u="sng" dirty="0" smtClean="0">
              <a:latin typeface="+mn-lt"/>
            </a:endParaRPr>
          </a:p>
          <a:p>
            <a:pPr marL="0" indent="0">
              <a:buNone/>
            </a:pPr>
            <a:r>
              <a:rPr lang="en-US" sz="2800" b="1" dirty="0" smtClean="0">
                <a:latin typeface="+mn-lt"/>
              </a:rPr>
              <a:t>New Paragraph: B 3</a:t>
            </a:r>
          </a:p>
          <a:p>
            <a:pPr marL="0" indent="0">
              <a:buNone/>
            </a:pPr>
            <a:r>
              <a:rPr lang="en-US" sz="2400" dirty="0" smtClean="0">
                <a:latin typeface="+mn-lt"/>
              </a:rPr>
              <a:t>	3. </a:t>
            </a:r>
            <a:r>
              <a:rPr lang="en-US" sz="2400" dirty="0">
                <a:latin typeface="+mn-lt"/>
              </a:rPr>
              <a:t>A TRAIN 28 message will be created to assign car hire liability for the revenue empty cycle to the car mark </a:t>
            </a:r>
            <a:r>
              <a:rPr lang="en-US" sz="2400" dirty="0" smtClean="0">
                <a:latin typeface="+mn-lt"/>
              </a:rPr>
              <a:t>owner.</a:t>
            </a:r>
            <a:endParaRPr lang="en-US" sz="2400" dirty="0">
              <a:latin typeface="+mn-lt"/>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latin typeface="+mn-lt"/>
              </a:rPr>
              <a:pPr/>
              <a:t>7</a:t>
            </a:fld>
            <a:endParaRPr lang="en-US" dirty="0">
              <a:latin typeface="+mn-lt"/>
            </a:endParaRPr>
          </a:p>
        </p:txBody>
      </p:sp>
    </p:spTree>
    <p:extLst>
      <p:ext uri="{BB962C8B-B14F-4D97-AF65-F5344CB8AC3E}">
        <p14:creationId xmlns:p14="http://schemas.microsoft.com/office/powerpoint/2010/main" val="2799585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257" y="848241"/>
            <a:ext cx="8375651" cy="1192975"/>
          </a:xfrm>
        </p:spPr>
        <p:txBody>
          <a:bodyPr>
            <a:normAutofit/>
          </a:bodyPr>
          <a:lstStyle/>
          <a:p>
            <a:r>
              <a:rPr lang="en-US" i="1" dirty="0">
                <a:latin typeface="+mn-lt"/>
              </a:rPr>
              <a:t>Changes in Car Hire Rule </a:t>
            </a:r>
            <a:r>
              <a:rPr lang="en-US" i="1" dirty="0" smtClean="0">
                <a:latin typeface="+mn-lt"/>
              </a:rPr>
              <a:t>4</a:t>
            </a:r>
            <a:endParaRPr lang="en-US" i="1" dirty="0">
              <a:latin typeface="+mn-lt"/>
            </a:endParaRPr>
          </a:p>
        </p:txBody>
      </p:sp>
      <p:sp>
        <p:nvSpPr>
          <p:cNvPr id="3" name="Content Placeholder 2"/>
          <p:cNvSpPr>
            <a:spLocks noGrp="1"/>
          </p:cNvSpPr>
          <p:nvPr>
            <p:ph idx="1"/>
          </p:nvPr>
        </p:nvSpPr>
        <p:spPr>
          <a:xfrm>
            <a:off x="304800" y="1752601"/>
            <a:ext cx="8426967" cy="2971800"/>
          </a:xfrm>
        </p:spPr>
        <p:txBody>
          <a:bodyPr>
            <a:normAutofit/>
          </a:bodyPr>
          <a:lstStyle/>
          <a:p>
            <a:pPr marL="0" indent="0">
              <a:buNone/>
            </a:pPr>
            <a:endParaRPr lang="en-US" sz="2400" u="sng" dirty="0" smtClean="0">
              <a:latin typeface="+mn-lt"/>
            </a:endParaRPr>
          </a:p>
          <a:p>
            <a:pPr marL="0" indent="0">
              <a:buNone/>
            </a:pPr>
            <a:r>
              <a:rPr lang="en-US" sz="2800" b="1" dirty="0" smtClean="0">
                <a:latin typeface="+mn-lt"/>
              </a:rPr>
              <a:t>New Paragraph: C</a:t>
            </a:r>
          </a:p>
          <a:p>
            <a:pPr marL="0" indent="0">
              <a:buNone/>
            </a:pPr>
            <a:r>
              <a:rPr lang="en-US" sz="2400" u="sng" dirty="0" smtClean="0">
                <a:latin typeface="+mn-lt"/>
              </a:rPr>
              <a:t>C. Invalid Relief</a:t>
            </a:r>
          </a:p>
          <a:p>
            <a:pPr marL="0" indent="0">
              <a:buNone/>
            </a:pPr>
            <a:r>
              <a:rPr lang="en-US" sz="2400" dirty="0">
                <a:latin typeface="+mn-lt"/>
              </a:rPr>
              <a:t>If investigation develops that a cycle was improperly identified as an empty, revenue cycle, the car mark owner will be allowed to reclaim the car hire due for the cycle from the handling carrier after receiving consensus from the handling </a:t>
            </a:r>
            <a:r>
              <a:rPr lang="en-US" sz="2400" dirty="0" smtClean="0">
                <a:latin typeface="+mn-lt"/>
              </a:rPr>
              <a:t>carrier.</a:t>
            </a:r>
            <a:endParaRPr lang="en-US" sz="2400" dirty="0">
              <a:latin typeface="+mn-lt"/>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latin typeface="+mn-lt"/>
              </a:rPr>
              <a:pPr/>
              <a:t>8</a:t>
            </a:fld>
            <a:endParaRPr lang="en-US" dirty="0">
              <a:latin typeface="+mn-lt"/>
            </a:endParaRPr>
          </a:p>
        </p:txBody>
      </p:sp>
    </p:spTree>
    <p:extLst>
      <p:ext uri="{BB962C8B-B14F-4D97-AF65-F5344CB8AC3E}">
        <p14:creationId xmlns:p14="http://schemas.microsoft.com/office/powerpoint/2010/main" val="1575570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257" y="855452"/>
            <a:ext cx="8375651" cy="1192975"/>
          </a:xfrm>
        </p:spPr>
        <p:txBody>
          <a:bodyPr>
            <a:normAutofit/>
          </a:bodyPr>
          <a:lstStyle/>
          <a:p>
            <a:r>
              <a:rPr lang="en-US" i="1" dirty="0">
                <a:latin typeface="+mn-lt"/>
              </a:rPr>
              <a:t>Changes in Car Hire Rule </a:t>
            </a:r>
            <a:r>
              <a:rPr lang="en-US" i="1" dirty="0" smtClean="0">
                <a:latin typeface="+mn-lt"/>
              </a:rPr>
              <a:t>4</a:t>
            </a:r>
            <a:endParaRPr lang="en-US" i="1" dirty="0">
              <a:latin typeface="+mn-lt"/>
            </a:endParaRPr>
          </a:p>
        </p:txBody>
      </p:sp>
      <p:sp>
        <p:nvSpPr>
          <p:cNvPr id="3" name="Content Placeholder 2"/>
          <p:cNvSpPr>
            <a:spLocks noGrp="1"/>
          </p:cNvSpPr>
          <p:nvPr>
            <p:ph idx="1"/>
          </p:nvPr>
        </p:nvSpPr>
        <p:spPr>
          <a:xfrm>
            <a:off x="304800" y="1752601"/>
            <a:ext cx="8426967" cy="2209800"/>
          </a:xfrm>
        </p:spPr>
        <p:txBody>
          <a:bodyPr>
            <a:normAutofit/>
          </a:bodyPr>
          <a:lstStyle/>
          <a:p>
            <a:pPr marL="0" indent="0">
              <a:buNone/>
            </a:pPr>
            <a:endParaRPr lang="en-US" sz="2400" u="sng" dirty="0" smtClean="0">
              <a:latin typeface="+mn-lt"/>
            </a:endParaRPr>
          </a:p>
          <a:p>
            <a:pPr marL="0" indent="0">
              <a:buNone/>
            </a:pPr>
            <a:r>
              <a:rPr lang="en-US" sz="2800" b="1" dirty="0" smtClean="0">
                <a:latin typeface="+mn-lt"/>
              </a:rPr>
              <a:t>New Paragraph: C</a:t>
            </a:r>
          </a:p>
          <a:p>
            <a:pPr marL="0" indent="0">
              <a:buNone/>
            </a:pPr>
            <a:r>
              <a:rPr lang="en-US" sz="2400" dirty="0">
                <a:latin typeface="+mn-lt"/>
              </a:rPr>
              <a:t>These reclaims should not be deducted; a file outlining the reason for the reclaim should be sent to the erring carrier for review. </a:t>
            </a:r>
            <a:r>
              <a:rPr lang="en-US" sz="2400" dirty="0" smtClean="0">
                <a:latin typeface="+mn-lt"/>
              </a:rPr>
              <a:t>The </a:t>
            </a:r>
            <a:r>
              <a:rPr lang="en-US" sz="2400" dirty="0">
                <a:latin typeface="+mn-lt"/>
              </a:rPr>
              <a:t>reclaim will be handled under the provisions of Car Hire Rule 13.</a:t>
            </a:r>
          </a:p>
        </p:txBody>
      </p:sp>
      <p:sp>
        <p:nvSpPr>
          <p:cNvPr id="4" name="Slide Number Placeholder 3"/>
          <p:cNvSpPr>
            <a:spLocks noGrp="1"/>
          </p:cNvSpPr>
          <p:nvPr>
            <p:ph type="sldNum" sz="quarter" idx="12"/>
          </p:nvPr>
        </p:nvSpPr>
        <p:spPr/>
        <p:txBody>
          <a:bodyPr/>
          <a:lstStyle/>
          <a:p>
            <a:fld id="{799CD883-C747-E24C-A571-B44F9B83C299}" type="slidenum">
              <a:rPr lang="en-US" smtClean="0">
                <a:latin typeface="+mn-lt"/>
              </a:rPr>
              <a:pPr/>
              <a:t>9</a:t>
            </a:fld>
            <a:endParaRPr lang="en-US" dirty="0">
              <a:latin typeface="+mn-lt"/>
            </a:endParaRPr>
          </a:p>
        </p:txBody>
      </p:sp>
    </p:spTree>
    <p:extLst>
      <p:ext uri="{BB962C8B-B14F-4D97-AF65-F5344CB8AC3E}">
        <p14:creationId xmlns:p14="http://schemas.microsoft.com/office/powerpoint/2010/main" val="857570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5815</TotalTime>
  <Words>619</Words>
  <Application>Microsoft Office PowerPoint</Application>
  <PresentationFormat>On-screen Show (4:3)</PresentationFormat>
  <Paragraphs>106</Paragraphs>
  <Slides>16</Slides>
  <Notes>5</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1_Office Theme</vt:lpstr>
      <vt:lpstr>Car Hire Rule 4</vt:lpstr>
      <vt:lpstr>Today’s agenda</vt:lpstr>
      <vt:lpstr>Changes in Car Hire Rule 4</vt:lpstr>
      <vt:lpstr>Changes in Car Hire Rule 4</vt:lpstr>
      <vt:lpstr>Changes in Car Hire Rule 4</vt:lpstr>
      <vt:lpstr>Changes in Car Hire Rule 4</vt:lpstr>
      <vt:lpstr>Changes in Car Hire Rule 4</vt:lpstr>
      <vt:lpstr>Changes in Car Hire Rule 4</vt:lpstr>
      <vt:lpstr>Changes in Car Hire Rule 4</vt:lpstr>
      <vt:lpstr>Summary of Car Hire Rule 4 Changes</vt:lpstr>
      <vt:lpstr>Review of New CHR4 Process</vt:lpstr>
      <vt:lpstr>Review of New CHR4 Process</vt:lpstr>
      <vt:lpstr>Review of New CHR4 Process</vt:lpstr>
      <vt:lpstr>Potential Issues</vt:lpstr>
      <vt:lpstr>Potential Issues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Gunther, Joanne</dc:creator>
  <cp:lastModifiedBy>Hancock, Kelley-Jo</cp:lastModifiedBy>
  <cp:revision>133</cp:revision>
  <cp:lastPrinted>2014-04-10T18:06:03Z</cp:lastPrinted>
  <dcterms:created xsi:type="dcterms:W3CDTF">2012-02-21T18:19:11Z</dcterms:created>
  <dcterms:modified xsi:type="dcterms:W3CDTF">2014-05-02T21:56:43Z</dcterms:modified>
</cp:coreProperties>
</file>