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5"/>
  </p:sldMasterIdLst>
  <p:notesMasterIdLst>
    <p:notesMasterId r:id="rId11"/>
  </p:notesMasterIdLst>
  <p:handoutMasterIdLst>
    <p:handoutMasterId r:id="rId12"/>
  </p:handoutMasterIdLst>
  <p:sldIdLst>
    <p:sldId id="256" r:id="rId6"/>
    <p:sldId id="260" r:id="rId7"/>
    <p:sldId id="258" r:id="rId8"/>
    <p:sldId id="259" r:id="rId9"/>
    <p:sldId id="279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4" autoAdjust="0"/>
    <p:restoredTop sz="94605" autoAdjust="0"/>
  </p:normalViewPr>
  <p:slideViewPr>
    <p:cSldViewPr>
      <p:cViewPr>
        <p:scale>
          <a:sx n="60" d="100"/>
          <a:sy n="60" d="100"/>
        </p:scale>
        <p:origin x="-994" y="3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275" y="-5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CFA2B73C-8B4D-499D-8E90-B1EA85F778D6}" type="datetimeFigureOut">
              <a:rPr lang="en-US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0036B680-B9C3-4E0C-BD13-B78AC62D68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062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AC3F59EC-3C19-4DBF-9571-7E5C4DDFA8DA}" type="datetimeFigureOut">
              <a:rPr lang="en-US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94BB6502-B43C-4529-8561-625713E7F5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975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262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 see, we have a diverse and knowledgeable group of representatives from all aspects of our industry.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048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273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319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335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ackground tit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71800"/>
            <a:ext cx="6400800" cy="17526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72AD6-1352-48B0-A72D-9D307EB33DD2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AC6DD-B9B1-46D6-B548-6914236152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53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0EDE2-0229-420A-874A-8ECCAD04F514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76549-CBCA-47BB-B541-B6E89125B1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57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98C81-6865-45C2-8BAD-EBD2D0BC3715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7984F-0A7C-405B-A200-C2E500AEBC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43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C7652-5525-406F-86D5-D0791D09EC60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21224-82D4-47A7-AE76-1030D75C0E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3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98C81-6865-45C2-8BAD-EBD2D0BC3715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6C2E7-18EE-4CAD-9DA0-12F70B139A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24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4008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689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DBB7E-59CC-42B0-8E27-461372D68FEE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05AC8-C55A-45AA-A6FA-A78646C86F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971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ED60A-F04B-4A59-9FF8-98CD007CE993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A2C1B-539C-4286-972A-B8F3485C27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140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BCBDC-0328-4562-9862-B23421359D31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4A193-3EB3-4CC0-ACD4-9EE13EB70C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837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40817-6358-4AF5-8D82-5C5D07BAE8AD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0BF1B-AB29-471B-8D08-75F615B98C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61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879B5-8B78-4806-A354-1C1D7F3269AE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CDDA6-5A72-453D-9547-5F380D4C25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9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ackground 6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534400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534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398C81-6865-45C2-8BAD-EBD2D0BC3715}" type="datetimeFigureOut">
              <a:rPr lang="en-US" smtClean="0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5410200" cy="36512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5EB70A-D70F-4AF5-BF0A-F831CD77D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70C0"/>
        </a:buClr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1A823A"/>
        </a:buClr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48A54"/>
        </a:buClr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611312"/>
            <a:ext cx="8991600" cy="3417888"/>
          </a:xfrm>
        </p:spPr>
        <p:txBody>
          <a:bodyPr/>
          <a:lstStyle/>
          <a:p>
            <a:pPr>
              <a:defRPr/>
            </a:pPr>
            <a:r>
              <a:rPr lang="en-US" sz="4800" dirty="0" smtClean="0"/>
              <a:t>Rule 22 Automation Update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ACACSO – </a:t>
            </a:r>
            <a:r>
              <a:rPr lang="en-US" sz="2800" dirty="0"/>
              <a:t>S</a:t>
            </a:r>
            <a:r>
              <a:rPr lang="en-US" sz="2800" dirty="0" smtClean="0"/>
              <a:t>pringdale, AR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May - 2015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Tag Members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1148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GATX</a:t>
            </a:r>
          </a:p>
          <a:p>
            <a:r>
              <a:rPr lang="en-US" dirty="0" smtClean="0">
                <a:latin typeface="+mj-lt"/>
              </a:rPr>
              <a:t>Greenbrier Companies</a:t>
            </a:r>
          </a:p>
          <a:p>
            <a:r>
              <a:rPr lang="en-US" dirty="0" smtClean="0">
                <a:latin typeface="+mj-lt"/>
              </a:rPr>
              <a:t>GE</a:t>
            </a:r>
          </a:p>
          <a:p>
            <a:r>
              <a:rPr lang="en-US" dirty="0" smtClean="0">
                <a:latin typeface="+mj-lt"/>
              </a:rPr>
              <a:t>Progress Rail Services</a:t>
            </a:r>
          </a:p>
          <a:p>
            <a:r>
              <a:rPr lang="en-US" dirty="0" smtClean="0">
                <a:latin typeface="+mj-lt"/>
              </a:rPr>
              <a:t>Railinc </a:t>
            </a:r>
          </a:p>
          <a:p>
            <a:r>
              <a:rPr lang="en-US" dirty="0" err="1" smtClean="0">
                <a:latin typeface="+mj-lt"/>
              </a:rPr>
              <a:t>ShipXpress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TTX Company</a:t>
            </a:r>
          </a:p>
          <a:p>
            <a:r>
              <a:rPr lang="en-US" dirty="0" smtClean="0">
                <a:latin typeface="+mj-lt"/>
              </a:rPr>
              <a:t>CN</a:t>
            </a:r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800600" y="1600200"/>
            <a:ext cx="3505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C61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ABBD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ACC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err="1" smtClean="0">
                <a:latin typeface="+mj-lt"/>
              </a:rPr>
              <a:t>Watco</a:t>
            </a:r>
            <a:r>
              <a:rPr lang="en-US" sz="2800" dirty="0" smtClean="0">
                <a:latin typeface="+mj-lt"/>
              </a:rPr>
              <a:t> Companies</a:t>
            </a:r>
            <a:endParaRPr lang="en-US" sz="2800" dirty="0" smtClean="0">
              <a:latin typeface="+mj-lt"/>
            </a:endParaRP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CP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CSXT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GWRR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KCS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NS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UP</a:t>
            </a:r>
            <a:endParaRPr lang="en-US" sz="2800" dirty="0" smtClean="0">
              <a:latin typeface="+mj-lt"/>
            </a:endParaRPr>
          </a:p>
          <a:p>
            <a:pPr lvl="2"/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4254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TAG Goals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74676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Create a set of standard business rules</a:t>
            </a:r>
          </a:p>
          <a:p>
            <a:endParaRPr lang="en-US" sz="1400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Simplify the existing Rule 22 verbiage</a:t>
            </a:r>
          </a:p>
          <a:p>
            <a:endParaRPr lang="en-US" sz="1400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Low cost industry implementation – LCS message</a:t>
            </a:r>
          </a:p>
          <a:p>
            <a:endParaRPr lang="en-US" sz="1400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Not to change the intent and current application of the  rule</a:t>
            </a:r>
          </a:p>
          <a:p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1834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Timeline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74676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Unanimously approved by Equipment Assets Committee (EAC) in January 2014</a:t>
            </a:r>
          </a:p>
          <a:p>
            <a:endParaRPr lang="en-US" sz="900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TAG appointed by EAC and meetings began in February 2014</a:t>
            </a:r>
          </a:p>
          <a:p>
            <a:endParaRPr lang="en-US" sz="900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Approved by RPSWC in August 2014 contingent on EAC approval of Rule 22 verbiage and business rules</a:t>
            </a:r>
          </a:p>
          <a:p>
            <a:endParaRPr lang="en-US" sz="900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EAC did not approve the verbiage and business rules and the TAG was sunset</a:t>
            </a: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014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Questions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sz="3200" dirty="0" smtClean="0">
                <a:latin typeface="+mj-lt"/>
              </a:rPr>
              <a:t>Robert Sanford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Director Revenue Accounting Support Services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chemeClr val="accent1"/>
                </a:solidFill>
                <a:latin typeface="+mj-lt"/>
              </a:rPr>
              <a:t>Robert.Sanford@nscorp.com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404-529-1011</a:t>
            </a:r>
            <a:endParaRPr lang="en-US" dirty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1404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>
  <documentManagement>
    <_dlc_DocIdPersistId xmlns="35c3dc42-99bc-47aa-877e-2ba4408806cd" xsi:nil="true"/>
    <_dlc_DocId xmlns="35c3dc42-99bc-47aa-877e-2ba4408806cd" xsi:nil="true"/>
    <_dlc_DocIdUrl xmlns="35c3dc42-99bc-47aa-877e-2ba4408806cd">
      <Url xsi:nil="true"/>
      <Description xsi:nil="true"/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2981295320C94C9073846879C2DAE9" ma:contentTypeVersion="0" ma:contentTypeDescription="Create a new document." ma:contentTypeScope="" ma:versionID="b08014bc8448882f24dc647a8cc63aec">
  <xsd:schema xmlns:xsd="http://www.w3.org/2001/XMLSchema" xmlns:xs="http://www.w3.org/2001/XMLSchema" xmlns:p="http://schemas.microsoft.com/office/2006/metadata/properties" xmlns:ns2="35c3dc42-99bc-47aa-877e-2ba4408806cd" targetNamespace="http://schemas.microsoft.com/office/2006/metadata/properties" ma:root="true" ma:fieldsID="f9d6a6220f1ebc806ade698b01e31bd6" ns2:_="">
    <xsd:import namespace="35c3dc42-99bc-47aa-877e-2ba4408806c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c3dc42-99bc-47aa-877e-2ba4408806c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207B7C-4326-4C62-BAEF-C3F6791A49F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BD164B0-1CA1-4066-94E3-8EB089F773D9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5c3dc42-99bc-47aa-877e-2ba4408806cd"/>
  </ds:schemaRefs>
</ds:datastoreItem>
</file>

<file path=customXml/itemProps3.xml><?xml version="1.0" encoding="utf-8"?>
<ds:datastoreItem xmlns:ds="http://schemas.openxmlformats.org/officeDocument/2006/customXml" ds:itemID="{BA5AD73A-193E-48F3-855E-876A2AB9874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722F8FA-6329-4B34-95D9-76DBE1AF67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c3dc42-99bc-47aa-877e-2ba4408806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893</TotalTime>
  <Words>148</Words>
  <Application>Microsoft Office PowerPoint</Application>
  <PresentationFormat>On-screen Show (4:3)</PresentationFormat>
  <Paragraphs>50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Theme1</vt:lpstr>
      <vt:lpstr>Rule 22 Automation Update  ACACSO – Springdale, AR  May - 2015</vt:lpstr>
      <vt:lpstr>Tag Members </vt:lpstr>
      <vt:lpstr>TAG Goals </vt:lpstr>
      <vt:lpstr>Timeline </vt:lpstr>
      <vt:lpstr>Questions</vt:lpstr>
    </vt:vector>
  </TitlesOfParts>
  <Company>Norfolk Southern Corp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ucyrg</dc:creator>
  <cp:lastModifiedBy>acrms</cp:lastModifiedBy>
  <cp:revision>76</cp:revision>
  <cp:lastPrinted>2015-05-12T20:22:36Z</cp:lastPrinted>
  <dcterms:created xsi:type="dcterms:W3CDTF">2009-11-11T13:50:16Z</dcterms:created>
  <dcterms:modified xsi:type="dcterms:W3CDTF">2015-05-13T19:10:06Z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0x0101004C2981295320C94C9073846879C2DAE9</vt:lpwstr>
  </property>
  <property fmtid="{D5CDD505-2E9C-101B-9397-08002B2CF9AE}" pid="3" name="Order">
    <vt:r8>2600</vt:r8>
  </property>
  <property fmtid="{D5CDD505-2E9C-101B-9397-08002B2CF9AE}" pid="4" name="_dlc_DocIdItemGuid">
    <vt:lpwstr>c06bb8dc-87ca-4f0c-8315-2a4d8c799f02</vt:lpwstr>
  </property>
  <property fmtid="{D5CDD505-2E9C-101B-9397-08002B2CF9AE}" pid="5" name="xd_ProgID">
    <vt:lpwstr/>
  </property>
  <property fmtid="{D5CDD505-2E9C-101B-9397-08002B2CF9AE}" pid="6" name="TemplateUrl">
    <vt:lpwstr/>
  </property>
</Properties>
</file>