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6"/>
  </p:notesMasterIdLst>
  <p:sldIdLst>
    <p:sldId id="256" r:id="rId2"/>
    <p:sldId id="271" r:id="rId3"/>
    <p:sldId id="264" r:id="rId4"/>
    <p:sldId id="257" r:id="rId5"/>
    <p:sldId id="273" r:id="rId6"/>
    <p:sldId id="287" r:id="rId7"/>
    <p:sldId id="290" r:id="rId8"/>
    <p:sldId id="289" r:id="rId9"/>
    <p:sldId id="295" r:id="rId10"/>
    <p:sldId id="288" r:id="rId11"/>
    <p:sldId id="291" r:id="rId12"/>
    <p:sldId id="292" r:id="rId13"/>
    <p:sldId id="293"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202" autoAdjust="0"/>
  </p:normalViewPr>
  <p:slideViewPr>
    <p:cSldViewPr>
      <p:cViewPr>
        <p:scale>
          <a:sx n="107" d="100"/>
          <a:sy n="107" d="100"/>
        </p:scale>
        <p:origin x="-109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762A74-C829-45E2-B0D9-EAA0ABB6EFEF}" type="datetimeFigureOut">
              <a:rPr lang="en-US" smtClean="0"/>
              <a:t>11/11/2013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93F51A-8665-4B26-9860-FF85562B8B4A}" type="slidenum">
              <a:rPr lang="en-US" smtClean="0"/>
              <a:t>‹#›</a:t>
            </a:fld>
            <a:endParaRPr lang="en-US"/>
          </a:p>
        </p:txBody>
      </p:sp>
    </p:spTree>
    <p:extLst>
      <p:ext uri="{BB962C8B-B14F-4D97-AF65-F5344CB8AC3E}">
        <p14:creationId xmlns:p14="http://schemas.microsoft.com/office/powerpoint/2010/main" val="130086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14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Gap Analysis </a:t>
            </a:r>
            <a:r>
              <a:rPr kumimoji="0" lang="en-US" sz="11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Reviews a sample of cars to assure that all movements are reported and mileage is paid for all reported movements.</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p>
          <a:p>
            <a:pPr marL="400050" marR="0" lvl="1" indent="0" algn="l" defTabSz="914400" rtl="0" eaLnBrk="1" fontAlgn="auto" latinLnBrk="0" hangingPunct="1">
              <a:lnSpc>
                <a:spcPct val="100000"/>
              </a:lnSpc>
              <a:spcBef>
                <a:spcPts val="0"/>
              </a:spcBef>
              <a:spcAft>
                <a:spcPts val="0"/>
              </a:spcAft>
              <a:buClrTx/>
              <a:buSzTx/>
              <a:buFont typeface="Courier New" pitchFamily="49" charset="0"/>
              <a:buNone/>
              <a:tabLst/>
              <a:defRPr/>
            </a:pPr>
            <a:r>
              <a:rPr kumimoji="0" lang="en-US" sz="1100" b="0" i="0" u="none" strike="noStrike" kern="1200" cap="none" spc="0" normalizeH="0" baseline="0" noProof="0" dirty="0" err="1" smtClean="0">
                <a:ln>
                  <a:noFill/>
                </a:ln>
                <a:solidFill>
                  <a:prstClr val="black">
                    <a:lumMod val="50000"/>
                    <a:lumOff val="50000"/>
                  </a:prstClr>
                </a:solidFill>
                <a:effectLst/>
                <a:uLnTx/>
                <a:uFillTx/>
                <a:latin typeface="+mn-lt"/>
                <a:ea typeface="Times New Roman"/>
                <a:cs typeface="Times New Roman"/>
              </a:rPr>
              <a:t>Railinc</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suggests that instead of requesting the assistance of the audited carrier, the sample be drawn from the cars shown to be in the audited carrier’s account during the audited month.</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p>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14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Payment per LCS </a:t>
            </a:r>
            <a:r>
              <a:rPr kumimoji="0" lang="en-US" sz="11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Reviews a sample of cars to assure that car hire liability was calculated per LCS and TOL records.</a:t>
            </a:r>
            <a:r>
              <a:rPr kumimoji="0" lang="en-US" sz="11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endPar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p>
          <a:p>
            <a:pPr marL="400050" marR="0" lvl="1" indent="0" algn="l" defTabSz="914400" rtl="0" eaLnBrk="1" fontAlgn="auto" latinLnBrk="0" hangingPunct="1">
              <a:lnSpc>
                <a:spcPct val="100000"/>
              </a:lnSpc>
              <a:spcBef>
                <a:spcPts val="0"/>
              </a:spcBef>
              <a:spcAft>
                <a:spcPts val="0"/>
              </a:spcAft>
              <a:buClrTx/>
              <a:buSzTx/>
              <a:buFont typeface="Courier New" pitchFamily="49" charset="0"/>
              <a:buNone/>
              <a:tabLst/>
              <a:defRPr/>
            </a:pPr>
            <a:r>
              <a:rPr kumimoji="0" lang="en-US" sz="1100" b="0" i="0" u="none" strike="noStrike" kern="1200" cap="none" spc="0" normalizeH="0" baseline="0" noProof="0" dirty="0" err="1" smtClean="0">
                <a:ln>
                  <a:noFill/>
                </a:ln>
                <a:solidFill>
                  <a:prstClr val="black">
                    <a:lumMod val="50000"/>
                    <a:lumOff val="50000"/>
                  </a:prstClr>
                </a:solidFill>
                <a:effectLst/>
                <a:uLnTx/>
                <a:uFillTx/>
                <a:latin typeface="+mn-lt"/>
                <a:ea typeface="Times New Roman"/>
                <a:cs typeface="Times New Roman"/>
              </a:rPr>
              <a:t>Railinc</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suggested that the sample of cars to be analyzed be drawn from the Car Hire Liability File (CHLF).  The number of hours due from the audited carrier will also be pulled from the CHLF.  CHDX will be used as the source of payment data.  To the extent that CHDX payment records match the liability shown on the CHLF, it will be concluded that payments were calculated properly.  For CHDX records that do not match CHLF records, the auditors will review the movement and interchange/TOL data to determine how car hire liability was calculated.  </a:t>
            </a:r>
          </a:p>
          <a:p>
            <a:pPr marL="400050" marR="0" lvl="1" indent="0" algn="l" defTabSz="914400" rtl="0" eaLnBrk="1" fontAlgn="auto" latinLnBrk="0" hangingPunct="1">
              <a:lnSpc>
                <a:spcPct val="100000"/>
              </a:lnSpc>
              <a:spcBef>
                <a:spcPts val="0"/>
              </a:spcBef>
              <a:spcAft>
                <a:spcPts val="0"/>
              </a:spcAft>
              <a:buClrTx/>
              <a:buSzTx/>
              <a:buFont typeface="Courier New" pitchFamily="49" charset="0"/>
              <a:buNone/>
              <a:tabLst/>
              <a:defRPr/>
            </a:pP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p>
          <a:p>
            <a:pPr marL="400050" marR="0" lvl="1" indent="0" algn="l" defTabSz="914400" rtl="0" eaLnBrk="1" fontAlgn="auto" latinLnBrk="0" hangingPunct="1">
              <a:lnSpc>
                <a:spcPct val="100000"/>
              </a:lnSpc>
              <a:spcBef>
                <a:spcPts val="0"/>
              </a:spcBef>
              <a:spcAft>
                <a:spcPts val="0"/>
              </a:spcAft>
              <a:buClrTx/>
              <a:buSzTx/>
              <a:buFont typeface="Courier New" pitchFamily="49" charset="0"/>
              <a:buNone/>
              <a:tabLst/>
              <a:defRPr/>
            </a:pPr>
            <a:r>
              <a:rPr kumimoji="0" lang="en-US" sz="1100" b="0" i="0" u="none" strike="noStrike" kern="1200" cap="none" spc="0" normalizeH="0" baseline="0" noProof="0" dirty="0" err="1" smtClean="0">
                <a:ln>
                  <a:noFill/>
                </a:ln>
                <a:solidFill>
                  <a:prstClr val="black">
                    <a:lumMod val="50000"/>
                    <a:lumOff val="50000"/>
                  </a:prstClr>
                </a:solidFill>
                <a:effectLst/>
                <a:uLnTx/>
                <a:uFillTx/>
                <a:latin typeface="+mn-lt"/>
                <a:ea typeface="Times New Roman"/>
                <a:cs typeface="Times New Roman"/>
              </a:rPr>
              <a:t>Railinc</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also suggested that more cars be reviewed.  Currently, only a single month of the four analyzed in the Gap Analysis is included in the LCS review.  All four months included in the Gap Analysis should be included in LCS review.</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p>
          <a:p>
            <a:pPr marL="342900" marR="0" lvl="0" indent="-342900" algn="l" defTabSz="914400" rtl="0" eaLnBrk="1" fontAlgn="auto" latinLnBrk="0" hangingPunct="1">
              <a:lnSpc>
                <a:spcPct val="100000"/>
              </a:lnSpc>
              <a:spcBef>
                <a:spcPts val="0"/>
              </a:spcBef>
              <a:spcAft>
                <a:spcPts val="0"/>
              </a:spcAft>
              <a:buClrTx/>
              <a:buSzTx/>
              <a:buFont typeface="Wingdings" pitchFamily="2" charset="2"/>
              <a:buChar char="ü"/>
              <a:tabLst/>
              <a:defRPr/>
            </a:pPr>
            <a:r>
              <a:rPr kumimoji="0" lang="en-US" sz="14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Overall Payment Review </a:t>
            </a:r>
            <a:r>
              <a:rPr kumimoji="0" lang="en-US" sz="1100" b="1"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Confirms that car hire is, in general, paid in either the current or voluntary period.  Total car hire payments are reviewed.  For Class I carriers 98% of the car hire owed should be paid in the current and voluntary payments periods.  For Class II and Class III carriers 95% of the car hire owed should be paid in the current and voluntary payment periods.</a:t>
            </a:r>
          </a:p>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a:t>
            </a:r>
          </a:p>
          <a:p>
            <a:pPr marL="400050" marR="0" lvl="1" indent="0" algn="l" defTabSz="914400" rtl="0" eaLnBrk="1" fontAlgn="auto" latinLnBrk="0" hangingPunct="1">
              <a:lnSpc>
                <a:spcPct val="100000"/>
              </a:lnSpc>
              <a:spcBef>
                <a:spcPts val="0"/>
              </a:spcBef>
              <a:spcAft>
                <a:spcPts val="0"/>
              </a:spcAft>
              <a:buClrTx/>
              <a:buSzTx/>
              <a:buFont typeface="Courier New" pitchFamily="49" charset="0"/>
              <a:buNone/>
              <a:tabLst/>
              <a:defRPr/>
            </a:pPr>
            <a:r>
              <a:rPr kumimoji="0" lang="en-US" sz="1100" b="0" i="0" u="none" strike="noStrike" kern="1200" cap="none" spc="0" normalizeH="0" baseline="0" noProof="0" dirty="0" err="1" smtClean="0">
                <a:ln>
                  <a:noFill/>
                </a:ln>
                <a:solidFill>
                  <a:prstClr val="black">
                    <a:lumMod val="50000"/>
                    <a:lumOff val="50000"/>
                  </a:prstClr>
                </a:solidFill>
                <a:effectLst/>
                <a:uLnTx/>
                <a:uFillTx/>
                <a:latin typeface="+mn-lt"/>
                <a:ea typeface="Times New Roman"/>
                <a:cs typeface="Times New Roman"/>
              </a:rPr>
              <a:t>Railinc</a:t>
            </a:r>
            <a:r>
              <a:rPr kumimoji="0" lang="en-US" sz="1100" b="0" i="0" u="none" strike="noStrike" kern="1200" cap="none" spc="0" normalizeH="0" baseline="0" noProof="0" dirty="0" smtClean="0">
                <a:ln>
                  <a:noFill/>
                </a:ln>
                <a:solidFill>
                  <a:prstClr val="black">
                    <a:lumMod val="50000"/>
                    <a:lumOff val="50000"/>
                  </a:prstClr>
                </a:solidFill>
                <a:effectLst/>
                <a:uLnTx/>
                <a:uFillTx/>
                <a:latin typeface="+mn-lt"/>
                <a:ea typeface="Times New Roman"/>
                <a:cs typeface="Times New Roman"/>
              </a:rPr>
              <a:t> suggested that the audit be conducted based on CHDX data.  Data for a service month will be pulled across 13 payment months.  The percentage of payments in the current and voluntary payment periods will be compared to payments made after the voluntary payment period.</a:t>
            </a:r>
          </a:p>
          <a:p>
            <a:endParaRPr lang="en-US" dirty="0"/>
          </a:p>
        </p:txBody>
      </p:sp>
      <p:sp>
        <p:nvSpPr>
          <p:cNvPr id="4" name="Slide Number Placeholder 3"/>
          <p:cNvSpPr>
            <a:spLocks noGrp="1"/>
          </p:cNvSpPr>
          <p:nvPr>
            <p:ph type="sldNum" sz="quarter" idx="10"/>
          </p:nvPr>
        </p:nvSpPr>
        <p:spPr/>
        <p:txBody>
          <a:bodyPr/>
          <a:lstStyle/>
          <a:p>
            <a:fld id="{3993F51A-8665-4B26-9860-FF85562B8B4A}" type="slidenum">
              <a:rPr lang="en-US" smtClean="0"/>
              <a:t>7</a:t>
            </a:fld>
            <a:endParaRPr lang="en-US"/>
          </a:p>
        </p:txBody>
      </p:sp>
    </p:spTree>
    <p:extLst>
      <p:ext uri="{BB962C8B-B14F-4D97-AF65-F5344CB8AC3E}">
        <p14:creationId xmlns:p14="http://schemas.microsoft.com/office/powerpoint/2010/main" val="913376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6E3C82EC-C7F6-4DAA-AF6B-A4C7ED190668}" type="datetimeFigureOut">
              <a:rPr lang="en-US" smtClean="0"/>
              <a:t>11/11/2013</a:t>
            </a:fld>
            <a:endParaRPr lang="en-US"/>
          </a:p>
        </p:txBody>
      </p:sp>
      <p:sp>
        <p:nvSpPr>
          <p:cNvPr id="8" name="Slide Number Placeholder 7"/>
          <p:cNvSpPr>
            <a:spLocks noGrp="1"/>
          </p:cNvSpPr>
          <p:nvPr>
            <p:ph type="sldNum" sz="quarter" idx="11"/>
          </p:nvPr>
        </p:nvSpPr>
        <p:spPr/>
        <p:txBody>
          <a:bodyPr/>
          <a:lstStyle/>
          <a:p>
            <a:fld id="{1576998E-3EB8-4014-87C6-F5DEDBE0F55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3C82EC-C7F6-4DAA-AF6B-A4C7ED190668}"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3C82EC-C7F6-4DAA-AF6B-A4C7ED190668}"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6E3C82EC-C7F6-4DAA-AF6B-A4C7ED190668}"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3C82EC-C7F6-4DAA-AF6B-A4C7ED190668}" type="datetimeFigureOut">
              <a:rPr lang="en-US" smtClean="0"/>
              <a:t>11/11/2013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6998E-3EB8-4014-87C6-F5DEDBE0F555}"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6E3C82EC-C7F6-4DAA-AF6B-A4C7ED190668}"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6998E-3EB8-4014-87C6-F5DEDBE0F555}"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E3C82EC-C7F6-4DAA-AF6B-A4C7ED190668}" type="datetimeFigureOut">
              <a:rPr lang="en-US" smtClean="0"/>
              <a:t>11/11/2013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76998E-3EB8-4014-87C6-F5DEDBE0F555}"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E3C82EC-C7F6-4DAA-AF6B-A4C7ED190668}" type="datetimeFigureOut">
              <a:rPr lang="en-US" smtClean="0"/>
              <a:t>11/11/2013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3C82EC-C7F6-4DAA-AF6B-A4C7ED190668}" type="datetimeFigureOut">
              <a:rPr lang="en-US" smtClean="0"/>
              <a:t>11/11/2013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3C82EC-C7F6-4DAA-AF6B-A4C7ED190668}"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3C82EC-C7F6-4DAA-AF6B-A4C7ED190668}" type="datetimeFigureOut">
              <a:rPr lang="en-US" smtClean="0"/>
              <a:t>11/11/2013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6998E-3EB8-4014-87C6-F5DEDBE0F5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6E3C82EC-C7F6-4DAA-AF6B-A4C7ED190668}" type="datetimeFigureOut">
              <a:rPr lang="en-US" smtClean="0"/>
              <a:t>11/11/2013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576998E-3EB8-4014-87C6-F5DEDBE0F555}"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209800"/>
            <a:ext cx="6477000" cy="1828800"/>
          </a:xfrm>
        </p:spPr>
        <p:txBody>
          <a:bodyPr/>
          <a:lstStyle/>
          <a:p>
            <a:r>
              <a:rPr lang="en-US" dirty="0" smtClean="0"/>
              <a:t>EAC Update for ACACSO</a:t>
            </a:r>
            <a:endParaRPr lang="en-US" dirty="0"/>
          </a:p>
        </p:txBody>
      </p:sp>
      <p:sp>
        <p:nvSpPr>
          <p:cNvPr id="3" name="Subtitle 2"/>
          <p:cNvSpPr>
            <a:spLocks noGrp="1"/>
          </p:cNvSpPr>
          <p:nvPr>
            <p:ph type="subTitle" idx="1"/>
          </p:nvPr>
        </p:nvSpPr>
        <p:spPr>
          <a:xfrm>
            <a:off x="1371600" y="4572000"/>
            <a:ext cx="6400800" cy="1295400"/>
          </a:xfrm>
        </p:spPr>
        <p:txBody>
          <a:bodyPr>
            <a:normAutofit/>
          </a:bodyPr>
          <a:lstStyle/>
          <a:p>
            <a:endParaRPr lang="en-US" dirty="0"/>
          </a:p>
          <a:p>
            <a:r>
              <a:rPr lang="en-US" dirty="0" smtClean="0">
                <a:solidFill>
                  <a:schemeClr val="tx1"/>
                </a:solidFill>
                <a:latin typeface="Calibri" panose="020F0502020204030204" pitchFamily="34" charset="0"/>
                <a:cs typeface="Calibri" panose="020F0502020204030204" pitchFamily="34" charset="0"/>
              </a:rPr>
              <a:t>George A. Jones, CPA CMA – Dir.  Car Accounting and Disbursements CSX Transportation</a:t>
            </a:r>
          </a:p>
          <a:p>
            <a:endParaRPr lang="en-US" dirty="0"/>
          </a:p>
        </p:txBody>
      </p:sp>
      <p:sp>
        <p:nvSpPr>
          <p:cNvPr id="4" name="TextBox 3"/>
          <p:cNvSpPr txBox="1"/>
          <p:nvPr/>
        </p:nvSpPr>
        <p:spPr>
          <a:xfrm>
            <a:off x="304800" y="6146716"/>
            <a:ext cx="1614288" cy="492443"/>
          </a:xfrm>
          <a:prstGeom prst="rect">
            <a:avLst/>
          </a:prstGeom>
        </p:spPr>
        <p:txBody>
          <a:bodyPr vert="horz" anchor="ctr">
            <a:normAutofit fontScale="62500" lnSpcReduction="20000"/>
          </a:bodyPr>
          <a:lstStyle>
            <a:lvl1pPr indent="0">
              <a:spcBef>
                <a:spcPts val="700"/>
              </a:spcBef>
              <a:buClr>
                <a:schemeClr val="accent2"/>
              </a:buClr>
              <a:buSzPct val="60000"/>
              <a:buFont typeface="Wingdings"/>
              <a:buNone/>
              <a:defRPr kumimoji="0" sz="2600">
                <a:solidFill>
                  <a:srgbClr val="FFFFFF"/>
                </a:solidFill>
              </a:defRPr>
            </a:lvl1pPr>
            <a:lvl2pPr indent="0" algn="ctr">
              <a:spcBef>
                <a:spcPts val="550"/>
              </a:spcBef>
              <a:buClr>
                <a:schemeClr val="accent1"/>
              </a:buClr>
              <a:buSzPct val="70000"/>
              <a:buFont typeface="Wingdings 2"/>
              <a:buNone/>
              <a:defRPr kumimoji="0" sz="2600"/>
            </a:lvl2pPr>
            <a:lvl3pPr indent="0" algn="ctr">
              <a:spcBef>
                <a:spcPts val="500"/>
              </a:spcBef>
              <a:buClr>
                <a:schemeClr val="accent2"/>
              </a:buClr>
              <a:buSzPct val="75000"/>
              <a:buFont typeface="Wingdings"/>
              <a:buNone/>
              <a:defRPr kumimoji="0" sz="2300"/>
            </a:lvl3pPr>
            <a:lvl4pPr indent="0" algn="ctr">
              <a:spcBef>
                <a:spcPts val="400"/>
              </a:spcBef>
              <a:buClr>
                <a:schemeClr val="accent3"/>
              </a:buClr>
              <a:buSzPct val="75000"/>
              <a:buFont typeface="Wingdings"/>
              <a:buNone/>
              <a:defRPr kumimoji="0" sz="2000"/>
            </a:lvl4pPr>
            <a:lvl5pPr indent="0" algn="ctr">
              <a:spcBef>
                <a:spcPts val="400"/>
              </a:spcBef>
              <a:buClr>
                <a:schemeClr val="accent4"/>
              </a:buClr>
              <a:buSzPct val="65000"/>
              <a:buFont typeface="Wingdings"/>
              <a:buNone/>
              <a:defRPr kumimoji="0" sz="2000"/>
            </a:lvl5pPr>
            <a:lvl6pPr indent="0" algn="ctr">
              <a:spcBef>
                <a:spcPct val="20000"/>
              </a:spcBef>
              <a:buClr>
                <a:schemeClr val="accent1"/>
              </a:buClr>
              <a:buFont typeface="Wingdings"/>
              <a:buNone/>
              <a:defRPr kumimoji="0" baseline="0"/>
            </a:lvl6pPr>
            <a:lvl7pPr indent="0" algn="ctr">
              <a:spcBef>
                <a:spcPct val="20000"/>
              </a:spcBef>
              <a:buClr>
                <a:schemeClr val="accent2"/>
              </a:buClr>
              <a:buFont typeface="Wingdings"/>
              <a:buNone/>
              <a:defRPr kumimoji="0" baseline="0"/>
            </a:lvl7pPr>
            <a:lvl8pPr indent="0" algn="ctr">
              <a:spcBef>
                <a:spcPct val="20000"/>
              </a:spcBef>
              <a:buClr>
                <a:schemeClr val="accent3"/>
              </a:buClr>
              <a:buFont typeface="Wingdings"/>
              <a:buNone/>
              <a:defRPr kumimoji="0" baseline="0"/>
            </a:lvl8pPr>
            <a:lvl9pPr indent="0" algn="ctr">
              <a:spcBef>
                <a:spcPct val="20000"/>
              </a:spcBef>
              <a:buClr>
                <a:schemeClr val="accent4"/>
              </a:buClr>
              <a:buFont typeface="Wingdings"/>
              <a:buNone/>
              <a:defRPr kumimoji="0" baseline="0"/>
            </a:lvl9pPr>
          </a:lstStyle>
          <a:p>
            <a:r>
              <a:rPr lang="en-US" dirty="0" smtClean="0">
                <a:solidFill>
                  <a:schemeClr val="tx2"/>
                </a:solidFill>
              </a:rPr>
              <a:t>November </a:t>
            </a:r>
            <a:r>
              <a:rPr lang="en-US" dirty="0">
                <a:solidFill>
                  <a:schemeClr val="tx2"/>
                </a:solidFill>
              </a:rPr>
              <a:t>2013</a:t>
            </a:r>
          </a:p>
        </p:txBody>
      </p:sp>
    </p:spTree>
    <p:extLst>
      <p:ext uri="{BB962C8B-B14F-4D97-AF65-F5344CB8AC3E}">
        <p14:creationId xmlns:p14="http://schemas.microsoft.com/office/powerpoint/2010/main" val="28770253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These are the EAC Goals for 2013</a:t>
            </a:r>
            <a:endParaRPr lang="en-US" dirty="0"/>
          </a:p>
        </p:txBody>
      </p:sp>
      <p:sp>
        <p:nvSpPr>
          <p:cNvPr id="3" name="Content Placeholder 2"/>
          <p:cNvSpPr>
            <a:spLocks noGrp="1"/>
          </p:cNvSpPr>
          <p:nvPr>
            <p:ph idx="1"/>
          </p:nvPr>
        </p:nvSpPr>
        <p:spPr/>
        <p:txBody>
          <a:bodyPr/>
          <a:lstStyle/>
          <a:p>
            <a:r>
              <a:rPr lang="en-US" dirty="0" smtClean="0">
                <a:latin typeface="Calibri" panose="020F0502020204030204" pitchFamily="34" charset="0"/>
                <a:cs typeface="Calibri" panose="020F0502020204030204" pitchFamily="34" charset="0"/>
              </a:rPr>
              <a:t>Car Hire Training remains as a goal for EAC</a:t>
            </a:r>
          </a:p>
          <a:p>
            <a:r>
              <a:rPr lang="en-US" dirty="0" smtClean="0">
                <a:latin typeface="Calibri" panose="020F0502020204030204" pitchFamily="34" charset="0"/>
                <a:cs typeface="Calibri" panose="020F0502020204030204" pitchFamily="34" charset="0"/>
              </a:rPr>
              <a:t>Project support – EAC has 4 industry projects for 2013</a:t>
            </a:r>
          </a:p>
          <a:p>
            <a:r>
              <a:rPr lang="en-US" dirty="0" smtClean="0">
                <a:latin typeface="Calibri" panose="020F0502020204030204" pitchFamily="34" charset="0"/>
                <a:cs typeface="Calibri" panose="020F0502020204030204" pitchFamily="34" charset="0"/>
              </a:rPr>
              <a:t>Opportunistic Car Supply – OCS TAG to define and create roadmap</a:t>
            </a:r>
          </a:p>
          <a:p>
            <a:r>
              <a:rPr lang="en-US" dirty="0" smtClean="0">
                <a:latin typeface="Calibri" panose="020F0502020204030204" pitchFamily="34" charset="0"/>
                <a:cs typeface="Calibri" panose="020F0502020204030204" pitchFamily="34" charset="0"/>
              </a:rPr>
              <a:t>Data Accuracy - improving event reporting</a:t>
            </a:r>
          </a:p>
          <a:p>
            <a:r>
              <a:rPr lang="en-US" dirty="0" smtClean="0">
                <a:latin typeface="Calibri" panose="020F0502020204030204" pitchFamily="34" charset="0"/>
                <a:cs typeface="Calibri" panose="020F0502020204030204" pitchFamily="34" charset="0"/>
              </a:rPr>
              <a:t>Development of Statistical Measurements – benchmarking and progress</a:t>
            </a:r>
          </a:p>
          <a:p>
            <a:endParaRPr lang="en-US" dirty="0"/>
          </a:p>
        </p:txBody>
      </p:sp>
    </p:spTree>
    <p:extLst>
      <p:ext uri="{BB962C8B-B14F-4D97-AF65-F5344CB8AC3E}">
        <p14:creationId xmlns:p14="http://schemas.microsoft.com/office/powerpoint/2010/main" val="169070711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Railinc</a:t>
            </a:r>
            <a:r>
              <a:rPr lang="en-US" dirty="0" smtClean="0"/>
              <a:t> Projects for 2014</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latin typeface="Calibri" panose="020F0502020204030204" pitchFamily="34" charset="0"/>
                <a:cs typeface="Calibri" panose="020F0502020204030204" pitchFamily="34" charset="0"/>
              </a:rPr>
              <a:t>Asset Information Repository (Phase 2)</a:t>
            </a:r>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E-Train (Phase 2)</a:t>
            </a:r>
          </a:p>
          <a:p>
            <a:r>
              <a:rPr lang="en-US" dirty="0" smtClean="0">
                <a:latin typeface="Calibri" panose="020F0502020204030204" pitchFamily="34" charset="0"/>
                <a:cs typeface="Calibri" panose="020F0502020204030204" pitchFamily="34" charset="0"/>
              </a:rPr>
              <a:t>Inspection Quality (Phase 2)</a:t>
            </a:r>
          </a:p>
          <a:p>
            <a:r>
              <a:rPr lang="en-US" dirty="0" smtClean="0">
                <a:latin typeface="Calibri" panose="020F0502020204030204" pitchFamily="34" charset="0"/>
                <a:cs typeface="Calibri" panose="020F0502020204030204" pitchFamily="34" charset="0"/>
              </a:rPr>
              <a:t>Asset Health &amp; Mechanical Referential Data (Phase 2)</a:t>
            </a:r>
          </a:p>
          <a:p>
            <a:r>
              <a:rPr lang="en-US" dirty="0" smtClean="0">
                <a:latin typeface="Calibri" panose="020F0502020204030204" pitchFamily="34" charset="0"/>
                <a:cs typeface="Calibri" panose="020F0502020204030204" pitchFamily="34" charset="0"/>
              </a:rPr>
              <a:t>AEI Data Quality (AIR, Inspection Quality Roadmap)</a:t>
            </a:r>
          </a:p>
          <a:p>
            <a:r>
              <a:rPr lang="en-US" dirty="0" smtClean="0">
                <a:latin typeface="Calibri" panose="020F0502020204030204" pitchFamily="34" charset="0"/>
                <a:cs typeface="Calibri" panose="020F0502020204030204" pitchFamily="34" charset="0"/>
              </a:rPr>
              <a:t>Expand DDCT Rule Compliance (AIR Roadmap)</a:t>
            </a:r>
          </a:p>
          <a:p>
            <a:r>
              <a:rPr lang="en-US" dirty="0" smtClean="0">
                <a:latin typeface="Calibri" panose="020F0502020204030204" pitchFamily="34" charset="0"/>
                <a:cs typeface="Calibri" panose="020F0502020204030204" pitchFamily="34" charset="0"/>
              </a:rPr>
              <a:t>Component Tracking Brake Valves (AIR Roadmap)</a:t>
            </a:r>
          </a:p>
          <a:p>
            <a:r>
              <a:rPr lang="en-US" dirty="0" smtClean="0">
                <a:latin typeface="Calibri" panose="020F0502020204030204" pitchFamily="34" charset="0"/>
                <a:cs typeface="Calibri" panose="020F0502020204030204" pitchFamily="34" charset="0"/>
              </a:rPr>
              <a:t>Location Master (AIR Roadmap)</a:t>
            </a:r>
          </a:p>
          <a:p>
            <a:r>
              <a:rPr lang="en-US" dirty="0" smtClean="0">
                <a:latin typeface="Calibri" panose="020F0502020204030204" pitchFamily="34" charset="0"/>
                <a:cs typeface="Calibri" panose="020F0502020204030204" pitchFamily="34" charset="0"/>
              </a:rPr>
              <a:t>Centralized Car Hire Foundation (User Support)</a:t>
            </a:r>
          </a:p>
          <a:p>
            <a:r>
              <a:rPr lang="en-US" dirty="0" smtClean="0">
                <a:latin typeface="Calibri" panose="020F0502020204030204" pitchFamily="34" charset="0"/>
                <a:cs typeface="Calibri" panose="020F0502020204030204" pitchFamily="34" charset="0"/>
              </a:rPr>
              <a:t>Major Terminal Bulletin Exchange Automation (Phase 2)</a:t>
            </a:r>
          </a:p>
          <a:p>
            <a:r>
              <a:rPr lang="en-US" dirty="0" smtClean="0">
                <a:latin typeface="Calibri" panose="020F0502020204030204" pitchFamily="34" charset="0"/>
                <a:cs typeface="Calibri" panose="020F0502020204030204" pitchFamily="34" charset="0"/>
              </a:rPr>
              <a:t>Major Gateway Decision Support</a:t>
            </a:r>
          </a:p>
          <a:p>
            <a:r>
              <a:rPr lang="en-US" dirty="0" smtClean="0">
                <a:latin typeface="Calibri" panose="020F0502020204030204" pitchFamily="34" charset="0"/>
                <a:cs typeface="Calibri" panose="020F0502020204030204" pitchFamily="34" charset="0"/>
              </a:rPr>
              <a:t>EDI 7010 Upgrades</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6253349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EAC Approved project for 2014</a:t>
            </a:r>
            <a:endParaRPr lang="en-US" dirty="0"/>
          </a:p>
        </p:txBody>
      </p:sp>
      <p:sp>
        <p:nvSpPr>
          <p:cNvPr id="3" name="Content Placeholder 2"/>
          <p:cNvSpPr>
            <a:spLocks noGrp="1"/>
          </p:cNvSpPr>
          <p:nvPr>
            <p:ph idx="1"/>
          </p:nvPr>
        </p:nvSpPr>
        <p:spPr/>
        <p:txBody>
          <a:bodyPr/>
          <a:lstStyle/>
          <a:p>
            <a:r>
              <a:rPr lang="en-US" sz="2800" dirty="0" smtClean="0">
                <a:latin typeface="Calibri" panose="020F0502020204030204" pitchFamily="34" charset="0"/>
                <a:cs typeface="Calibri" panose="020F0502020204030204" pitchFamily="34" charset="0"/>
              </a:rPr>
              <a:t>Centralized Car Hire Foundation user support system will provide:</a:t>
            </a:r>
          </a:p>
          <a:p>
            <a:pPr lvl="1"/>
            <a:r>
              <a:rPr lang="en-US" sz="2400" dirty="0" smtClean="0">
                <a:latin typeface="Calibri" panose="020F0502020204030204" pitchFamily="34" charset="0"/>
                <a:cs typeface="Calibri" panose="020F0502020204030204" pitchFamily="34" charset="0"/>
              </a:rPr>
              <a:t>State mileage reports</a:t>
            </a:r>
          </a:p>
          <a:p>
            <a:pPr lvl="1"/>
            <a:r>
              <a:rPr lang="en-US" sz="2400" dirty="0" smtClean="0">
                <a:latin typeface="Calibri" panose="020F0502020204030204" pitchFamily="34" charset="0"/>
                <a:cs typeface="Calibri" panose="020F0502020204030204" pitchFamily="34" charset="0"/>
              </a:rPr>
              <a:t>User interface to manage car hire payments  records</a:t>
            </a:r>
          </a:p>
          <a:p>
            <a:pPr lvl="1"/>
            <a:r>
              <a:rPr lang="en-US" sz="2400" dirty="0" smtClean="0">
                <a:latin typeface="Calibri" panose="020F0502020204030204" pitchFamily="34" charset="0"/>
                <a:cs typeface="Calibri" panose="020F0502020204030204" pitchFamily="34" charset="0"/>
              </a:rPr>
              <a:t>A transfer of liability (TOL) Rule 5 error handling process</a:t>
            </a:r>
          </a:p>
          <a:p>
            <a:pPr lvl="1"/>
            <a:r>
              <a:rPr lang="en-US" sz="2400" dirty="0" smtClean="0">
                <a:latin typeface="Calibri" panose="020F0502020204030204" pitchFamily="34" charset="0"/>
                <a:cs typeface="Calibri" panose="020F0502020204030204" pitchFamily="34" charset="0"/>
              </a:rPr>
              <a:t>Support Phase 1 of the centralized car hire roadmap</a:t>
            </a:r>
          </a:p>
          <a:p>
            <a:endParaRPr lang="en-US" dirty="0"/>
          </a:p>
        </p:txBody>
      </p:sp>
    </p:spTree>
    <p:extLst>
      <p:ext uri="{BB962C8B-B14F-4D97-AF65-F5344CB8AC3E}">
        <p14:creationId xmlns:p14="http://schemas.microsoft.com/office/powerpoint/2010/main" val="29048878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2015 projects</a:t>
            </a:r>
            <a:endParaRPr lang="en-US" dirty="0"/>
          </a:p>
        </p:txBody>
      </p:sp>
      <p:sp>
        <p:nvSpPr>
          <p:cNvPr id="3" name="Content Placeholder 2"/>
          <p:cNvSpPr>
            <a:spLocks noGrp="1"/>
          </p:cNvSpPr>
          <p:nvPr>
            <p:ph idx="1"/>
          </p:nvPr>
        </p:nvSpPr>
        <p:spPr/>
        <p:txBody>
          <a:bodyPr/>
          <a:lstStyle/>
          <a:p>
            <a:r>
              <a:rPr lang="en-US" sz="2800" dirty="0">
                <a:latin typeface="Calibri" panose="020F0502020204030204" pitchFamily="34" charset="0"/>
                <a:cs typeface="Calibri" panose="020F0502020204030204" pitchFamily="34" charset="0"/>
              </a:rPr>
              <a:t>C</a:t>
            </a:r>
            <a:r>
              <a:rPr lang="en-US" sz="2800" dirty="0" smtClean="0">
                <a:latin typeface="Calibri" panose="020F0502020204030204" pitchFamily="34" charset="0"/>
                <a:cs typeface="Calibri" panose="020F0502020204030204" pitchFamily="34" charset="0"/>
              </a:rPr>
              <a:t>entralization </a:t>
            </a:r>
            <a:r>
              <a:rPr lang="en-US" sz="2800" dirty="0">
                <a:latin typeface="Calibri" panose="020F0502020204030204" pitchFamily="34" charset="0"/>
                <a:cs typeface="Calibri" panose="020F0502020204030204" pitchFamily="34" charset="0"/>
              </a:rPr>
              <a:t>and automation of Rule </a:t>
            </a:r>
            <a:r>
              <a:rPr lang="en-US" sz="2800" dirty="0" smtClean="0">
                <a:latin typeface="Calibri" panose="020F0502020204030204" pitchFamily="34" charset="0"/>
                <a:cs typeface="Calibri" panose="020F0502020204030204" pitchFamily="34" charset="0"/>
              </a:rPr>
              <a:t>22.</a:t>
            </a:r>
          </a:p>
          <a:p>
            <a:pPr lvl="1"/>
            <a:r>
              <a:rPr lang="en-US" sz="2400" dirty="0" smtClean="0">
                <a:latin typeface="Calibri" panose="020F0502020204030204" pitchFamily="34" charset="0"/>
                <a:cs typeface="Calibri" panose="020F0502020204030204" pitchFamily="34" charset="0"/>
              </a:rPr>
              <a:t>Task </a:t>
            </a:r>
            <a:r>
              <a:rPr lang="en-US" sz="2400" dirty="0">
                <a:latin typeface="Calibri" panose="020F0502020204030204" pitchFamily="34" charset="0"/>
                <a:cs typeface="Calibri" panose="020F0502020204030204" pitchFamily="34" charset="0"/>
              </a:rPr>
              <a:t>has been assigned to the Car Hire Calculation Task Force.  The expectation is that a 2015 project will be proposed and approved. </a:t>
            </a:r>
          </a:p>
        </p:txBody>
      </p:sp>
    </p:spTree>
    <p:extLst>
      <p:ext uri="{BB962C8B-B14F-4D97-AF65-F5344CB8AC3E}">
        <p14:creationId xmlns:p14="http://schemas.microsoft.com/office/powerpoint/2010/main" val="334334793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Proposals/Ideas for EAC?</a:t>
            </a:r>
            <a:endParaRPr lang="en-US" dirty="0"/>
          </a:p>
        </p:txBody>
      </p:sp>
      <p:pic>
        <p:nvPicPr>
          <p:cNvPr id="1026" name="Picture 2" descr="C:\Program Files (x86)\Microsoft Office\MEDIA\CAGCAT10\j0195812.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3802964" y="2362200"/>
            <a:ext cx="1773022" cy="1824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59898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Election of new officers for EAC</a:t>
            </a:r>
            <a:endParaRPr lang="en-US" dirty="0"/>
          </a:p>
        </p:txBody>
      </p:sp>
      <p:sp>
        <p:nvSpPr>
          <p:cNvPr id="3" name="Content Placeholder 2"/>
          <p:cNvSpPr>
            <a:spLocks noGrp="1"/>
          </p:cNvSpPr>
          <p:nvPr>
            <p:ph idx="1"/>
          </p:nvPr>
        </p:nvSpPr>
        <p:spPr/>
        <p:txBody>
          <a:bodyPr/>
          <a:lstStyle/>
          <a:p>
            <a:pPr marL="0" marR="0" algn="just">
              <a:spcBef>
                <a:spcPts val="0"/>
              </a:spcBef>
              <a:spcAft>
                <a:spcPts val="0"/>
              </a:spcAft>
            </a:pPr>
            <a:r>
              <a:rPr lang="en-US" dirty="0" smtClean="0">
                <a:latin typeface="Calibri"/>
                <a:ea typeface="Times New Roman"/>
                <a:cs typeface="Times New Roman"/>
              </a:rPr>
              <a:t>The </a:t>
            </a:r>
            <a:r>
              <a:rPr lang="en-US" dirty="0">
                <a:latin typeface="Calibri"/>
                <a:ea typeface="Times New Roman"/>
                <a:cs typeface="Times New Roman"/>
              </a:rPr>
              <a:t>committee unanimously elected George Jones – CSXT – as the Chairperson effective January 1, 2014.</a:t>
            </a:r>
          </a:p>
          <a:p>
            <a:pPr marL="0" marR="0" indent="0" algn="just">
              <a:spcBef>
                <a:spcPts val="0"/>
              </a:spcBef>
              <a:spcAft>
                <a:spcPts val="0"/>
              </a:spcAft>
              <a:buNone/>
            </a:pPr>
            <a:r>
              <a:rPr lang="en-US" dirty="0">
                <a:latin typeface="Calibri"/>
                <a:ea typeface="Times New Roman"/>
                <a:cs typeface="Times New Roman"/>
              </a:rPr>
              <a:t> </a:t>
            </a:r>
          </a:p>
          <a:p>
            <a:pPr marL="0" marR="0" algn="just">
              <a:spcBef>
                <a:spcPts val="0"/>
              </a:spcBef>
              <a:spcAft>
                <a:spcPts val="0"/>
              </a:spcAft>
            </a:pPr>
            <a:r>
              <a:rPr lang="en-US" dirty="0">
                <a:latin typeface="Calibri"/>
                <a:ea typeface="Times New Roman"/>
                <a:cs typeface="Times New Roman"/>
              </a:rPr>
              <a:t>The committee unanimously elected Steve Knott – UP – as the Vice Chairperson effective January 1, 2014.</a:t>
            </a:r>
          </a:p>
          <a:p>
            <a:endParaRPr lang="en-US" dirty="0" smtClean="0"/>
          </a:p>
          <a:p>
            <a:endParaRPr lang="en-US" dirty="0"/>
          </a:p>
        </p:txBody>
      </p:sp>
    </p:spTree>
    <p:extLst>
      <p:ext uri="{BB962C8B-B14F-4D97-AF65-F5344CB8AC3E}">
        <p14:creationId xmlns:p14="http://schemas.microsoft.com/office/powerpoint/2010/main" val="312804860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EAC - Task Force’s and Chairs</a:t>
            </a:r>
            <a:endParaRPr lang="en-US" dirty="0"/>
          </a:p>
        </p:txBody>
      </p:sp>
      <p:sp>
        <p:nvSpPr>
          <p:cNvPr id="3" name="Content Placeholder 2"/>
          <p:cNvSpPr>
            <a:spLocks noGrp="1"/>
          </p:cNvSpPr>
          <p:nvPr>
            <p:ph idx="1"/>
          </p:nvPr>
        </p:nvSpPr>
        <p:spPr/>
        <p:txBody>
          <a:bodyPr/>
          <a:lstStyle/>
          <a:p>
            <a:r>
              <a:rPr lang="en-US" dirty="0" smtClean="0">
                <a:latin typeface="Calibri" panose="020F0502020204030204" pitchFamily="34" charset="0"/>
                <a:cs typeface="Calibri" panose="020F0502020204030204" pitchFamily="34" charset="0"/>
              </a:rPr>
              <a:t>Vision and Focus – Ken Jacobs, BNSF</a:t>
            </a:r>
          </a:p>
          <a:p>
            <a:r>
              <a:rPr lang="en-US" dirty="0" smtClean="0">
                <a:latin typeface="Calibri" panose="020F0502020204030204" pitchFamily="34" charset="0"/>
                <a:cs typeface="Calibri" panose="020F0502020204030204" pitchFamily="34" charset="0"/>
              </a:rPr>
              <a:t>Car Hire Rules – Craig Bicknell, NS</a:t>
            </a:r>
          </a:p>
          <a:p>
            <a:r>
              <a:rPr lang="en-US" dirty="0" smtClean="0">
                <a:latin typeface="Calibri" panose="020F0502020204030204" pitchFamily="34" charset="0"/>
                <a:cs typeface="Calibri" panose="020F0502020204030204" pitchFamily="34" charset="0"/>
              </a:rPr>
              <a:t>Car Hire Calculation – George Jones, CSXT</a:t>
            </a:r>
          </a:p>
          <a:p>
            <a:r>
              <a:rPr lang="en-US" dirty="0" smtClean="0">
                <a:latin typeface="Calibri" panose="020F0502020204030204" pitchFamily="34" charset="0"/>
                <a:cs typeface="Calibri" panose="020F0502020204030204" pitchFamily="34" charset="0"/>
              </a:rPr>
              <a:t>Car Service -  Tony </a:t>
            </a:r>
            <a:r>
              <a:rPr lang="en-US" dirty="0" err="1" smtClean="0">
                <a:latin typeface="Calibri" panose="020F0502020204030204" pitchFamily="34" charset="0"/>
                <a:cs typeface="Calibri" panose="020F0502020204030204" pitchFamily="34" charset="0"/>
              </a:rPr>
              <a:t>DiDeo</a:t>
            </a:r>
            <a:r>
              <a:rPr lang="en-US" dirty="0" smtClean="0">
                <a:latin typeface="Calibri" panose="020F0502020204030204" pitchFamily="34" charset="0"/>
                <a:cs typeface="Calibri" panose="020F0502020204030204" pitchFamily="34" charset="0"/>
              </a:rPr>
              <a:t>, CSXT</a:t>
            </a:r>
          </a:p>
          <a:p>
            <a:r>
              <a:rPr lang="en-US" dirty="0" smtClean="0">
                <a:latin typeface="Calibri" panose="020F0502020204030204" pitchFamily="34" charset="0"/>
                <a:cs typeface="Calibri" panose="020F0502020204030204" pitchFamily="34" charset="0"/>
              </a:rPr>
              <a:t>Information Management and Data Quality – Joe McClure, KCS</a:t>
            </a:r>
          </a:p>
          <a:p>
            <a:r>
              <a:rPr lang="en-US" dirty="0" smtClean="0">
                <a:latin typeface="Calibri" panose="020F0502020204030204" pitchFamily="34" charset="0"/>
                <a:cs typeface="Calibri" panose="020F0502020204030204" pitchFamily="34" charset="0"/>
              </a:rPr>
              <a:t>Training – Barb Ward, CN</a:t>
            </a:r>
          </a:p>
          <a:p>
            <a:pPr marL="0" indent="0">
              <a:buNone/>
            </a:pPr>
            <a:endParaRPr lang="en-US" dirty="0"/>
          </a:p>
        </p:txBody>
      </p:sp>
    </p:spTree>
    <p:extLst>
      <p:ext uri="{BB962C8B-B14F-4D97-AF65-F5344CB8AC3E}">
        <p14:creationId xmlns:p14="http://schemas.microsoft.com/office/powerpoint/2010/main" val="74839865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EAC </a:t>
            </a:r>
            <a:r>
              <a:rPr lang="en-US" dirty="0"/>
              <a:t>m</a:t>
            </a:r>
            <a:r>
              <a:rPr lang="en-US" dirty="0" smtClean="0"/>
              <a:t>eetings held and scheduled </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latin typeface="Calibri" panose="020F0502020204030204" pitchFamily="34" charset="0"/>
                <a:cs typeface="Calibri" panose="020F0502020204030204" pitchFamily="34" charset="0"/>
              </a:rPr>
              <a:t>EAC Meeting Held – Sept. 10, 2013 in Fort Worth, TX at BNSF</a:t>
            </a:r>
          </a:p>
          <a:p>
            <a:r>
              <a:rPr lang="en-US" dirty="0" smtClean="0">
                <a:latin typeface="Calibri" panose="020F0502020204030204" pitchFamily="34" charset="0"/>
                <a:cs typeface="Calibri" panose="020F0502020204030204" pitchFamily="34" charset="0"/>
              </a:rPr>
              <a:t>Scheduled – Jan. 15, 2014 in Amelia Island, FL hosted by CSXT</a:t>
            </a:r>
          </a:p>
          <a:p>
            <a:r>
              <a:rPr lang="en-US" dirty="0" smtClean="0">
                <a:latin typeface="Calibri" panose="020F0502020204030204" pitchFamily="34" charset="0"/>
                <a:cs typeface="Calibri" panose="020F0502020204030204" pitchFamily="34" charset="0"/>
              </a:rPr>
              <a:t>Scheduled – May 21, 2014 in Portland, Oregon hosted by Greenbrier</a:t>
            </a:r>
          </a:p>
          <a:p>
            <a:pPr marL="0" indent="0">
              <a:buNone/>
            </a:pPr>
            <a:endParaRPr lang="en-US" dirty="0"/>
          </a:p>
        </p:txBody>
      </p:sp>
    </p:spTree>
    <p:extLst>
      <p:ext uri="{BB962C8B-B14F-4D97-AF65-F5344CB8AC3E}">
        <p14:creationId xmlns:p14="http://schemas.microsoft.com/office/powerpoint/2010/main" val="372208306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2648" y="152400"/>
            <a:ext cx="8302752" cy="1295400"/>
          </a:xfrm>
        </p:spPr>
        <p:txBody>
          <a:bodyPr>
            <a:normAutofit fontScale="90000"/>
          </a:bodyPr>
          <a:lstStyle/>
          <a:p>
            <a:r>
              <a:rPr lang="en-US" sz="4000" dirty="0" smtClean="0"/>
              <a:t>TAG and Task Force meetings were held before and after the EAC meeting</a:t>
            </a:r>
            <a:endParaRPr lang="en-US" sz="4000" dirty="0"/>
          </a:p>
        </p:txBody>
      </p:sp>
      <p:sp>
        <p:nvSpPr>
          <p:cNvPr id="2" name="Content Placeholder 1"/>
          <p:cNvSpPr>
            <a:spLocks noGrp="1"/>
          </p:cNvSpPr>
          <p:nvPr>
            <p:ph idx="1"/>
          </p:nvPr>
        </p:nvSpPr>
        <p:spPr/>
        <p:txBody>
          <a:bodyPr>
            <a:normAutofit/>
          </a:bodyPr>
          <a:lstStyle/>
          <a:p>
            <a:r>
              <a:rPr lang="en-US" dirty="0" smtClean="0">
                <a:latin typeface="Calibri" panose="020F0502020204030204" pitchFamily="34" charset="0"/>
                <a:cs typeface="Calibri" panose="020F0502020204030204" pitchFamily="34" charset="0"/>
              </a:rPr>
              <a:t>Face to face meetings were held  the day before and the day after the EAC meeting to take advantage of the opportunities to advance the goals of the EAC.</a:t>
            </a:r>
          </a:p>
          <a:p>
            <a:r>
              <a:rPr lang="en-US" dirty="0" smtClean="0">
                <a:latin typeface="Calibri" panose="020F0502020204030204" pitchFamily="34" charset="0"/>
                <a:cs typeface="Calibri" panose="020F0502020204030204" pitchFamily="34" charset="0"/>
              </a:rPr>
              <a:t>We saw major advantages to the live meetings with little additional travel and cost burden on our participants.</a:t>
            </a:r>
          </a:p>
          <a:p>
            <a:r>
              <a:rPr lang="en-US" dirty="0" smtClean="0">
                <a:latin typeface="Calibri" panose="020F0502020204030204" pitchFamily="34" charset="0"/>
                <a:cs typeface="Calibri" panose="020F0502020204030204" pitchFamily="34" charset="0"/>
              </a:rPr>
              <a:t>TAG and Task Force meetings are scheduled for January EAC meeting in FL.</a:t>
            </a:r>
          </a:p>
          <a:p>
            <a:r>
              <a:rPr lang="en-US" dirty="0" smtClean="0">
                <a:latin typeface="Calibri" panose="020F0502020204030204" pitchFamily="34" charset="0"/>
                <a:cs typeface="Calibri" panose="020F0502020204030204" pitchFamily="34" charset="0"/>
              </a:rPr>
              <a:t>This practice is successful and will likely continue going forward.</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219043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smtClean="0"/>
              <a:t>We will cover these topics for this conference</a:t>
            </a:r>
            <a:endParaRPr lang="en-US" dirty="0"/>
          </a:p>
        </p:txBody>
      </p:sp>
      <p:sp>
        <p:nvSpPr>
          <p:cNvPr id="2" name="Content Placeholder 1"/>
          <p:cNvSpPr>
            <a:spLocks noGrp="1"/>
          </p:cNvSpPr>
          <p:nvPr>
            <p:ph idx="1"/>
          </p:nvPr>
        </p:nvSpPr>
        <p:spPr>
          <a:xfrm>
            <a:off x="609600" y="1676400"/>
            <a:ext cx="7408333" cy="4572000"/>
          </a:xfrm>
        </p:spPr>
        <p:txBody>
          <a:bodyPr>
            <a:normAutofit lnSpcReduction="10000"/>
          </a:bodyPr>
          <a:lstStyle/>
          <a:p>
            <a:r>
              <a:rPr lang="en-US" dirty="0" smtClean="0">
                <a:latin typeface="Calibri" panose="020F0502020204030204" pitchFamily="34" charset="0"/>
                <a:cs typeface="Calibri" panose="020F0502020204030204" pitchFamily="34" charset="0"/>
              </a:rPr>
              <a:t>Presentations from Greenbrier and GE/RMI</a:t>
            </a:r>
          </a:p>
          <a:p>
            <a:r>
              <a:rPr lang="en-US" dirty="0" smtClean="0">
                <a:latin typeface="Calibri" panose="020F0502020204030204" pitchFamily="34" charset="0"/>
                <a:cs typeface="Calibri" panose="020F0502020204030204" pitchFamily="34" charset="0"/>
              </a:rPr>
              <a:t>Railroad Car Management Systems</a:t>
            </a:r>
          </a:p>
          <a:p>
            <a:r>
              <a:rPr lang="en-US" dirty="0" smtClean="0">
                <a:latin typeface="Calibri" panose="020F0502020204030204" pitchFamily="34" charset="0"/>
                <a:cs typeface="Calibri" panose="020F0502020204030204" pitchFamily="34" charset="0"/>
              </a:rPr>
              <a:t>Workshops on Car Hire Research Resources, Car Service Rules with a live Model Train Demo, and Discussion on Centralized Car Hire processing</a:t>
            </a:r>
          </a:p>
          <a:p>
            <a:r>
              <a:rPr lang="en-US" dirty="0" smtClean="0">
                <a:latin typeface="Calibri" panose="020F0502020204030204" pitchFamily="34" charset="0"/>
                <a:cs typeface="Calibri" panose="020F0502020204030204" pitchFamily="34" charset="0"/>
              </a:rPr>
              <a:t>DDCT and Car Hire Liability File, </a:t>
            </a:r>
            <a:r>
              <a:rPr lang="en-US" dirty="0" err="1" smtClean="0">
                <a:latin typeface="Calibri" panose="020F0502020204030204" pitchFamily="34" charset="0"/>
                <a:cs typeface="Calibri" panose="020F0502020204030204" pitchFamily="34" charset="0"/>
              </a:rPr>
              <a:t>Railinc</a:t>
            </a:r>
            <a:endParaRPr lang="en-US" dirty="0" smtClean="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Car Hire Rule 4 automation</a:t>
            </a:r>
          </a:p>
          <a:p>
            <a:r>
              <a:rPr lang="en-US" dirty="0" smtClean="0">
                <a:latin typeface="Calibri" panose="020F0502020204030204" pitchFamily="34" charset="0"/>
                <a:cs typeface="Calibri" panose="020F0502020204030204" pitchFamily="34" charset="0"/>
              </a:rPr>
              <a:t>Rule 22 Update</a:t>
            </a:r>
          </a:p>
          <a:p>
            <a:endParaRPr lang="en-US" dirty="0" smtClean="0"/>
          </a:p>
          <a:p>
            <a:endParaRPr lang="en-US" dirty="0"/>
          </a:p>
          <a:p>
            <a:pPr marL="0" indent="0">
              <a:buNone/>
            </a:pPr>
            <a:r>
              <a:rPr lang="en-US" dirty="0"/>
              <a:t> </a:t>
            </a:r>
          </a:p>
          <a:p>
            <a:endParaRPr lang="en-US" dirty="0"/>
          </a:p>
        </p:txBody>
      </p:sp>
    </p:spTree>
    <p:extLst>
      <p:ext uri="{BB962C8B-B14F-4D97-AF65-F5344CB8AC3E}">
        <p14:creationId xmlns:p14="http://schemas.microsoft.com/office/powerpoint/2010/main" val="337719933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57400"/>
          </a:xfrm>
        </p:spPr>
        <p:txBody>
          <a:bodyPr/>
          <a:lstStyle/>
          <a:p>
            <a:r>
              <a:rPr lang="en-US" sz="3600" dirty="0">
                <a:effectLst/>
                <a:latin typeface="Calibri"/>
                <a:ea typeface="Times New Roman"/>
                <a:cs typeface="Times New Roman"/>
              </a:rPr>
              <a:t>The audit staff developed three recommendations for improving the efficiency of the audit process</a:t>
            </a:r>
            <a:endParaRPr lang="en-US" sz="3600" dirty="0">
              <a:effectLst/>
            </a:endParaRPr>
          </a:p>
        </p:txBody>
      </p:sp>
      <p:sp>
        <p:nvSpPr>
          <p:cNvPr id="3" name="Content Placeholder 2"/>
          <p:cNvSpPr>
            <a:spLocks noGrp="1"/>
          </p:cNvSpPr>
          <p:nvPr>
            <p:ph idx="1"/>
          </p:nvPr>
        </p:nvSpPr>
        <p:spPr>
          <a:xfrm>
            <a:off x="457200" y="1981200"/>
            <a:ext cx="8229600" cy="4572000"/>
          </a:xfrm>
        </p:spPr>
        <p:txBody>
          <a:bodyPr>
            <a:normAutofit fontScale="70000" lnSpcReduction="20000"/>
          </a:bodyPr>
          <a:lstStyle/>
          <a:p>
            <a:pPr marL="0" marR="0" indent="0" algn="just">
              <a:spcBef>
                <a:spcPts val="0"/>
              </a:spcBef>
              <a:spcAft>
                <a:spcPts val="0"/>
              </a:spcAft>
              <a:buNone/>
            </a:pPr>
            <a:r>
              <a:rPr lang="en-US" b="1" dirty="0">
                <a:latin typeface="Calibri"/>
                <a:ea typeface="Times New Roman"/>
                <a:cs typeface="Times New Roman"/>
              </a:rPr>
              <a:t> </a:t>
            </a:r>
            <a:endParaRPr lang="en-US" dirty="0">
              <a:latin typeface="Calibri"/>
              <a:ea typeface="Times New Roman"/>
              <a:cs typeface="Times New Roman"/>
            </a:endParaRPr>
          </a:p>
          <a:p>
            <a:pPr marL="0" marR="0" indent="0" algn="just">
              <a:spcBef>
                <a:spcPts val="0"/>
              </a:spcBef>
              <a:spcAft>
                <a:spcPts val="0"/>
              </a:spcAft>
              <a:buNone/>
            </a:pPr>
            <a:r>
              <a:rPr lang="en-US" b="1" dirty="0">
                <a:latin typeface="Calibri"/>
                <a:ea typeface="Times New Roman"/>
                <a:cs typeface="Times New Roman"/>
              </a:rPr>
              <a:t> </a:t>
            </a:r>
            <a:endParaRPr lang="en-US" dirty="0">
              <a:latin typeface="Calibri"/>
              <a:ea typeface="Times New Roman"/>
              <a:cs typeface="Times New Roman"/>
            </a:endParaRPr>
          </a:p>
          <a:p>
            <a:pPr>
              <a:spcBef>
                <a:spcPts val="0"/>
              </a:spcBef>
              <a:buFont typeface="Wingdings" pitchFamily="2" charset="2"/>
              <a:buChar char="ü"/>
            </a:pPr>
            <a:r>
              <a:rPr lang="en-US" sz="2900" b="1" dirty="0">
                <a:latin typeface="Calibri"/>
                <a:ea typeface="Times New Roman"/>
                <a:cs typeface="Times New Roman"/>
              </a:rPr>
              <a:t>Gap Analysis </a:t>
            </a:r>
            <a:r>
              <a:rPr lang="en-US" b="1" dirty="0">
                <a:latin typeface="Calibri"/>
                <a:ea typeface="Times New Roman"/>
                <a:cs typeface="Times New Roman"/>
              </a:rPr>
              <a:t>– </a:t>
            </a:r>
            <a:r>
              <a:rPr lang="en-US" dirty="0">
                <a:latin typeface="Calibri"/>
                <a:ea typeface="Times New Roman"/>
                <a:cs typeface="Times New Roman"/>
              </a:rPr>
              <a:t>Reviews a sample of cars to assure that all movements are reported and mileage is paid for all reported movements.</a:t>
            </a:r>
          </a:p>
          <a:p>
            <a:pPr marL="0" indent="0">
              <a:spcBef>
                <a:spcPts val="0"/>
              </a:spcBef>
              <a:buNone/>
            </a:pPr>
            <a:r>
              <a:rPr lang="en-US" dirty="0">
                <a:latin typeface="Calibri"/>
                <a:ea typeface="Times New Roman"/>
                <a:cs typeface="Times New Roman"/>
              </a:rPr>
              <a:t> </a:t>
            </a:r>
          </a:p>
          <a:p>
            <a:pPr marL="0" indent="0">
              <a:spcBef>
                <a:spcPts val="0"/>
              </a:spcBef>
              <a:buNone/>
            </a:pPr>
            <a:r>
              <a:rPr lang="en-US" dirty="0">
                <a:latin typeface="Calibri"/>
                <a:ea typeface="Times New Roman"/>
                <a:cs typeface="Times New Roman"/>
              </a:rPr>
              <a:t> </a:t>
            </a:r>
          </a:p>
          <a:p>
            <a:pPr>
              <a:spcBef>
                <a:spcPts val="0"/>
              </a:spcBef>
              <a:buFont typeface="Wingdings" pitchFamily="2" charset="2"/>
              <a:buChar char="ü"/>
            </a:pPr>
            <a:r>
              <a:rPr lang="en-US" sz="2900" b="1" dirty="0">
                <a:latin typeface="Calibri"/>
                <a:ea typeface="Times New Roman"/>
                <a:cs typeface="Times New Roman"/>
              </a:rPr>
              <a:t>Payment per LCS </a:t>
            </a:r>
            <a:r>
              <a:rPr lang="en-US" b="1" dirty="0">
                <a:latin typeface="Calibri"/>
                <a:ea typeface="Times New Roman"/>
                <a:cs typeface="Times New Roman"/>
              </a:rPr>
              <a:t>– </a:t>
            </a:r>
            <a:r>
              <a:rPr lang="en-US" dirty="0">
                <a:latin typeface="Calibri"/>
                <a:ea typeface="Times New Roman"/>
                <a:cs typeface="Times New Roman"/>
              </a:rPr>
              <a:t>Reviews a sample of cars to assure that car hire liability was calculated per LCS and TOL records</a:t>
            </a:r>
            <a:r>
              <a:rPr lang="en-US" dirty="0" smtClean="0">
                <a:latin typeface="Calibri"/>
                <a:ea typeface="Times New Roman"/>
                <a:cs typeface="Times New Roman"/>
              </a:rPr>
              <a:t>.</a:t>
            </a:r>
            <a:r>
              <a:rPr lang="en-US" b="1" dirty="0">
                <a:latin typeface="Calibri"/>
                <a:ea typeface="Times New Roman"/>
                <a:cs typeface="Times New Roman"/>
              </a:rPr>
              <a:t> </a:t>
            </a:r>
            <a:endParaRPr lang="en-US" dirty="0">
              <a:latin typeface="Calibri"/>
              <a:ea typeface="Times New Roman"/>
              <a:cs typeface="Times New Roman"/>
            </a:endParaRPr>
          </a:p>
          <a:p>
            <a:pPr marL="0" indent="0">
              <a:spcBef>
                <a:spcPts val="0"/>
              </a:spcBef>
              <a:buNone/>
            </a:pPr>
            <a:r>
              <a:rPr lang="en-US" dirty="0">
                <a:latin typeface="Calibri"/>
                <a:ea typeface="Times New Roman"/>
                <a:cs typeface="Times New Roman"/>
              </a:rPr>
              <a:t> </a:t>
            </a:r>
          </a:p>
          <a:p>
            <a:pPr marL="0" indent="0">
              <a:spcBef>
                <a:spcPts val="0"/>
              </a:spcBef>
              <a:buNone/>
            </a:pPr>
            <a:r>
              <a:rPr lang="en-US" dirty="0">
                <a:latin typeface="Calibri"/>
                <a:ea typeface="Times New Roman"/>
                <a:cs typeface="Times New Roman"/>
              </a:rPr>
              <a:t> </a:t>
            </a:r>
          </a:p>
          <a:p>
            <a:pPr>
              <a:spcBef>
                <a:spcPts val="0"/>
              </a:spcBef>
              <a:buFont typeface="Wingdings" pitchFamily="2" charset="2"/>
              <a:buChar char="ü"/>
            </a:pPr>
            <a:r>
              <a:rPr lang="en-US" sz="2900" b="1" dirty="0">
                <a:latin typeface="Calibri"/>
                <a:ea typeface="Times New Roman"/>
                <a:cs typeface="Times New Roman"/>
              </a:rPr>
              <a:t>Overall Payment Review </a:t>
            </a:r>
            <a:r>
              <a:rPr lang="en-US" b="1" dirty="0">
                <a:latin typeface="Calibri"/>
                <a:ea typeface="Times New Roman"/>
                <a:cs typeface="Times New Roman"/>
              </a:rPr>
              <a:t>- </a:t>
            </a:r>
            <a:r>
              <a:rPr lang="en-US" dirty="0">
                <a:latin typeface="Calibri"/>
                <a:ea typeface="Times New Roman"/>
                <a:cs typeface="Times New Roman"/>
              </a:rPr>
              <a:t>Confirms that car hire is, in general, paid in either the current or voluntary period.  Total car hire payments are reviewed.  For Class I carriers 98% of the car hire owed should be paid in the current and voluntary payments periods.  For Class II and Class III carriers 95% of the car hire owed should be paid in the current and voluntary payment periods.</a:t>
            </a:r>
          </a:p>
          <a:p>
            <a:pPr marL="0" indent="0">
              <a:spcBef>
                <a:spcPts val="0"/>
              </a:spcBef>
              <a:buNone/>
            </a:pPr>
            <a:r>
              <a:rPr lang="en-US" dirty="0">
                <a:latin typeface="Calibri"/>
                <a:ea typeface="Times New Roman"/>
                <a:cs typeface="Times New Roman"/>
              </a:rPr>
              <a:t> </a:t>
            </a:r>
            <a:endParaRPr lang="en-US" dirty="0" smtClean="0">
              <a:latin typeface="Calibri"/>
              <a:ea typeface="Times New Roman"/>
              <a:cs typeface="Times New Roman"/>
            </a:endParaRPr>
          </a:p>
          <a:p>
            <a:pPr marL="0" indent="0">
              <a:spcBef>
                <a:spcPts val="0"/>
              </a:spcBef>
              <a:buNone/>
            </a:pPr>
            <a:r>
              <a:rPr lang="en-US" dirty="0">
                <a:latin typeface="Calibri"/>
                <a:ea typeface="Times New Roman"/>
                <a:cs typeface="Times New Roman"/>
              </a:rPr>
              <a:t> </a:t>
            </a:r>
          </a:p>
          <a:p>
            <a:pPr marL="0" indent="0">
              <a:spcBef>
                <a:spcPts val="0"/>
              </a:spcBef>
              <a:buNone/>
            </a:pPr>
            <a:r>
              <a:rPr lang="en-US" dirty="0">
                <a:latin typeface="Calibri"/>
                <a:ea typeface="Times New Roman"/>
                <a:cs typeface="Times New Roman"/>
              </a:rPr>
              <a:t>With approval from the </a:t>
            </a:r>
            <a:r>
              <a:rPr lang="en-US" dirty="0" smtClean="0">
                <a:latin typeface="Calibri"/>
                <a:ea typeface="Times New Roman"/>
                <a:cs typeface="Times New Roman"/>
              </a:rPr>
              <a:t>Car Hire Calculation task </a:t>
            </a:r>
            <a:r>
              <a:rPr lang="en-US" dirty="0">
                <a:latin typeface="Calibri"/>
                <a:ea typeface="Times New Roman"/>
                <a:cs typeface="Times New Roman"/>
              </a:rPr>
              <a:t>force of  the suggested changes , the changes will be implemented immediately.  All sampled data will be available to the audited carrier</a:t>
            </a:r>
            <a:r>
              <a:rPr lang="en-US" dirty="0" smtClean="0">
                <a:latin typeface="Calibri"/>
                <a:ea typeface="Times New Roman"/>
                <a:cs typeface="Times New Roman"/>
              </a:rPr>
              <a:t>.</a:t>
            </a:r>
          </a:p>
        </p:txBody>
      </p:sp>
    </p:spTree>
    <p:extLst>
      <p:ext uri="{BB962C8B-B14F-4D97-AF65-F5344CB8AC3E}">
        <p14:creationId xmlns:p14="http://schemas.microsoft.com/office/powerpoint/2010/main" val="145490089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3276600"/>
          </a:xfrm>
        </p:spPr>
        <p:txBody>
          <a:bodyPr/>
          <a:lstStyle/>
          <a:p>
            <a:r>
              <a:rPr lang="en-US" dirty="0" smtClean="0"/>
              <a:t>Items good to know: The </a:t>
            </a:r>
            <a:r>
              <a:rPr lang="en-US" dirty="0"/>
              <a:t>committee unanimously voted to amend Car Service Rule 12 to read:</a:t>
            </a:r>
          </a:p>
        </p:txBody>
      </p:sp>
      <p:sp>
        <p:nvSpPr>
          <p:cNvPr id="6" name="Content Placeholder 5"/>
          <p:cNvSpPr>
            <a:spLocks noGrp="1"/>
          </p:cNvSpPr>
          <p:nvPr>
            <p:ph idx="1"/>
          </p:nvPr>
        </p:nvSpPr>
        <p:spPr>
          <a:xfrm>
            <a:off x="457200" y="3810000"/>
            <a:ext cx="8229600" cy="2316163"/>
          </a:xfrm>
        </p:spPr>
        <p:txBody>
          <a:bodyPr>
            <a:normAutofit/>
          </a:bodyPr>
          <a:lstStyle/>
          <a:p>
            <a:pPr marL="0" indent="0">
              <a:buNone/>
            </a:pPr>
            <a:endParaRPr lang="en-US" dirty="0"/>
          </a:p>
          <a:p>
            <a:r>
              <a:rPr lang="en-US" dirty="0">
                <a:latin typeface="Calibri" panose="020F0502020204030204" pitchFamily="34" charset="0"/>
                <a:cs typeface="Calibri" panose="020F0502020204030204" pitchFamily="34" charset="0"/>
              </a:rPr>
              <a:t>Cars containing refuse may be rejected by the receiving road when offered in interchange as empty cars (except empty boxcars </a:t>
            </a:r>
            <a:r>
              <a:rPr lang="en-US" u="sng" dirty="0">
                <a:latin typeface="Calibri" panose="020F0502020204030204" pitchFamily="34" charset="0"/>
                <a:cs typeface="Calibri" panose="020F0502020204030204" pitchFamily="34" charset="0"/>
              </a:rPr>
              <a:t>or gondolas </a:t>
            </a:r>
            <a:r>
              <a:rPr lang="en-US" dirty="0">
                <a:latin typeface="Calibri" panose="020F0502020204030204" pitchFamily="34" charset="0"/>
                <a:cs typeface="Calibri" panose="020F0502020204030204" pitchFamily="34" charset="0"/>
              </a:rPr>
              <a:t>graded X, Y or Z) (See Circular OT-34).</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6982892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2013 projects sponsored by the EAC</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 </a:t>
            </a:r>
          </a:p>
          <a:p>
            <a:r>
              <a:rPr lang="en-US" dirty="0">
                <a:latin typeface="Calibri" panose="020F0502020204030204" pitchFamily="34" charset="0"/>
                <a:cs typeface="Calibri" panose="020F0502020204030204" pitchFamily="34" charset="0"/>
              </a:rPr>
              <a:t>Car Hire Liability File Expansion – Development is underway.  Completion is anticipated in December 2013.</a:t>
            </a:r>
          </a:p>
          <a:p>
            <a:pPr marL="0" indent="0">
              <a:buNone/>
            </a:pPr>
            <a:r>
              <a:rPr lang="en-US" dirty="0" smtClean="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Car Hire Negotiation Self Service – Development has been completed.  A maintenance release will be made in November.  The project team continues to work with </a:t>
            </a:r>
            <a:r>
              <a:rPr lang="en-US" dirty="0" err="1">
                <a:latin typeface="Calibri" panose="020F0502020204030204" pitchFamily="34" charset="0"/>
                <a:cs typeface="Calibri" panose="020F0502020204030204" pitchFamily="34" charset="0"/>
              </a:rPr>
              <a:t>Railinc</a:t>
            </a:r>
            <a:r>
              <a:rPr lang="en-US" dirty="0">
                <a:latin typeface="Calibri" panose="020F0502020204030204" pitchFamily="34" charset="0"/>
                <a:cs typeface="Calibri" panose="020F0502020204030204" pitchFamily="34" charset="0"/>
              </a:rPr>
              <a:t> to prioritize maintenance work. </a:t>
            </a:r>
          </a:p>
          <a:p>
            <a:pPr marL="0" indent="0">
              <a:buNone/>
            </a:pPr>
            <a:r>
              <a:rPr lang="en-US"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Car Hire Rule 4 Reclaim Centralization – Development is underway.  Completion is anticipated in December 2013.  	</a:t>
            </a:r>
          </a:p>
          <a:p>
            <a:pPr marL="0" indent="0">
              <a:buNone/>
            </a:pPr>
            <a:r>
              <a:rPr lang="en-US" dirty="0"/>
              <a:t> </a:t>
            </a:r>
          </a:p>
          <a:p>
            <a:endParaRPr lang="en-US" dirty="0"/>
          </a:p>
        </p:txBody>
      </p:sp>
    </p:spTree>
    <p:extLst>
      <p:ext uri="{BB962C8B-B14F-4D97-AF65-F5344CB8AC3E}">
        <p14:creationId xmlns:p14="http://schemas.microsoft.com/office/powerpoint/2010/main" val="8799768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1984</TotalTime>
  <Words>603</Words>
  <Application>Microsoft Office PowerPoint</Application>
  <PresentationFormat>On-screen Show (4:3)</PresentationFormat>
  <Paragraphs>102</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Executive</vt:lpstr>
      <vt:lpstr>EAC Update for ACACSO</vt:lpstr>
      <vt:lpstr>Election of new officers for EAC</vt:lpstr>
      <vt:lpstr>EAC - Task Force’s and Chairs</vt:lpstr>
      <vt:lpstr>EAC meetings held and scheduled </vt:lpstr>
      <vt:lpstr>TAG and Task Force meetings were held before and after the EAC meeting</vt:lpstr>
      <vt:lpstr>We will cover these topics for this conference</vt:lpstr>
      <vt:lpstr>The audit staff developed three recommendations for improving the efficiency of the audit process</vt:lpstr>
      <vt:lpstr>Items good to know: The committee unanimously voted to amend Car Service Rule 12 to read:</vt:lpstr>
      <vt:lpstr>2013 projects sponsored by the EAC</vt:lpstr>
      <vt:lpstr>These are the EAC Goals for 2013</vt:lpstr>
      <vt:lpstr>Railinc Projects for 2014</vt:lpstr>
      <vt:lpstr>EAC Approved project for 2014</vt:lpstr>
      <vt:lpstr>Possible 2015 projects</vt:lpstr>
      <vt:lpstr>New Proposals/Ideas for EAC?</vt:lpstr>
    </vt:vector>
  </TitlesOfParts>
  <Company>CSX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EAC Update for ACACSO</dc:title>
  <dc:creator>CSX</dc:creator>
  <cp:lastModifiedBy>Hancock, Kelley-Jo</cp:lastModifiedBy>
  <cp:revision>128</cp:revision>
  <dcterms:created xsi:type="dcterms:W3CDTF">2011-10-28T12:29:51Z</dcterms:created>
  <dcterms:modified xsi:type="dcterms:W3CDTF">2013-11-11T21:04:06Z</dcterms:modified>
</cp:coreProperties>
</file>