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72" r:id="rId1"/>
  </p:sldMasterIdLst>
  <p:notesMasterIdLst>
    <p:notesMasterId r:id="rId20"/>
  </p:notesMasterIdLst>
  <p:sldIdLst>
    <p:sldId id="256" r:id="rId2"/>
    <p:sldId id="304" r:id="rId3"/>
    <p:sldId id="257" r:id="rId4"/>
    <p:sldId id="294" r:id="rId5"/>
    <p:sldId id="302" r:id="rId6"/>
    <p:sldId id="303" r:id="rId7"/>
    <p:sldId id="295" r:id="rId8"/>
    <p:sldId id="296" r:id="rId9"/>
    <p:sldId id="297" r:id="rId10"/>
    <p:sldId id="298" r:id="rId11"/>
    <p:sldId id="300" r:id="rId12"/>
    <p:sldId id="299" r:id="rId13"/>
    <p:sldId id="305" r:id="rId14"/>
    <p:sldId id="306" r:id="rId15"/>
    <p:sldId id="307" r:id="rId16"/>
    <p:sldId id="308" r:id="rId17"/>
    <p:sldId id="309" r:id="rId18"/>
    <p:sldId id="272" r:id="rId19"/>
  </p:sldIdLst>
  <p:sldSz cx="9144000" cy="6858000" type="screen4x3"/>
  <p:notesSz cx="6973888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734" autoAdjust="0"/>
  </p:normalViewPr>
  <p:slideViewPr>
    <p:cSldViewPr>
      <p:cViewPr varScale="1">
        <p:scale>
          <a:sx n="96" d="100"/>
          <a:sy n="96" d="100"/>
        </p:scale>
        <p:origin x="142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2018" cy="461804"/>
          </a:xfrm>
          <a:prstGeom prst="rect">
            <a:avLst/>
          </a:prstGeom>
        </p:spPr>
        <p:txBody>
          <a:bodyPr vert="horz" lIns="92620" tIns="46310" rIns="92620" bIns="4631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0256" y="0"/>
            <a:ext cx="3022018" cy="461804"/>
          </a:xfrm>
          <a:prstGeom prst="rect">
            <a:avLst/>
          </a:prstGeom>
        </p:spPr>
        <p:txBody>
          <a:bodyPr vert="horz" lIns="92620" tIns="46310" rIns="92620" bIns="46310" rtlCol="0"/>
          <a:lstStyle>
            <a:lvl1pPr algn="r">
              <a:defRPr sz="1200"/>
            </a:lvl1pPr>
          </a:lstStyle>
          <a:p>
            <a:fld id="{524D06E0-083C-4F00-B9DC-ED7A4EC0545A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2150"/>
            <a:ext cx="4618038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620" tIns="46310" rIns="92620" bIns="4631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7389" y="4387136"/>
            <a:ext cx="5579110" cy="4156234"/>
          </a:xfrm>
          <a:prstGeom prst="rect">
            <a:avLst/>
          </a:prstGeom>
        </p:spPr>
        <p:txBody>
          <a:bodyPr vert="horz" lIns="92620" tIns="46310" rIns="92620" bIns="4631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22018" cy="461804"/>
          </a:xfrm>
          <a:prstGeom prst="rect">
            <a:avLst/>
          </a:prstGeom>
        </p:spPr>
        <p:txBody>
          <a:bodyPr vert="horz" lIns="92620" tIns="46310" rIns="92620" bIns="4631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0256" y="8772668"/>
            <a:ext cx="3022018" cy="461804"/>
          </a:xfrm>
          <a:prstGeom prst="rect">
            <a:avLst/>
          </a:prstGeom>
        </p:spPr>
        <p:txBody>
          <a:bodyPr vert="horz" lIns="92620" tIns="46310" rIns="92620" bIns="46310" rtlCol="0" anchor="b"/>
          <a:lstStyle>
            <a:lvl1pPr algn="r">
              <a:defRPr sz="1200"/>
            </a:lvl1pPr>
          </a:lstStyle>
          <a:p>
            <a:fld id="{619B0D6C-286C-4977-9060-9C9908B7E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06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9031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More detailed information in </a:t>
            </a:r>
            <a:r>
              <a:rPr lang="en-US" smtClean="0"/>
              <a:t>later presentation.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4921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link directly</a:t>
            </a:r>
            <a:r>
              <a:rPr lang="en-US" baseline="0" dirty="0" smtClean="0"/>
              <a:t> to the tariff can be e-mailed.  Contact Jim Pinson.  Contact information on the last page.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9253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4113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Truck Bolsters were manufactured by Nation Castings of Mexico in </a:t>
            </a:r>
            <a:r>
              <a:rPr lang="en-US" dirty="0" err="1" smtClean="0"/>
              <a:t>Sahagun</a:t>
            </a:r>
            <a:r>
              <a:rPr lang="en-US" dirty="0" smtClean="0"/>
              <a:t> Mexico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9921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5500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5756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81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6591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812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0866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197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2A59EA1A-D0CB-1046-B21F-221640F963E8}" type="datetime1">
              <a:rPr lang="en-US" smtClean="0">
                <a:solidFill>
                  <a:prstClr val="white"/>
                </a:solidFill>
              </a:rPr>
              <a:pPr/>
              <a:t>5/5/2016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719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85189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5189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894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972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376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320" y="846626"/>
            <a:ext cx="8375651" cy="119297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885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0216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4193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202169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841931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4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664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32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3138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313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</a:t>
            </a:r>
            <a:r>
              <a:rPr lang="en-US" dirty="0" err="1" smtClean="0"/>
              <a:t>levela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5188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59133EC1-6D56-5D43-A3F6-DF1C5C3FFD20}" type="datetime1">
              <a:rPr lang="en-US" smtClean="0">
                <a:solidFill>
                  <a:prstClr val="white"/>
                </a:solidFill>
              </a:rPr>
              <a:pPr/>
              <a:t>5/5/2016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134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1F221583-7359-B745-BA55-CA4CB50D7475}" type="datetime1">
              <a:rPr lang="en-US" smtClean="0">
                <a:solidFill>
                  <a:prstClr val="white"/>
                </a:solidFill>
              </a:rPr>
              <a:pPr/>
              <a:t>5/5/2016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853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20"/>
          <p:cNvSpPr>
            <a:spLocks noChangeArrowheads="1"/>
          </p:cNvSpPr>
          <p:nvPr userDrawn="1"/>
        </p:nvSpPr>
        <p:spPr bwMode="auto">
          <a:xfrm>
            <a:off x="0" y="0"/>
            <a:ext cx="9145588" cy="490538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311150" y="131763"/>
            <a:ext cx="5314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457200"/>
            <a:r>
              <a:rPr lang="en-US" sz="1200" b="1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RAILINC</a:t>
            </a:r>
            <a:r>
              <a:rPr lang="en-US" sz="1200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   </a:t>
            </a:r>
            <a:r>
              <a:rPr lang="en-US" sz="120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I     ACACSO</a:t>
            </a:r>
            <a:r>
              <a:rPr lang="en-US" sz="1200" baseline="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 MAY 2016</a:t>
            </a:r>
            <a:endParaRPr lang="en-US" sz="1200" dirty="0">
              <a:solidFill>
                <a:prstClr val="white"/>
              </a:solidFill>
              <a:latin typeface="Helvetica" charset="0"/>
              <a:cs typeface="Helvetica Light" charset="0"/>
            </a:endParaRPr>
          </a:p>
        </p:txBody>
      </p:sp>
      <p:pic>
        <p:nvPicPr>
          <p:cNvPr id="9" name="Picture 24" descr="BottomBand_White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6091238"/>
            <a:ext cx="9142412" cy="766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25"/>
          <p:cNvSpPr>
            <a:spLocks noChangeArrowheads="1"/>
          </p:cNvSpPr>
          <p:nvPr userDrawn="1"/>
        </p:nvSpPr>
        <p:spPr bwMode="auto">
          <a:xfrm>
            <a:off x="8394700" y="6213475"/>
            <a:ext cx="749300" cy="292100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Rectangle 27"/>
          <p:cNvSpPr>
            <a:spLocks noChangeArrowheads="1"/>
          </p:cNvSpPr>
          <p:nvPr userDrawn="1"/>
        </p:nvSpPr>
        <p:spPr bwMode="auto">
          <a:xfrm>
            <a:off x="1588" y="490538"/>
            <a:ext cx="9144000" cy="5384800"/>
          </a:xfrm>
          <a:prstGeom prst="rect">
            <a:avLst/>
          </a:prstGeom>
          <a:solidFill>
            <a:srgbClr val="DCDD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Title 1"/>
          <p:cNvSpPr>
            <a:spLocks/>
          </p:cNvSpPr>
          <p:nvPr userDrawn="1"/>
        </p:nvSpPr>
        <p:spPr bwMode="auto">
          <a:xfrm>
            <a:off x="-252413" y="4143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 </a:t>
            </a:r>
          </a:p>
        </p:txBody>
      </p:sp>
      <p:sp>
        <p:nvSpPr>
          <p:cNvPr id="13" name="Title 1"/>
          <p:cNvSpPr>
            <a:spLocks/>
          </p:cNvSpPr>
          <p:nvPr userDrawn="1"/>
        </p:nvSpPr>
        <p:spPr bwMode="auto">
          <a:xfrm>
            <a:off x="-252413" y="58118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2662" y="846626"/>
            <a:ext cx="8375651" cy="1192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491" y="2039602"/>
            <a:ext cx="8426967" cy="4086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35656" y="6148131"/>
            <a:ext cx="16564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defTabSz="457200"/>
            <a:fld id="{799CD883-C747-E24C-A571-B44F9B83C299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340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rgbClr val="AB1127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mailto:James.Pinson@Railinc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aililnc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+mn-lt"/>
              </a:rPr>
              <a:t>Tank Car Mileage Equalization</a:t>
            </a:r>
            <a:endParaRPr lang="en-US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Jim Pinson</a:t>
            </a:r>
          </a:p>
          <a:p>
            <a:r>
              <a:rPr lang="en-US" dirty="0" smtClean="0"/>
              <a:t>ACACSO</a:t>
            </a:r>
          </a:p>
          <a:p>
            <a:r>
              <a:rPr lang="en-US" dirty="0" smtClean="0"/>
              <a:t>May 11 – 13,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955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latin typeface="Arial" pitchFamily="34" charset="0"/>
                <a:cs typeface="Arial" pitchFamily="34" charset="0"/>
              </a:rPr>
              <a:t>Review of RIC 6007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Part C</a:t>
            </a:r>
          </a:p>
          <a:p>
            <a:pPr lvl="1"/>
            <a:r>
              <a:rPr lang="en-US" dirty="0" smtClean="0"/>
              <a:t>When a Tank Car Company Closes or Disposes of its Cars, Equalization Billing can be Issued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733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Review of RIC 6007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Part D, Paragraph 1</a:t>
            </a:r>
          </a:p>
          <a:p>
            <a:pPr lvl="1"/>
            <a:r>
              <a:rPr lang="en-US" dirty="0" smtClean="0"/>
              <a:t>After May 20 Equalization Accounts are Closed</a:t>
            </a:r>
          </a:p>
          <a:p>
            <a:pPr lvl="1"/>
            <a:r>
              <a:rPr lang="en-US" dirty="0" smtClean="0"/>
              <a:t>Funds Collected are Distributed to Participating Carriers</a:t>
            </a:r>
          </a:p>
          <a:p>
            <a:pPr lvl="1"/>
            <a:r>
              <a:rPr lang="en-US" dirty="0" smtClean="0"/>
              <a:t>Adjustments Made After May 20 will be Included in the Next Account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405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Review of RIC 6007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Part D, Paragraph 2</a:t>
            </a:r>
          </a:p>
          <a:p>
            <a:pPr lvl="1"/>
            <a:r>
              <a:rPr lang="en-US" dirty="0" smtClean="0"/>
              <a:t>Equalization Bills will be Issued July 1</a:t>
            </a:r>
          </a:p>
          <a:p>
            <a:pPr lvl="1"/>
            <a:r>
              <a:rPr lang="en-US" dirty="0" smtClean="0"/>
              <a:t>Adjustments Must be Requested within 30 Days</a:t>
            </a:r>
          </a:p>
          <a:p>
            <a:pPr lvl="1"/>
            <a:r>
              <a:rPr lang="en-US" dirty="0" smtClean="0"/>
              <a:t>Adjustments Will be Included in the Next Account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73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Review of RIC 6007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 D, Paragraph 3</a:t>
            </a:r>
          </a:p>
          <a:p>
            <a:pPr lvl="1"/>
            <a:r>
              <a:rPr lang="en-US" dirty="0" smtClean="0"/>
              <a:t>Payment of Equalization Invoices is Due 30 Days After the Bill is Issued</a:t>
            </a:r>
          </a:p>
          <a:p>
            <a:pPr lvl="1"/>
            <a:r>
              <a:rPr lang="en-US" dirty="0" smtClean="0"/>
              <a:t>Late Payment Results in Interest of 1.5% </a:t>
            </a:r>
          </a:p>
          <a:p>
            <a:pPr lvl="1"/>
            <a:r>
              <a:rPr lang="en-US" dirty="0" smtClean="0"/>
              <a:t>Payments not Made Within 3 Months Result in:</a:t>
            </a:r>
          </a:p>
          <a:p>
            <a:pPr lvl="2"/>
            <a:r>
              <a:rPr lang="en-US" dirty="0" smtClean="0"/>
              <a:t>Notification to Participating Carriers</a:t>
            </a:r>
          </a:p>
          <a:p>
            <a:pPr lvl="2"/>
            <a:r>
              <a:rPr lang="en-US" dirty="0" smtClean="0"/>
              <a:t>Withholding of Mileage Earnings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0482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Review of RIC 6007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 D, Notes</a:t>
            </a:r>
          </a:p>
          <a:p>
            <a:pPr lvl="1"/>
            <a:r>
              <a:rPr lang="en-US" dirty="0" smtClean="0"/>
              <a:t>Mileage Charge is Calculated per Ex Parte No. 328</a:t>
            </a:r>
          </a:p>
          <a:p>
            <a:pPr lvl="1"/>
            <a:r>
              <a:rPr lang="en-US" dirty="0" smtClean="0"/>
              <a:t>Close Out Dates May be Extended by AAR for Issues that Impact All Carriers and Owners</a:t>
            </a:r>
          </a:p>
          <a:p>
            <a:pPr lvl="1"/>
            <a:r>
              <a:rPr lang="en-US" dirty="0" smtClean="0"/>
              <a:t>Erroneous Bills May be Cancelled by AAR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0113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Specific Questions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is Equalization Data Processed?</a:t>
            </a:r>
          </a:p>
          <a:p>
            <a:pPr lvl="1"/>
            <a:r>
              <a:rPr lang="en-US" dirty="0" smtClean="0"/>
              <a:t>See RIC 6007, Item 187, Part B</a:t>
            </a:r>
          </a:p>
          <a:p>
            <a:pPr lvl="2"/>
            <a:r>
              <a:rPr lang="en-US" dirty="0"/>
              <a:t>Carriers Must Submit a Monthly Mileage Report 40 Days After the end of the Service </a:t>
            </a:r>
            <a:r>
              <a:rPr lang="en-US" dirty="0" smtClean="0"/>
              <a:t>Month</a:t>
            </a:r>
          </a:p>
          <a:p>
            <a:pPr lvl="1"/>
            <a:r>
              <a:rPr lang="en-US" dirty="0" smtClean="0"/>
              <a:t>Carriers Submit a Type 900 Record via Monthly CHDX File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2387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Specific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/>
              <a:buChar char="•"/>
            </a:pPr>
            <a:r>
              <a:rPr lang="en-US" dirty="0"/>
              <a:t>How can Equalization Mileage be Corrected</a:t>
            </a:r>
            <a:r>
              <a:rPr lang="en-US" dirty="0" smtClean="0"/>
              <a:t>?</a:t>
            </a:r>
          </a:p>
          <a:p>
            <a:pPr marL="342900" lvl="1" indent="-342900"/>
            <a:r>
              <a:rPr lang="en-US" dirty="0" smtClean="0"/>
              <a:t>See RIC 6007, Item 187, Part A, Paragraph 5</a:t>
            </a:r>
          </a:p>
          <a:p>
            <a:pPr marL="742950" lvl="2" indent="-342900"/>
            <a:r>
              <a:rPr lang="en-US" dirty="0" smtClean="0"/>
              <a:t>Adjustments will be Made for Accounting Errors</a:t>
            </a:r>
          </a:p>
          <a:p>
            <a:pPr marL="742950" lvl="2" indent="-342900"/>
            <a:r>
              <a:rPr lang="en-US" dirty="0" smtClean="0"/>
              <a:t>AAR Can Make Adjustments if Carriers Fail to Respond</a:t>
            </a:r>
          </a:p>
          <a:p>
            <a:pPr marL="342900" lvl="1" indent="-342900"/>
            <a:r>
              <a:rPr lang="en-US" dirty="0" smtClean="0"/>
              <a:t>File an Equalization Claim with the Carrier</a:t>
            </a:r>
          </a:p>
          <a:p>
            <a:pPr marL="342900" lvl="1" indent="-342900"/>
            <a:r>
              <a:rPr lang="en-US" dirty="0" smtClean="0"/>
              <a:t>In the Absence of a Response, Notify AAR/Railinc</a:t>
            </a:r>
          </a:p>
          <a:p>
            <a:pPr marL="342900" lvl="1" indent="-342900"/>
            <a:r>
              <a:rPr lang="en-US" b="1" dirty="0" smtClean="0"/>
              <a:t>Timeliness is Essential</a:t>
            </a:r>
            <a:endParaRPr lang="en-US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6724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Participation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RIC 6007 O, Item 2.10 Contains a List of:</a:t>
            </a:r>
          </a:p>
          <a:p>
            <a:pPr lvl="1"/>
            <a:r>
              <a:rPr lang="en-US" dirty="0" smtClean="0"/>
              <a:t>Participating Carriers</a:t>
            </a:r>
          </a:p>
          <a:p>
            <a:pPr lvl="1"/>
            <a:r>
              <a:rPr lang="en-US" dirty="0" smtClean="0"/>
              <a:t>Supplemental Tariff Items Published by the Carriers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1707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0"/>
            <a:ext cx="8375651" cy="1192975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>
                <a:latin typeface="Arial" pitchFamily="34" charset="0"/>
                <a:cs typeface="Arial" pitchFamily="34" charset="0"/>
              </a:rPr>
              <a:t>Jim Pinson</a:t>
            </a:r>
            <a:br>
              <a:rPr lang="en-US" sz="2800" b="1" dirty="0">
                <a:latin typeface="Arial" pitchFamily="34" charset="0"/>
                <a:cs typeface="Arial" pitchFamily="34" charset="0"/>
              </a:rPr>
            </a:br>
            <a:r>
              <a:rPr lang="en-US" sz="2800" b="1" dirty="0">
                <a:latin typeface="Arial" pitchFamily="34" charset="0"/>
                <a:cs typeface="Arial" pitchFamily="34" charset="0"/>
                <a:hlinkClick r:id="rId2"/>
              </a:rPr>
              <a:t>James.Pinson@Railinc.com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/>
            </a:r>
            <a:br>
              <a:rPr lang="en-US" sz="2800" b="1" dirty="0">
                <a:latin typeface="Arial" pitchFamily="34" charset="0"/>
                <a:cs typeface="Arial" pitchFamily="34" charset="0"/>
              </a:rPr>
            </a:br>
            <a:r>
              <a:rPr lang="en-US" sz="2800" b="1" dirty="0">
                <a:latin typeface="Arial" pitchFamily="34" charset="0"/>
                <a:cs typeface="Arial" pitchFamily="34" charset="0"/>
              </a:rPr>
              <a:t>919-651-5047:  Office</a:t>
            </a:r>
            <a:br>
              <a:rPr lang="en-US" sz="2800" b="1" dirty="0">
                <a:latin typeface="Arial" pitchFamily="34" charset="0"/>
                <a:cs typeface="Arial" pitchFamily="34" charset="0"/>
              </a:rPr>
            </a:br>
            <a:r>
              <a:rPr lang="en-US" sz="2800" b="1" dirty="0">
                <a:latin typeface="Arial" pitchFamily="34" charset="0"/>
                <a:cs typeface="Arial" pitchFamily="34" charset="0"/>
              </a:rPr>
              <a:t>919-622-9363:  Cell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426967" cy="220980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8800" b="1" dirty="0" smtClean="0">
                <a:latin typeface="Arial" pitchFamily="34" charset="0"/>
                <a:cs typeface="Arial" pitchFamily="34" charset="0"/>
              </a:rPr>
              <a:t>Questions?</a:t>
            </a:r>
            <a:endParaRPr lang="en-US" sz="8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8EC5-A8D1-403E-8DBB-38953BF5B9BE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745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 of RIC 6007</a:t>
            </a:r>
          </a:p>
          <a:p>
            <a:r>
              <a:rPr lang="en-US" dirty="0" smtClean="0"/>
              <a:t>Specific Questions</a:t>
            </a:r>
          </a:p>
          <a:p>
            <a:pPr lvl="1"/>
            <a:r>
              <a:rPr lang="en-US" dirty="0" smtClean="0"/>
              <a:t>How is Equalization Data Processed?</a:t>
            </a:r>
          </a:p>
          <a:p>
            <a:pPr lvl="1"/>
            <a:r>
              <a:rPr lang="en-US" dirty="0" smtClean="0"/>
              <a:t>How can Equalization Mileage be Corrected?</a:t>
            </a:r>
          </a:p>
          <a:p>
            <a:r>
              <a:rPr lang="en-US" dirty="0" smtClean="0"/>
              <a:t>Participation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870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609600"/>
            <a:ext cx="8375651" cy="1192975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latin typeface="Arial" pitchFamily="34" charset="0"/>
                <a:cs typeface="Arial" pitchFamily="34" charset="0"/>
              </a:rPr>
              <a:t>Review of RIC 6007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33400" y="2133600"/>
            <a:ext cx="8229600" cy="36576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RIC 6007, Item 187 Covers Equalization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Published on the Railinc Website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www.Railinc.com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Products &amp; Services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National Tariffs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RIC 6007 O</a:t>
            </a:r>
          </a:p>
          <a:p>
            <a:pPr marL="457200" lvl="1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8EC5-A8D1-403E-8DBB-38953BF5B9BE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317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Review of RIC 6007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81200"/>
            <a:ext cx="8426967" cy="4086561"/>
          </a:xfrm>
        </p:spPr>
        <p:txBody>
          <a:bodyPr>
            <a:normAutofit/>
          </a:bodyPr>
          <a:lstStyle/>
          <a:p>
            <a:r>
              <a:rPr lang="en-US" dirty="0" smtClean="0"/>
              <a:t>Part A, Paragraph 1</a:t>
            </a:r>
          </a:p>
          <a:p>
            <a:pPr lvl="1"/>
            <a:r>
              <a:rPr lang="en-US" dirty="0" smtClean="0"/>
              <a:t>Empty Miles Can Exceed Loaded Miles by 6%</a:t>
            </a:r>
          </a:p>
          <a:p>
            <a:pPr lvl="1"/>
            <a:r>
              <a:rPr lang="en-US" dirty="0" smtClean="0"/>
              <a:t>Empty Miles in Excess of 6% are Billed</a:t>
            </a:r>
          </a:p>
          <a:p>
            <a:pPr lvl="1"/>
            <a:r>
              <a:rPr lang="en-US" dirty="0" smtClean="0"/>
              <a:t>The Current Rate is $0.96 per Mile</a:t>
            </a:r>
          </a:p>
          <a:p>
            <a:r>
              <a:rPr lang="en-US" dirty="0" smtClean="0"/>
              <a:t>Part A, Paragraph 2</a:t>
            </a:r>
          </a:p>
          <a:p>
            <a:pPr lvl="1"/>
            <a:r>
              <a:rPr lang="en-US" dirty="0" smtClean="0"/>
              <a:t>Mileage covered by Revenue Billing must be Excluded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83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Review of RIC 6007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Part A, Paragraph 3</a:t>
            </a:r>
          </a:p>
          <a:p>
            <a:pPr lvl="1"/>
            <a:r>
              <a:rPr lang="en-US" dirty="0" smtClean="0"/>
              <a:t>Empty Mileage Must be Excluded for Movement to Repair Facilities for:</a:t>
            </a:r>
          </a:p>
          <a:p>
            <a:pPr lvl="2"/>
            <a:r>
              <a:rPr lang="en-US" dirty="0" smtClean="0"/>
              <a:t>DOT Mandated Retrofit Programs</a:t>
            </a:r>
            <a:endParaRPr lang="en-US" dirty="0"/>
          </a:p>
          <a:p>
            <a:pPr lvl="2"/>
            <a:r>
              <a:rPr lang="en-US" dirty="0" smtClean="0"/>
              <a:t>FRA Emergency Orders</a:t>
            </a:r>
          </a:p>
          <a:p>
            <a:pPr lvl="2"/>
            <a:r>
              <a:rPr lang="en-US" dirty="0" smtClean="0"/>
              <a:t>AAR Early Warnings/Maintenance Advisories</a:t>
            </a:r>
          </a:p>
          <a:p>
            <a:pPr lvl="2"/>
            <a:r>
              <a:rPr lang="en-US" dirty="0" smtClean="0"/>
              <a:t>Repair of Certain Truck Bolsters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78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375651" cy="1192975"/>
          </a:xfrm>
        </p:spPr>
        <p:txBody>
          <a:bodyPr/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Review of RIC 6007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426967" cy="4086561"/>
          </a:xfrm>
        </p:spPr>
        <p:txBody>
          <a:bodyPr>
            <a:normAutofit/>
          </a:bodyPr>
          <a:lstStyle/>
          <a:p>
            <a:r>
              <a:rPr lang="en-US" dirty="0" smtClean="0"/>
              <a:t>Part A, Paragraph 4</a:t>
            </a:r>
          </a:p>
          <a:p>
            <a:pPr lvl="1"/>
            <a:r>
              <a:rPr lang="en-US" dirty="0" smtClean="0"/>
              <a:t>No Adjustments for:</a:t>
            </a:r>
          </a:p>
          <a:p>
            <a:pPr lvl="2"/>
            <a:r>
              <a:rPr lang="en-US" dirty="0" smtClean="0"/>
              <a:t>Error in Handling</a:t>
            </a:r>
          </a:p>
          <a:p>
            <a:pPr lvl="2"/>
            <a:r>
              <a:rPr lang="en-US" dirty="0" smtClean="0"/>
              <a:t>Cars MOOW due to Railroad Damage</a:t>
            </a:r>
          </a:p>
          <a:p>
            <a:pPr lvl="2"/>
            <a:r>
              <a:rPr lang="en-US" dirty="0" smtClean="0"/>
              <a:t>Railroad Convenience, Detours, STB Service Orders</a:t>
            </a:r>
          </a:p>
          <a:p>
            <a:pPr lvl="1"/>
            <a:r>
              <a:rPr lang="en-US" dirty="0" smtClean="0"/>
              <a:t>Adjustment Will be Made for:</a:t>
            </a:r>
          </a:p>
          <a:p>
            <a:pPr lvl="2"/>
            <a:r>
              <a:rPr lang="en-US" dirty="0" smtClean="0"/>
              <a:t>Carrier Leased Cars for Company Material Moves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501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itchFamily="34" charset="0"/>
                <a:cs typeface="Arial" pitchFamily="34" charset="0"/>
              </a:rPr>
              <a:t>Review of RIC 6007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28800"/>
            <a:ext cx="8426967" cy="4086561"/>
          </a:xfrm>
        </p:spPr>
        <p:txBody>
          <a:bodyPr>
            <a:normAutofit/>
          </a:bodyPr>
          <a:lstStyle/>
          <a:p>
            <a:r>
              <a:rPr lang="en-US" dirty="0" smtClean="0"/>
              <a:t>Part A, Paragraph 5</a:t>
            </a:r>
          </a:p>
          <a:p>
            <a:pPr lvl="1"/>
            <a:r>
              <a:rPr lang="en-US" dirty="0" smtClean="0"/>
              <a:t>Adjustments will be made for accounting errors</a:t>
            </a:r>
          </a:p>
          <a:p>
            <a:pPr lvl="1"/>
            <a:r>
              <a:rPr lang="en-US" dirty="0" smtClean="0"/>
              <a:t>AAR can Make Adjustments if Carriers Fail to Respond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798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Review of RIC 6007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Part A, Paragraph 6</a:t>
            </a:r>
          </a:p>
          <a:p>
            <a:pPr lvl="1"/>
            <a:r>
              <a:rPr lang="en-US" dirty="0"/>
              <a:t>Equalization Mileage will be Computed as outlined in Item 185</a:t>
            </a:r>
          </a:p>
          <a:p>
            <a:pPr lvl="1"/>
            <a:r>
              <a:rPr lang="en-US" dirty="0"/>
              <a:t>Adjustments </a:t>
            </a:r>
            <a:r>
              <a:rPr lang="en-US" dirty="0" smtClean="0"/>
              <a:t>Requested after an Equalization Account is Closed will be Included in the Next Account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29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Review of RIC 6007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28800"/>
            <a:ext cx="8426967" cy="4086561"/>
          </a:xfrm>
        </p:spPr>
        <p:txBody>
          <a:bodyPr>
            <a:normAutofit/>
          </a:bodyPr>
          <a:lstStyle/>
          <a:p>
            <a:r>
              <a:rPr lang="en-US" dirty="0" smtClean="0"/>
              <a:t>Part B</a:t>
            </a:r>
          </a:p>
          <a:p>
            <a:pPr lvl="1"/>
            <a:r>
              <a:rPr lang="en-US" dirty="0" smtClean="0"/>
              <a:t>Carriers Must Submit a Monthly Mileage Report 40 Days After the end of the Service Month</a:t>
            </a:r>
          </a:p>
          <a:p>
            <a:pPr lvl="1"/>
            <a:r>
              <a:rPr lang="en-US" dirty="0" smtClean="0"/>
              <a:t>A Monthly Report will be Provided to the Car Mark Owner</a:t>
            </a:r>
          </a:p>
          <a:p>
            <a:pPr lvl="1"/>
            <a:r>
              <a:rPr lang="en-US" dirty="0" smtClean="0"/>
              <a:t>Adjustments will be Shown on the Monthly Statement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269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655</Words>
  <Application>Microsoft Office PowerPoint</Application>
  <PresentationFormat>On-screen Show (4:3)</PresentationFormat>
  <Paragraphs>129</Paragraphs>
  <Slides>18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ＭＳ Ｐゴシック</vt:lpstr>
      <vt:lpstr>Arial</vt:lpstr>
      <vt:lpstr>Calibri</vt:lpstr>
      <vt:lpstr>Helvetica</vt:lpstr>
      <vt:lpstr>Helvetica Light</vt:lpstr>
      <vt:lpstr>1_Office Theme</vt:lpstr>
      <vt:lpstr>Tank Car Mileage Equalization</vt:lpstr>
      <vt:lpstr>Agenda</vt:lpstr>
      <vt:lpstr>Review of RIC 6007</vt:lpstr>
      <vt:lpstr>Review of RIC 6007</vt:lpstr>
      <vt:lpstr>Review of RIC 6007</vt:lpstr>
      <vt:lpstr>Review of RIC 6007</vt:lpstr>
      <vt:lpstr>Review of RIC 6007</vt:lpstr>
      <vt:lpstr>Review of RIC 6007</vt:lpstr>
      <vt:lpstr>Review of RIC 6007</vt:lpstr>
      <vt:lpstr>Review of RIC 6007</vt:lpstr>
      <vt:lpstr>Review of RIC 6007</vt:lpstr>
      <vt:lpstr>Review of RIC 6007</vt:lpstr>
      <vt:lpstr>Review of RIC 6007</vt:lpstr>
      <vt:lpstr>Review of RIC 6007</vt:lpstr>
      <vt:lpstr>Specific Questions</vt:lpstr>
      <vt:lpstr>Specific Questions</vt:lpstr>
      <vt:lpstr>Participation</vt:lpstr>
      <vt:lpstr>Jim Pinson James.Pinson@Railinc.com 919-651-5047:  Office 919-622-9363:  Cell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2014-10-16T19:05:39Z</dcterms:created>
  <dcterms:modified xsi:type="dcterms:W3CDTF">2016-05-05T17:34:50Z</dcterms:modified>
</cp:coreProperties>
</file>