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8"/>
  </p:notesMasterIdLst>
  <p:sldIdLst>
    <p:sldId id="256" r:id="rId2"/>
    <p:sldId id="257" r:id="rId3"/>
    <p:sldId id="304" r:id="rId4"/>
    <p:sldId id="264" r:id="rId5"/>
    <p:sldId id="288" r:id="rId6"/>
    <p:sldId id="291" r:id="rId7"/>
    <p:sldId id="305" r:id="rId8"/>
    <p:sldId id="306" r:id="rId9"/>
    <p:sldId id="308" r:id="rId10"/>
    <p:sldId id="310" r:id="rId11"/>
    <p:sldId id="307" r:id="rId12"/>
    <p:sldId id="272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7" autoAdjust="0"/>
  </p:normalViewPr>
  <p:slideViewPr>
    <p:cSldViewPr>
      <p:cViewPr>
        <p:scale>
          <a:sx n="107" d="100"/>
          <a:sy n="107" d="100"/>
        </p:scale>
        <p:origin x="-3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62A74-C829-45E2-B0D9-EAA0ABB6EFEF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3F51A-8665-4B26-9860-FF85562B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51A-8665-4B26-9860-FF85562B8B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2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8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51180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8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8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81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76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765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79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51A-8665-4B26-9860-FF85562B8B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28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Pinson will report more on this Friday</a:t>
            </a:r>
            <a:r>
              <a:rPr lang="en-US" baseline="0" dirty="0" smtClean="0"/>
              <a:t> morning.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3F51A-8665-4B26-9860-FF85562B8B4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97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BB1DE-8AA2-490F-B4B6-7AE48115970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79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A4EC4-A5B7-6F43-AA87-6C35020436A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294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A4EC4-A5B7-6F43-AA87-6C35020436A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53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A4EC4-A5B7-6F43-AA87-6C35020436A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435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A4EC4-A5B7-6F43-AA87-6C35020436A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20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E3C82EC-C7F6-4DAA-AF6B-A4C7ED190668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0"/>
            <a:ext cx="6477000" cy="3581400"/>
          </a:xfrm>
        </p:spPr>
        <p:txBody>
          <a:bodyPr>
            <a:noAutofit/>
          </a:bodyPr>
          <a:lstStyle/>
          <a:p>
            <a:r>
              <a:rPr lang="en-US" sz="6600" dirty="0" smtClean="0"/>
              <a:t>EAC Update for </a:t>
            </a:r>
            <a:br>
              <a:rPr lang="en-US" sz="6600" dirty="0" smtClean="0"/>
            </a:br>
            <a:r>
              <a:rPr lang="en-US" sz="6600" dirty="0" smtClean="0"/>
              <a:t>ACACSO 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May </a:t>
            </a:r>
            <a:r>
              <a:rPr lang="en-US" sz="6600" dirty="0" smtClean="0"/>
              <a:t>2015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12954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Dale Cassels – Manager Car Accounting 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CSX Transportation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2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2016 EAC Sponsored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Submitted to RPSWC: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Ramp-Ed Enhancements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Mark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Management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EOT Centralization		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Market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Report Enhancements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OT-5 Enhance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54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Proposed OT-5 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Loading </a:t>
            </a:r>
            <a:r>
              <a:rPr lang="en-US" b="1" dirty="0" smtClean="0"/>
              <a:t>applications should be closed </a:t>
            </a:r>
            <a:r>
              <a:rPr lang="en-US" b="1" dirty="0"/>
              <a:t>once </a:t>
            </a:r>
            <a:r>
              <a:rPr lang="en-US" b="1" dirty="0" smtClean="0"/>
              <a:t>approved </a:t>
            </a:r>
            <a:r>
              <a:rPr lang="en-US" b="1" dirty="0"/>
              <a:t>by </a:t>
            </a:r>
            <a:r>
              <a:rPr lang="en-US" b="1" dirty="0" smtClean="0"/>
              <a:t>origin carrier</a:t>
            </a:r>
          </a:p>
          <a:p>
            <a:r>
              <a:rPr lang="en-US" b="1" dirty="0" smtClean="0"/>
              <a:t>Cars </a:t>
            </a:r>
            <a:r>
              <a:rPr lang="en-US" b="1" dirty="0"/>
              <a:t>submitted on </a:t>
            </a:r>
            <a:r>
              <a:rPr lang="en-US" b="1" dirty="0" smtClean="0"/>
              <a:t>an application </a:t>
            </a:r>
            <a:r>
              <a:rPr lang="en-US" b="1" dirty="0"/>
              <a:t>should be verified in </a:t>
            </a:r>
            <a:r>
              <a:rPr lang="en-US" b="1" dirty="0" smtClean="0"/>
              <a:t>Umler</a:t>
            </a:r>
          </a:p>
          <a:p>
            <a:r>
              <a:rPr lang="en-US" b="1" dirty="0" smtClean="0"/>
              <a:t>Cars submitted </a:t>
            </a:r>
            <a:r>
              <a:rPr lang="en-US" b="1" dirty="0"/>
              <a:t>on an application should be checked against the Damaged &amp; Defective Car Tracking (DDCT) </a:t>
            </a:r>
            <a:r>
              <a:rPr lang="en-US" b="1" dirty="0" smtClean="0"/>
              <a:t>system</a:t>
            </a:r>
          </a:p>
          <a:p>
            <a:r>
              <a:rPr lang="en-US" b="1" dirty="0"/>
              <a:t>The Serving Carrier Reciprocal Switch (SCRS) file should be used to edit the shipper information (CIF) included on the application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Proposals/Ideas for EAC?</a:t>
            </a:r>
            <a:endParaRPr lang="en-US" dirty="0"/>
          </a:p>
        </p:txBody>
      </p:sp>
      <p:pic>
        <p:nvPicPr>
          <p:cNvPr id="1026" name="Picture 2" descr="C:\Program Files (x86)\Microsoft Office\MEDIA\CAGCAT10\j0195812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489" y="3175698"/>
            <a:ext cx="1773022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59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0" y="0"/>
            <a:ext cx="9144000" cy="5880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" name="Title 1"/>
          <p:cNvSpPr>
            <a:spLocks/>
          </p:cNvSpPr>
          <p:nvPr/>
        </p:nvSpPr>
        <p:spPr bwMode="auto">
          <a:xfrm>
            <a:off x="368300" y="711200"/>
            <a:ext cx="83820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RAILINC</a:t>
            </a:r>
            <a:br>
              <a:rPr lang="en-US" sz="3600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</a:br>
            <a:r>
              <a:rPr lang="en-US" sz="3600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 </a:t>
            </a:r>
            <a:r>
              <a:rPr lang="en-US" sz="3600" dirty="0">
                <a:solidFill>
                  <a:srgbClr val="9F0927"/>
                </a:solidFill>
                <a:latin typeface="Helvetica" pitchFamily="1" charset="0"/>
                <a:cs typeface="Helvetica" pitchFamily="1" charset="0"/>
              </a:rPr>
              <a:t/>
            </a:r>
            <a:br>
              <a:rPr lang="en-US" sz="3600" dirty="0">
                <a:solidFill>
                  <a:srgbClr val="9F0927"/>
                </a:solidFill>
                <a:latin typeface="Helvetica" pitchFamily="1" charset="0"/>
                <a:cs typeface="Helvetica" pitchFamily="1" charset="0"/>
              </a:rPr>
            </a:br>
            <a:r>
              <a:rPr lang="en-US" sz="4800" b="1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DDCT Value Quantification</a:t>
            </a:r>
          </a:p>
          <a:p>
            <a:pPr>
              <a:lnSpc>
                <a:spcPct val="80000"/>
              </a:lnSpc>
            </a:pPr>
            <a:endParaRPr lang="en-US" sz="3600" dirty="0" smtClean="0">
              <a:solidFill>
                <a:srgbClr val="9F0927"/>
              </a:solidFill>
              <a:latin typeface="Helvetica" pitchFamily="1" charset="0"/>
              <a:cs typeface="Helvetica" pitchFamily="1" charset="0"/>
            </a:endParaRPr>
          </a:p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Equipment Assets </a:t>
            </a:r>
            <a:endParaRPr lang="en-US" sz="3600" dirty="0" smtClean="0">
              <a:solidFill>
                <a:schemeClr val="bg1"/>
              </a:solidFill>
              <a:latin typeface="Helvetica" pitchFamily="1" charset="0"/>
              <a:cs typeface="Helvetica" pitchFamily="1" charset="0"/>
            </a:endParaRPr>
          </a:p>
          <a:p>
            <a:pPr>
              <a:lnSpc>
                <a:spcPct val="80000"/>
              </a:lnSpc>
            </a:pPr>
            <a:r>
              <a:rPr lang="en-US" sz="3600" dirty="0" smtClean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Committee </a:t>
            </a:r>
            <a:r>
              <a:rPr lang="en-US" sz="3600" dirty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Meeting</a:t>
            </a:r>
          </a:p>
        </p:txBody>
      </p:sp>
      <p:sp>
        <p:nvSpPr>
          <p:cNvPr id="2053" name="Title 1"/>
          <p:cNvSpPr>
            <a:spLocks/>
          </p:cNvSpPr>
          <p:nvPr/>
        </p:nvSpPr>
        <p:spPr bwMode="auto">
          <a:xfrm>
            <a:off x="368300" y="4089400"/>
            <a:ext cx="7348538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sz="1200" b="1" dirty="0" smtClean="0">
                <a:solidFill>
                  <a:schemeClr val="bg1"/>
                </a:solidFill>
                <a:latin typeface="Helvetica" pitchFamily="1" charset="0"/>
                <a:cs typeface="Helvetica" pitchFamily="1" charset="0"/>
              </a:rPr>
              <a:t>April 15, 2015</a:t>
            </a:r>
            <a:endParaRPr lang="en-US" sz="700" dirty="0">
              <a:solidFill>
                <a:srgbClr val="6A6A6A"/>
              </a:solidFill>
              <a:latin typeface="Zapf Dingbats" pitchFamily="1" charset="2"/>
              <a:cs typeface="Helvetica" pitchFamily="1" charset="0"/>
              <a:sym typeface="Zapf Dingbats" pitchFamily="1" charset="2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642100" y="6175375"/>
            <a:ext cx="2133600" cy="365125"/>
          </a:xfrm>
        </p:spPr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39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027" y="533396"/>
            <a:ext cx="84382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/>
              <a:t>Overview of Damage Defective Car Tracking (DDCT) valuation results.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858" y="1780419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Review </a:t>
            </a:r>
            <a:r>
              <a:rPr lang="en-US" sz="2800" dirty="0"/>
              <a:t>the methodology </a:t>
            </a:r>
            <a:r>
              <a:rPr lang="en-US" sz="2800" dirty="0" smtClean="0"/>
              <a:t>utilized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Share </a:t>
            </a:r>
            <a:r>
              <a:rPr lang="en-US" sz="2800" dirty="0"/>
              <a:t>the </a:t>
            </a:r>
            <a:r>
              <a:rPr lang="en-US" sz="2800" dirty="0" smtClean="0"/>
              <a:t>DDCT valuation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Summarize key components of the analysis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642100" y="6175375"/>
            <a:ext cx="2133600" cy="365125"/>
          </a:xfrm>
        </p:spPr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3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730250"/>
            <a:ext cx="8763000" cy="1171575"/>
          </a:xfrm>
        </p:spPr>
        <p:txBody>
          <a:bodyPr>
            <a:normAutofit fontScale="90000"/>
          </a:bodyPr>
          <a:lstStyle/>
          <a:p>
            <a:r>
              <a:rPr lang="en-US" sz="3600" b="1" i="1" dirty="0" smtClean="0">
                <a:solidFill>
                  <a:schemeClr val="tx1"/>
                </a:solidFill>
                <a:latin typeface="+mj-lt"/>
              </a:rPr>
              <a:t>Value methodology used hard data, estimates, and extrapolation for non-available </a:t>
            </a:r>
            <a:r>
              <a:rPr lang="en-US" sz="3600" b="1" i="1" dirty="0">
                <a:solidFill>
                  <a:schemeClr val="tx1"/>
                </a:solidFill>
                <a:latin typeface="+mj-lt"/>
              </a:rPr>
              <a:t>data to validate directionally correct ROI.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501073"/>
              </p:ext>
            </p:extLst>
          </p:nvPr>
        </p:nvGraphicFramePr>
        <p:xfrm>
          <a:off x="776516" y="2215197"/>
          <a:ext cx="7556760" cy="3335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982"/>
                <a:gridCol w="2161309"/>
                <a:gridCol w="1211283"/>
                <a:gridCol w="1425039"/>
                <a:gridCol w="1392147"/>
              </a:tblGrid>
              <a:tr h="4597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Railroad Perspective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Business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Cases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Variance (Fav/(Unfav))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Directionally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Correct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410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(Benefits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Costs)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latin typeface="+mn-lt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+mn-lt"/>
                        </a:rPr>
                        <a:t>Yes / No</a:t>
                      </a: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Benefits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Input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RR and Railinc: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-Hard data &amp; estimates</a:t>
                      </a:r>
                    </a:p>
                    <a:p>
                      <a:pPr algn="ctr" fontAlgn="ctr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Extrapolation: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-Non-available data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 stated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Actual – Business Case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45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Costs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Input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RR and Railinc: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-Hard data &amp; estimates</a:t>
                      </a:r>
                    </a:p>
                    <a:p>
                      <a:pPr algn="ctr" fontAlgn="ctr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Extrapolation:</a:t>
                      </a:r>
                    </a:p>
                    <a:p>
                      <a:pPr algn="ctr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-Non-available data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 Stated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Actual – Business Case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+mn-lt"/>
                        </a:rPr>
                        <a:t/>
                      </a:r>
                      <a:br>
                        <a:rPr lang="en-US" sz="1400" dirty="0" smtClean="0">
                          <a:latin typeface="+mn-lt"/>
                        </a:rPr>
                      </a:br>
                      <a:r>
                        <a:rPr lang="en-US" sz="1400" dirty="0" smtClean="0">
                          <a:latin typeface="+mn-lt"/>
                        </a:rPr>
                        <a:t/>
                      </a:r>
                      <a:br>
                        <a:rPr lang="en-US" sz="1400" dirty="0" smtClean="0">
                          <a:latin typeface="+mn-lt"/>
                        </a:rPr>
                      </a:b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97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ROI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+mn-lt"/>
                        </a:rPr>
                        <a:t>Yes / No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08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8163" y="727075"/>
            <a:ext cx="8605837" cy="1192213"/>
          </a:xfrm>
        </p:spPr>
        <p:txBody>
          <a:bodyPr>
            <a:normAutofit fontScale="90000"/>
          </a:bodyPr>
          <a:lstStyle/>
          <a:p>
            <a:r>
              <a:rPr lang="en-US" sz="3600" b="1" i="1" dirty="0" smtClean="0">
                <a:solidFill>
                  <a:schemeClr val="tx1"/>
                </a:solidFill>
                <a:latin typeface="+mj-lt"/>
              </a:rPr>
              <a:t>DDCT improves coordination for better equipment management, improved rail safety and reduced administrative costs.</a:t>
            </a:r>
            <a:endParaRPr lang="en-US" sz="3600" b="1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3375" y="2192338"/>
            <a:ext cx="8810625" cy="3636962"/>
          </a:xfrm>
        </p:spPr>
        <p:txBody>
          <a:bodyPr>
            <a:normAutofit fontScale="92500"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Equipment management &amp; safety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Quicker decision about repairing or scrapping equipment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Streamline car hire process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Information more visible and accessible for all parties involved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Reduced administrative costs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Create paperless defect cards (no brackets)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Single-source system reduces effort needed to maintain good data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Reduced reclaim billings</a:t>
            </a:r>
          </a:p>
        </p:txBody>
      </p:sp>
    </p:spTree>
    <p:extLst>
      <p:ext uri="{BB962C8B-B14F-4D97-AF65-F5344CB8AC3E}">
        <p14:creationId xmlns:p14="http://schemas.microsoft.com/office/powerpoint/2010/main" val="70249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2662" y="566058"/>
            <a:ext cx="88713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The value of DDCT realized </a:t>
            </a:r>
            <a:r>
              <a:rPr lang="en-US" sz="3200" b="1" i="1" dirty="0"/>
              <a:t>over </a:t>
            </a:r>
            <a:r>
              <a:rPr lang="en-US" sz="3200" b="1" i="1" dirty="0" smtClean="0"/>
              <a:t>five </a:t>
            </a:r>
            <a:r>
              <a:rPr lang="en-US" sz="3200" b="1" i="1" dirty="0"/>
              <a:t>years is </a:t>
            </a:r>
            <a:r>
              <a:rPr lang="en-US" sz="3200" b="1" i="1" dirty="0" smtClean="0"/>
              <a:t>$45 million, more than directionally correct.</a:t>
            </a:r>
            <a:endParaRPr lang="en-US" sz="3200" b="1" i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50955"/>
              </p:ext>
            </p:extLst>
          </p:nvPr>
        </p:nvGraphicFramePr>
        <p:xfrm>
          <a:off x="868893" y="1940179"/>
          <a:ext cx="7197424" cy="2878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360"/>
                <a:gridCol w="1106576"/>
                <a:gridCol w="1425039"/>
                <a:gridCol w="1199407"/>
                <a:gridCol w="1520042"/>
              </a:tblGrid>
              <a:tr h="418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Railroad Perspective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Business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Cases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Variance (Fav/(Unfav))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Directionally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Correct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7788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Value</a:t>
                      </a:r>
                    </a:p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(Benefits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Costs)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/>
                        <a:t>$45.4M</a:t>
                      </a:r>
                      <a:endParaRPr lang="en-US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$1.3M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$44.1M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Yes / No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0831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Benefits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$54.8M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$44.2M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056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Costs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$9.3M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($0.1M)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883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ROI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481%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Yes / No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6786585" y="2626297"/>
            <a:ext cx="510431" cy="448357"/>
          </a:xfrm>
          <a:prstGeom prst="ellipse">
            <a:avLst/>
          </a:prstGeom>
          <a:noFill/>
          <a:ln w="44450" cmpd="sng">
            <a:solidFill>
              <a:srgbClr val="009A46"/>
            </a:solidFill>
          </a:ln>
          <a:effectLst>
            <a:outerShdw blurRad="40000" dist="23000" dir="5400000" rotWithShape="0">
              <a:srgbClr val="000000">
                <a:alpha val="4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786583" y="4392501"/>
            <a:ext cx="510431" cy="448357"/>
          </a:xfrm>
          <a:prstGeom prst="ellipse">
            <a:avLst/>
          </a:prstGeom>
          <a:noFill/>
          <a:ln w="44450" cmpd="sng">
            <a:solidFill>
              <a:srgbClr val="009A46"/>
            </a:solidFill>
          </a:ln>
          <a:effectLst>
            <a:outerShdw blurRad="40000" dist="23000" dir="5400000" rotWithShape="0">
              <a:srgbClr val="000000">
                <a:alpha val="4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2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98475"/>
            <a:ext cx="8375650" cy="1192213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chemeClr val="tx1"/>
                </a:solidFill>
                <a:latin typeface="+mj-lt"/>
              </a:rPr>
              <a:t>Several benefits and costs were listed in the business case.</a:t>
            </a:r>
            <a:endParaRPr lang="en-US" sz="3200" b="1" i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85602"/>
              </p:ext>
            </p:extLst>
          </p:nvPr>
        </p:nvGraphicFramePr>
        <p:xfrm>
          <a:off x="609595" y="1792603"/>
          <a:ext cx="7897199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744"/>
                <a:gridCol w="35864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Benefits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Costs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Speed of Repair</a:t>
                      </a:r>
                      <a:endParaRPr lang="en-US" sz="2400" baseline="30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Defect bracket savings</a:t>
                      </a:r>
                      <a:endParaRPr lang="en-US" sz="2400" baseline="30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Reduction in reclaims</a:t>
                      </a:r>
                      <a:endParaRPr lang="en-US" sz="2400" baseline="30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Reduction in Car Accounting Labor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Reduction in Car Hire Expense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Others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Railinc billings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(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actual)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Railroad development costs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(as stated in business case)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82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3916" y="508522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+mj-lt"/>
              </a:rPr>
              <a:t>Speed of Repair: Having a centralized electronic data source has reduced the time to close an incident, increasing rail car utilization.</a:t>
            </a:r>
            <a:endParaRPr lang="en-US" sz="3200" b="1" i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7714" y="2187042"/>
            <a:ext cx="869768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Type of Benefit: </a:t>
            </a:r>
            <a:r>
              <a:rPr lang="en-US" sz="2400" dirty="0" smtClean="0"/>
              <a:t>Increased revenue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Quantification Approach:</a:t>
            </a:r>
            <a:r>
              <a:rPr lang="en-US" sz="2400" dirty="0" smtClean="0"/>
              <a:t>  Used actual data showing decrease in the days a car is out of service, applied additional days of service to the average revenue per car and discounted</a:t>
            </a:r>
            <a:r>
              <a:rPr lang="en-US" sz="2400" dirty="0"/>
              <a:t> </a:t>
            </a:r>
            <a:r>
              <a:rPr lang="en-US" sz="2400" dirty="0" smtClean="0"/>
              <a:t>for potential non-revenue generating cars.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44526"/>
              </p:ext>
            </p:extLst>
          </p:nvPr>
        </p:nvGraphicFramePr>
        <p:xfrm>
          <a:off x="457320" y="4408327"/>
          <a:ext cx="8321040" cy="1160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208"/>
                <a:gridCol w="1664208"/>
                <a:gridCol w="1664208"/>
                <a:gridCol w="1664208"/>
                <a:gridCol w="1664208"/>
              </a:tblGrid>
              <a:tr h="2972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Railroad Perspective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Business Case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Variance (Fav/(Unfav))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Directionally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Correct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</a:tr>
              <a:tr h="665698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Speed of Repair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$45.8M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$0.0M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$45.8M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Yes / No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7425870" y="4998132"/>
            <a:ext cx="510431" cy="448357"/>
          </a:xfrm>
          <a:prstGeom prst="ellipse">
            <a:avLst/>
          </a:prstGeom>
          <a:noFill/>
          <a:ln w="44450" cmpd="sng">
            <a:solidFill>
              <a:srgbClr val="009A46"/>
            </a:solidFill>
          </a:ln>
          <a:effectLst>
            <a:outerShdw blurRad="40000" dist="23000" dir="5400000" rotWithShape="0">
              <a:srgbClr val="000000">
                <a:alpha val="4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48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Meetings Held &amp; Scheduled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Recently Held EAC Meetings: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January 2015 – Conference Call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April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15, 2015 in Cary, NC hosted by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RailInc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Future EAC Meetings: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October 14, 2015 in Jacksonville, FL hosted by The Genesee &amp; Wyoming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January 2016 – Conference Call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April 20, 2016 in Montreal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hosted by the CN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872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030" y="530294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DDCT has reduced the time for communicating and dispositioning incidents and increased </a:t>
            </a:r>
            <a:r>
              <a:rPr lang="en-US" sz="3200" b="1" i="1" dirty="0"/>
              <a:t>the availability of rail cars for generating revenue.</a:t>
            </a:r>
          </a:p>
          <a:p>
            <a:endParaRPr lang="en-US" sz="3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45349" y="5348759"/>
            <a:ext cx="62046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Includes Rule </a:t>
            </a:r>
            <a:r>
              <a:rPr lang="en-US" sz="1200" dirty="0"/>
              <a:t>1 Minor Defects </a:t>
            </a:r>
            <a:r>
              <a:rPr lang="en-US" sz="1200" dirty="0" smtClean="0"/>
              <a:t>, Rule </a:t>
            </a:r>
            <a:r>
              <a:rPr lang="en-US" sz="1200" dirty="0"/>
              <a:t>107 Major Damage </a:t>
            </a:r>
            <a:r>
              <a:rPr lang="en-US" sz="1200" dirty="0" smtClean="0"/>
              <a:t>, and Rule </a:t>
            </a:r>
            <a:r>
              <a:rPr lang="en-US" sz="1200" dirty="0"/>
              <a:t>108 Major </a:t>
            </a:r>
            <a:r>
              <a:rPr lang="en-US" sz="1200" dirty="0" smtClean="0"/>
              <a:t>Defects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44" y="2157969"/>
            <a:ext cx="4218681" cy="31774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522" y="2157969"/>
            <a:ext cx="4467004" cy="31774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98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58" y="530160"/>
            <a:ext cx="8702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b="1" i="1" dirty="0" smtClean="0"/>
              <a:t>Defect Card Bracket Savings: Less than anticipated due to little data to support original estimates; however defect brackets have been eliminated. </a:t>
            </a:r>
            <a:endParaRPr lang="en-US" sz="31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230586"/>
            <a:ext cx="8697686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 smtClean="0"/>
              <a:t>Type of Benefit:</a:t>
            </a:r>
            <a:r>
              <a:rPr lang="en-US" sz="2600" dirty="0" smtClean="0"/>
              <a:t> Cost reduction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600" b="1" dirty="0" smtClean="0"/>
              <a:t>Quantification Approach:  </a:t>
            </a:r>
            <a:r>
              <a:rPr lang="en-US" sz="2600" dirty="0" smtClean="0"/>
              <a:t>Actual data confirmed elimination of card bracket repairs.  Used average costs in previous 5 years, adjusted for inflation to compute savings.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202526"/>
              </p:ext>
            </p:extLst>
          </p:nvPr>
        </p:nvGraphicFramePr>
        <p:xfrm>
          <a:off x="389510" y="4329412"/>
          <a:ext cx="832104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208"/>
                <a:gridCol w="1664208"/>
                <a:gridCol w="1664208"/>
                <a:gridCol w="1664208"/>
                <a:gridCol w="1664208"/>
              </a:tblGrid>
              <a:tr h="3605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Railroad Perspective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Business Case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Variance (Fav/(Unfav))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Directionally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Correct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65698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Defect Card Bracket Savings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$1.6M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$3.6M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($2.0M)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Yes / No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7922177" y="4940944"/>
            <a:ext cx="510431" cy="448357"/>
          </a:xfrm>
          <a:prstGeom prst="ellipse">
            <a:avLst/>
          </a:prstGeom>
          <a:noFill/>
          <a:ln w="44450" cmpd="sng">
            <a:solidFill>
              <a:srgbClr val="C00000"/>
            </a:solidFill>
          </a:ln>
          <a:effectLst>
            <a:outerShdw blurRad="40000" dist="23000" dir="5400000" rotWithShape="0">
              <a:srgbClr val="000000">
                <a:alpha val="4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22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8288"/>
            <a:ext cx="8375650" cy="1193800"/>
          </a:xfrm>
        </p:spPr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chemeClr val="tx1"/>
                </a:solidFill>
                <a:latin typeface="+mj-lt"/>
              </a:rPr>
              <a:t>Defect Card Bracket repairs are eliminated.</a:t>
            </a:r>
            <a:endParaRPr lang="en-US" sz="3200" b="1" i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45" y="1478259"/>
            <a:ext cx="6613591" cy="3975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9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371" y="508522"/>
            <a:ext cx="86244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Other Benefits: Reclaim data shows that significant reduced reclaims have validated the administrative cost reductions reported by the industry.</a:t>
            </a:r>
            <a:endParaRPr lang="en-US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64291" y="1911644"/>
            <a:ext cx="869768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Type of Benefit: </a:t>
            </a:r>
            <a:r>
              <a:rPr lang="en-US" sz="2400" dirty="0" smtClean="0"/>
              <a:t>Cost Reduction/Cost Avoidance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Reduction in reclaims, Car Accounting labor, Car Hire Administrative expenses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/>
              <a:t>Quantification Approach:  </a:t>
            </a:r>
            <a:r>
              <a:rPr lang="en-US" sz="2400" dirty="0" smtClean="0"/>
              <a:t>Benefits listed by the industry were included as reported.  Additional savings could be extrapolated to non-reporting roads with further research.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683959"/>
              </p:ext>
            </p:extLst>
          </p:nvPr>
        </p:nvGraphicFramePr>
        <p:xfrm>
          <a:off x="465651" y="4385162"/>
          <a:ext cx="8321040" cy="1208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208"/>
                <a:gridCol w="1664208"/>
                <a:gridCol w="1664208"/>
                <a:gridCol w="1664208"/>
                <a:gridCol w="1664208"/>
              </a:tblGrid>
              <a:tr h="5430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Railroad Perspective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Business Case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Variance (Fav/(Unfav))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Directionally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Correct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1127"/>
                    </a:solidFill>
                  </a:tcPr>
                </a:tc>
              </a:tr>
              <a:tr h="665698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$7.4M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$7.0M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$0.4M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Yes</a:t>
                      </a:r>
                      <a:r>
                        <a:rPr lang="en-US" sz="2000" baseline="0" dirty="0" smtClean="0">
                          <a:latin typeface="+mn-lt"/>
                        </a:rPr>
                        <a:t> / No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Oval 11"/>
          <p:cNvSpPr/>
          <p:nvPr/>
        </p:nvSpPr>
        <p:spPr>
          <a:xfrm>
            <a:off x="7461497" y="5044870"/>
            <a:ext cx="510431" cy="448357"/>
          </a:xfrm>
          <a:prstGeom prst="ellipse">
            <a:avLst/>
          </a:prstGeom>
          <a:noFill/>
          <a:ln w="44450" cmpd="sng">
            <a:solidFill>
              <a:srgbClr val="009A46"/>
            </a:solidFill>
          </a:ln>
          <a:effectLst>
            <a:outerShdw blurRad="40000" dist="23000" dir="5400000" rotWithShape="0">
              <a:srgbClr val="000000">
                <a:alpha val="4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29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5564188"/>
            <a:ext cx="0" cy="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3028" y="511626"/>
            <a:ext cx="8470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+mj-lt"/>
              </a:rPr>
              <a:t>Car Hire Data Exchange data validates reduced reclaims </a:t>
            </a:r>
            <a:r>
              <a:rPr lang="en-US" sz="3200" b="1" i="1" dirty="0">
                <a:latin typeface="+mj-lt"/>
              </a:rPr>
              <a:t>and counter </a:t>
            </a:r>
            <a:r>
              <a:rPr lang="en-US" sz="3200" b="1" i="1" dirty="0" smtClean="0">
                <a:latin typeface="+mj-lt"/>
              </a:rPr>
              <a:t>reclaims, which should result in lower administrative costs.</a:t>
            </a:r>
            <a:endParaRPr lang="en-US" sz="3200" b="1" i="1" dirty="0">
              <a:latin typeface="+mj-lt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47" y="2108010"/>
            <a:ext cx="6056828" cy="3699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458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229600" cy="12509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2049463"/>
            <a:ext cx="4038600" cy="34369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+mn-cs"/>
              </a:rPr>
              <a:t>AAR Car Hire Audits between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cs typeface="+mn-cs"/>
              </a:rPr>
              <a:t>2012 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+mn-cs"/>
              </a:rPr>
              <a:t>- 2014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+mn-cs"/>
              </a:rPr>
              <a:t>Statistically significant random sample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+mn-cs"/>
              </a:rPr>
              <a:t>DDCT allocates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cs typeface="+mn-cs"/>
              </a:rPr>
              <a:t>Car Hire 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+mn-cs"/>
              </a:rPr>
              <a:t>correctly in almost all cases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3028" y="511626"/>
            <a:ext cx="8470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+mj-lt"/>
              </a:rPr>
              <a:t>Car hire audit results support reduction in reclaims across the industry. </a:t>
            </a:r>
            <a:endParaRPr lang="en-US" sz="3200" b="1" i="1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541" y="1872737"/>
            <a:ext cx="4035425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777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027" y="533396"/>
            <a:ext cx="84382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Additional RPSWC industry projects will be evaluated in 2015</a:t>
            </a:r>
            <a:endParaRPr lang="en-US" sz="3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392858" y="1780419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Valuation will use similar methodology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Work with project sponsors to define metrics as part of the project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642100" y="6175375"/>
            <a:ext cx="2133600" cy="365125"/>
          </a:xfrm>
        </p:spPr>
        <p:txBody>
          <a:bodyPr/>
          <a:lstStyle/>
          <a:p>
            <a:pPr algn="r">
              <a:defRPr/>
            </a:pPr>
            <a:fld id="{129398A4-9386-4085-BECE-E9A18BCFBE89}" type="slidenum">
              <a:rPr lang="en-US" smtClean="0">
                <a:solidFill>
                  <a:schemeClr val="bg1"/>
                </a:solidFill>
              </a:rPr>
              <a:pPr algn="r"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39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EAC Committee Chairs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George Jones (CSX) – EAC Chair 2014-2015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Paddy O’Neill (NS) – Voted Vice Chair of EAC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BNSF nominated O’Neill as Vice Chair and Greenbrier Seconded the motion and passed by a unanimous vote in the Jan 2015 meeting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Paddy O’Neill will become Chair in Jan 2016</a:t>
            </a:r>
          </a:p>
          <a:p>
            <a:pPr marL="118872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6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- Task Forces and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Rate Process &amp; Procedures – </a:t>
            </a:r>
            <a:r>
              <a:rPr lang="en-US" dirty="0"/>
              <a:t>Joan O’Brien </a:t>
            </a:r>
            <a:r>
              <a:rPr lang="en-US" dirty="0" smtClean="0"/>
              <a:t>(First Union)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Calculation – Elan Neal (GNWR)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Service – Ken Jacobs (BNSF)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– Todd Poland (Watco)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Goals for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 to improve asset utilization to gain maximum car loads and improve fluidity with the industry fleet.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 to evaluate and implement the road map toward centralized car hire processing.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 railroad industry for car service and car hire training promoting efficient operations and improved data flow for railroad equipment.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Increase compliance with OT-5 requirements to request loading authority for privately owned cars.</a:t>
            </a:r>
          </a:p>
        </p:txBody>
      </p:sp>
    </p:spTree>
    <p:extLst>
      <p:ext uri="{BB962C8B-B14F-4D97-AF65-F5344CB8AC3E}">
        <p14:creationId xmlns:p14="http://schemas.microsoft.com/office/powerpoint/2010/main" val="169070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2015 RailInc Application 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Rule 5 TOL Correction Process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User interface enhancements were implemented in February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Tank Car Mileage Equalization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Carriers can enter comments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nclude comments on adjustment emails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Search by paying Mark and Car Initial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CASS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90 Day Quick Search was added</a:t>
            </a:r>
          </a:p>
        </p:txBody>
      </p:sp>
    </p:spTree>
    <p:extLst>
      <p:ext uri="{BB962C8B-B14F-4D97-AF65-F5344CB8AC3E}">
        <p14:creationId xmlns:p14="http://schemas.microsoft.com/office/powerpoint/2010/main" val="376253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2015 RailInc Application 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Mainframe Migration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Mark Hawkins with update on Thursday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CHDX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Migration out of Flex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Duplicate data edits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Calculation Task Force to assist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Railinc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Rule 4 TOL Process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Correctly assign liability from month to month</a:t>
            </a:r>
          </a:p>
        </p:txBody>
      </p:sp>
    </p:spTree>
    <p:extLst>
      <p:ext uri="{BB962C8B-B14F-4D97-AF65-F5344CB8AC3E}">
        <p14:creationId xmlns:p14="http://schemas.microsoft.com/office/powerpoint/2010/main" val="158467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Equipment Quality Reporting </a:t>
            </a:r>
            <a:br>
              <a:rPr lang="en-US" dirty="0" smtClean="0"/>
            </a:br>
            <a:r>
              <a:rPr lang="en-US" dirty="0" smtClean="0"/>
              <a:t>(EQR) 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Changes to OT-34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Enhance the visibility of the Shipper Reject Codes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use of EQR to report shipper rejects becomes mandatory 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Changes to Car Hire Rule 1 have been made to support</a:t>
            </a:r>
          </a:p>
        </p:txBody>
      </p:sp>
    </p:spTree>
    <p:extLst>
      <p:ext uri="{BB962C8B-B14F-4D97-AF65-F5344CB8AC3E}">
        <p14:creationId xmlns:p14="http://schemas.microsoft.com/office/powerpoint/2010/main" val="403478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Subjects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Update – JoAnne Miner(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ShipXpress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Washington Update – Jeff Usher(AAR)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SCO90 Update – Jeff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Roton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(NS)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Appendix S Review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Changes effective on July 1, 2015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Car Hire Rule 25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BNSF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proposed to review the rule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Specifically, the </a:t>
            </a:r>
            <a:r>
              <a:rPr lang="en-US" dirty="0"/>
              <a:t>appropriate handling for situations where one party does not participate in the negotiation process and does not provide a BFO when requested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09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4023</TotalTime>
  <Words>1262</Words>
  <Application>Microsoft Office PowerPoint</Application>
  <PresentationFormat>On-screen Show (4:3)</PresentationFormat>
  <Paragraphs>252</Paragraphs>
  <Slides>26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Module</vt:lpstr>
      <vt:lpstr>EAC Update for  ACACSO  May 2015</vt:lpstr>
      <vt:lpstr>EAC Meetings Held &amp; Scheduled </vt:lpstr>
      <vt:lpstr>EAC Committee Chairs</vt:lpstr>
      <vt:lpstr>EAC - Task Forces and Chairs</vt:lpstr>
      <vt:lpstr>EAC Goals for 2015</vt:lpstr>
      <vt:lpstr>2015 RailInc Application Enhancements</vt:lpstr>
      <vt:lpstr>2015 RailInc Application Enhancements</vt:lpstr>
      <vt:lpstr>Equipment Quality Reporting  (EQR) TAG</vt:lpstr>
      <vt:lpstr>Subjects of Interest</vt:lpstr>
      <vt:lpstr> 2016 EAC Sponsored Projects</vt:lpstr>
      <vt:lpstr>Proposed OT-5 Enhancements</vt:lpstr>
      <vt:lpstr>New Proposals/Ideas for EAC?</vt:lpstr>
      <vt:lpstr>PowerPoint Presentation</vt:lpstr>
      <vt:lpstr>PowerPoint Presentation</vt:lpstr>
      <vt:lpstr>Value methodology used hard data, estimates, and extrapolation for non-available data to validate directionally correct ROI.</vt:lpstr>
      <vt:lpstr>DDCT improves coordination for better equipment management, improved rail safety and reduced administrative costs.</vt:lpstr>
      <vt:lpstr>PowerPoint Presentation</vt:lpstr>
      <vt:lpstr>Several benefits and costs were listed in the business case.</vt:lpstr>
      <vt:lpstr>PowerPoint Presentation</vt:lpstr>
      <vt:lpstr>PowerPoint Presentation</vt:lpstr>
      <vt:lpstr>PowerPoint Presentation</vt:lpstr>
      <vt:lpstr>Defect Card Bracket repairs are eliminated.</vt:lpstr>
      <vt:lpstr>PowerPoint Presentation</vt:lpstr>
      <vt:lpstr> </vt:lpstr>
      <vt:lpstr> </vt:lpstr>
      <vt:lpstr>PowerPoint Presentation</vt:lpstr>
    </vt:vector>
  </TitlesOfParts>
  <Company>CSX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EAC Update for ACACSO</dc:title>
  <dc:creator>CSX</dc:creator>
  <cp:lastModifiedBy>w6667</cp:lastModifiedBy>
  <cp:revision>208</cp:revision>
  <dcterms:created xsi:type="dcterms:W3CDTF">2011-10-28T12:29:51Z</dcterms:created>
  <dcterms:modified xsi:type="dcterms:W3CDTF">2015-05-12T23:30:56Z</dcterms:modified>
</cp:coreProperties>
</file>