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3"/>
  </p:notesMasterIdLst>
  <p:handoutMasterIdLst>
    <p:handoutMasterId r:id="rId14"/>
  </p:handoutMasterIdLst>
  <p:sldIdLst>
    <p:sldId id="256" r:id="rId6"/>
    <p:sldId id="259" r:id="rId7"/>
    <p:sldId id="262" r:id="rId8"/>
    <p:sldId id="260"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4660"/>
  </p:normalViewPr>
  <p:slideViewPr>
    <p:cSldViewPr snapToGrid="0" snapToObjects="1">
      <p:cViewPr>
        <p:scale>
          <a:sx n="100" d="100"/>
          <a:sy n="100" d="100"/>
        </p:scale>
        <p:origin x="-72" y="450"/>
      </p:cViewPr>
      <p:guideLst>
        <p:guide orient="horz" pos="570"/>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981FE5-F85A-C141-A05D-C2E4B1DD155F}" type="datetime5">
              <a:rPr lang="en-US" smtClean="0"/>
              <a:t>8-May-13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EFA919-DE03-AA40-BCC2-2849E39CE28D}" type="slidenum">
              <a:rPr lang="en-US" smtClean="0"/>
              <a:t>‹#›</a:t>
            </a:fld>
            <a:endParaRPr lang="en-US" dirty="0"/>
          </a:p>
        </p:txBody>
      </p:sp>
    </p:spTree>
    <p:extLst>
      <p:ext uri="{BB962C8B-B14F-4D97-AF65-F5344CB8AC3E}">
        <p14:creationId xmlns:p14="http://schemas.microsoft.com/office/powerpoint/2010/main" val="14441559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C61B9-E95B-D440-8F24-9A61FB73FF97}" type="datetime5">
              <a:rPr lang="en-US" smtClean="0"/>
              <a:t>8-May-13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FFFC5-62BD-8A4D-92AA-B44F13122845}" type="slidenum">
              <a:rPr lang="en-US" smtClean="0"/>
              <a:t>‹#›</a:t>
            </a:fld>
            <a:endParaRPr lang="en-US" dirty="0"/>
          </a:p>
        </p:txBody>
      </p:sp>
    </p:spTree>
    <p:extLst>
      <p:ext uri="{BB962C8B-B14F-4D97-AF65-F5344CB8AC3E}">
        <p14:creationId xmlns:p14="http://schemas.microsoft.com/office/powerpoint/2010/main" val="106388664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AEC61B9-E95B-D440-8F24-9A61FB73FF97}" type="datetime5">
              <a:rPr lang="en-US" smtClean="0"/>
              <a:t>8-May-13</a:t>
            </a:fld>
            <a:endParaRPr lang="en-US" dirty="0"/>
          </a:p>
        </p:txBody>
      </p:sp>
      <p:sp>
        <p:nvSpPr>
          <p:cNvPr id="5" name="Slide Number Placeholder 4"/>
          <p:cNvSpPr>
            <a:spLocks noGrp="1"/>
          </p:cNvSpPr>
          <p:nvPr>
            <p:ph type="sldNum" sz="quarter" idx="11"/>
          </p:nvPr>
        </p:nvSpPr>
        <p:spPr/>
        <p:txBody>
          <a:bodyPr/>
          <a:lstStyle/>
          <a:p>
            <a:fld id="{536FFFC5-62BD-8A4D-92AA-B44F13122845}" type="slidenum">
              <a:rPr lang="en-US" smtClean="0"/>
              <a:t>1</a:t>
            </a:fld>
            <a:endParaRPr lang="en-US" dirty="0"/>
          </a:p>
        </p:txBody>
      </p:sp>
    </p:spTree>
    <p:extLst>
      <p:ext uri="{BB962C8B-B14F-4D97-AF65-F5344CB8AC3E}">
        <p14:creationId xmlns:p14="http://schemas.microsoft.com/office/powerpoint/2010/main" val="2980418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ATX_PPT2-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5156310" y="2880213"/>
            <a:ext cx="4444890" cy="1843961"/>
          </a:xfrm>
        </p:spPr>
        <p:txBody>
          <a:bodyPr anchor="b">
            <a:noAutofit/>
          </a:bodyPr>
          <a:lstStyle>
            <a:lvl1pPr algn="l">
              <a:lnSpc>
                <a:spcPct val="100000"/>
              </a:lnSpc>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6310" y="4829224"/>
            <a:ext cx="4444890" cy="1065292"/>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5039352" y="1954581"/>
            <a:ext cx="1614932" cy="365125"/>
          </a:xfrm>
          <a:prstGeom prst="rect">
            <a:avLst/>
          </a:prstGeom>
        </p:spPr>
        <p:txBody>
          <a:bodyPr/>
          <a:lstStyle>
            <a:lvl1pPr algn="l">
              <a:defRPr>
                <a:solidFill>
                  <a:schemeClr val="accent3"/>
                </a:solidFill>
              </a:defRPr>
            </a:lvl1pPr>
          </a:lstStyle>
          <a:p>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a:xfrm>
            <a:off x="4435685" y="6356350"/>
            <a:ext cx="3901278"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US" sz="1000" b="0" i="1" u="none" strike="noStrike" baseline="0" smtClean="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A9B540C-44DA-4F69-89C9-7C84606640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57906"/>
            <a:ext cx="7772400" cy="261877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257906"/>
            <a:ext cx="4038600" cy="4868258"/>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365760" y="1257905"/>
            <a:ext cx="4041648" cy="48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113133"/>
            <a:ext cx="5920014" cy="948905"/>
          </a:xfrm>
        </p:spPr>
        <p:txBody>
          <a:bodyPr anchor="ct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57905"/>
            <a:ext cx="4040188" cy="9518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257905"/>
            <a:ext cx="4041775" cy="9518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08126" y="1665754"/>
            <a:ext cx="6054724" cy="397771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49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8" name="Title 1"/>
          <p:cNvSpPr>
            <a:spLocks noGrp="1"/>
          </p:cNvSpPr>
          <p:nvPr>
            <p:ph type="title"/>
          </p:nvPr>
        </p:nvSpPr>
        <p:spPr>
          <a:xfrm>
            <a:off x="456475" y="27216"/>
            <a:ext cx="5975169" cy="1047536"/>
          </a:xfrm>
        </p:spPr>
        <p:txBody>
          <a:bodyPr anchor="ct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ATX_PPT2-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113133"/>
            <a:ext cx="5920014" cy="948905"/>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59596"/>
            <a:ext cx="8229600" cy="48665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19" name="TextBox 18"/>
          <p:cNvSpPr txBox="1"/>
          <p:nvPr/>
        </p:nvSpPr>
        <p:spPr>
          <a:xfrm>
            <a:off x="9982287" y="890264"/>
            <a:ext cx="184666" cy="36933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dt="0"/>
  <p:txStyles>
    <p:titleStyle>
      <a:lvl1pPr algn="l" defTabSz="914400" rtl="0" eaLnBrk="1" latinLnBrk="0" hangingPunct="1">
        <a:lnSpc>
          <a:spcPts val="3600"/>
        </a:lnSpc>
        <a:spcBef>
          <a:spcPct val="0"/>
        </a:spcBef>
        <a:buNone/>
        <a:defRPr sz="3200" kern="1200">
          <a:solidFill>
            <a:schemeClr val="bg1"/>
          </a:solidFill>
          <a:effectLst>
            <a:outerShdw blurRad="63500" dist="38100" dir="5400000" algn="t" rotWithShape="0">
              <a:prstClr val="black">
                <a:alpha val="25000"/>
              </a:prstClr>
            </a:outerShdw>
          </a:effectLst>
          <a:latin typeface="+mn-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j-lt"/>
          <a:ea typeface="+mn-ea"/>
          <a:cs typeface="+mn-cs"/>
        </a:defRPr>
      </a:lvl1pPr>
      <a:lvl2pPr marL="682625" indent="-285750" algn="l" defTabSz="914400" rtl="0" eaLnBrk="1" latinLnBrk="0" hangingPunct="1">
        <a:spcBef>
          <a:spcPct val="20000"/>
        </a:spcBef>
        <a:buClr>
          <a:schemeClr val="accent1"/>
        </a:buClr>
        <a:buSzPct val="110000"/>
        <a:buFont typeface="Arial"/>
        <a:buChar char="•"/>
        <a:defRPr sz="2200" kern="1200">
          <a:solidFill>
            <a:schemeClr val="tx1"/>
          </a:solidFill>
          <a:latin typeface="+mj-lt"/>
          <a:ea typeface="+mn-ea"/>
          <a:cs typeface="+mn-cs"/>
        </a:defRPr>
      </a:lvl2pPr>
      <a:lvl3pPr marL="914400" indent="-285750" algn="l" defTabSz="914400" rtl="0" eaLnBrk="1" latinLnBrk="0" hangingPunct="1">
        <a:spcBef>
          <a:spcPct val="20000"/>
        </a:spcBef>
        <a:buClr>
          <a:schemeClr val="accent1"/>
        </a:buClr>
        <a:buFont typeface="Wingdings" charset="2"/>
        <a:buChar char="§"/>
        <a:tabLst/>
        <a:defRPr sz="2000" kern="1200">
          <a:solidFill>
            <a:schemeClr val="tx1"/>
          </a:solidFill>
          <a:latin typeface="+mj-lt"/>
          <a:ea typeface="+mn-ea"/>
          <a:cs typeface="+mn-cs"/>
        </a:defRPr>
      </a:lvl3pPr>
      <a:lvl4pPr marL="1143000" indent="-228600" algn="l" defTabSz="1087438" rtl="0" eaLnBrk="1" latinLnBrk="0" hangingPunct="1">
        <a:spcBef>
          <a:spcPct val="20000"/>
        </a:spcBef>
        <a:buClr>
          <a:srgbClr val="FF6600"/>
        </a:buClr>
        <a:buSzPct val="110000"/>
        <a:buFont typeface="Arial"/>
        <a:buChar char="•"/>
        <a:tabLst/>
        <a:defRPr sz="1800" kern="1200">
          <a:solidFill>
            <a:schemeClr val="tx1"/>
          </a:solidFill>
          <a:latin typeface="+mj-lt"/>
          <a:ea typeface="+mn-ea"/>
          <a:cs typeface="+mn-cs"/>
        </a:defRPr>
      </a:lvl4pPr>
      <a:lvl5pPr marL="1363663" indent="-228600" algn="l" defTabSz="1087438" rtl="0" eaLnBrk="1" latinLnBrk="0" hangingPunct="1">
        <a:spcBef>
          <a:spcPct val="20000"/>
        </a:spcBef>
        <a:buClr>
          <a:srgbClr val="FF6600"/>
        </a:buClr>
        <a:buFont typeface="Wingdings" charset="2"/>
        <a:buChar char="§"/>
        <a:tabLst/>
        <a:defRPr sz="1600" kern="1200">
          <a:solidFill>
            <a:schemeClr val="tx1"/>
          </a:solidFill>
          <a:latin typeface="+mj-lt"/>
          <a:ea typeface="+mn-ea"/>
          <a:cs typeface="+mn-cs"/>
        </a:defRPr>
      </a:lvl5pPr>
      <a:lvl6pPr marL="1604963" indent="-228600" algn="l" defTabSz="914400" rtl="0" eaLnBrk="1" latinLnBrk="0" hangingPunct="1">
        <a:spcBef>
          <a:spcPct val="20000"/>
        </a:spcBef>
        <a:buClr>
          <a:schemeClr val="tx1">
            <a:lumMod val="50000"/>
            <a:lumOff val="50000"/>
          </a:schemeClr>
        </a:buClr>
        <a:buSzPct val="110000"/>
        <a:buFont typeface="Arial"/>
        <a:buChar char="•"/>
        <a:tabLst/>
        <a:defRPr sz="1600" kern="1200">
          <a:solidFill>
            <a:schemeClr val="tx1"/>
          </a:solidFill>
          <a:latin typeface="+mj-lt"/>
          <a:ea typeface="+mn-ea"/>
          <a:cs typeface="+mn-cs"/>
        </a:defRPr>
      </a:lvl6pPr>
      <a:lvl7pPr marL="1836738" indent="-228600" algn="l" defTabSz="914400" rtl="0" eaLnBrk="1" latinLnBrk="0" hangingPunct="1">
        <a:spcBef>
          <a:spcPct val="20000"/>
        </a:spcBef>
        <a:buClr>
          <a:schemeClr val="tx1">
            <a:lumMod val="50000"/>
            <a:lumOff val="50000"/>
          </a:schemeClr>
        </a:buClr>
        <a:buFont typeface="Wingdings" charset="2"/>
        <a:buChar char="§"/>
        <a:tabLst/>
        <a:defRPr sz="1600" kern="1200">
          <a:solidFill>
            <a:schemeClr val="tx1"/>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641" y="1702665"/>
            <a:ext cx="4444890" cy="1843961"/>
          </a:xfrm>
        </p:spPr>
        <p:txBody>
          <a:bodyPr/>
          <a:lstStyle/>
          <a:p>
            <a:r>
              <a:rPr lang="en-US" sz="3400" dirty="0" smtClean="0"/>
              <a:t>GATX Corporation</a:t>
            </a:r>
            <a:endParaRPr lang="en-US" sz="3400" dirty="0"/>
          </a:p>
        </p:txBody>
      </p:sp>
      <p:sp>
        <p:nvSpPr>
          <p:cNvPr id="3" name="Subtitle 2"/>
          <p:cNvSpPr>
            <a:spLocks noGrp="1"/>
          </p:cNvSpPr>
          <p:nvPr>
            <p:ph type="subTitle" idx="1"/>
          </p:nvPr>
        </p:nvSpPr>
        <p:spPr>
          <a:xfrm>
            <a:off x="5157284" y="3651676"/>
            <a:ext cx="4444890" cy="1065292"/>
          </a:xfrm>
        </p:spPr>
        <p:txBody>
          <a:bodyPr>
            <a:normAutofit/>
          </a:bodyPr>
          <a:lstStyle/>
          <a:p>
            <a:r>
              <a:rPr lang="en-US" sz="2100" dirty="0" smtClean="0"/>
              <a:t>ACACSO- Rule 22 TAG Update</a:t>
            </a:r>
          </a:p>
          <a:p>
            <a:endParaRPr lang="en-US" sz="2100" dirty="0"/>
          </a:p>
          <a:p>
            <a:endParaRPr lang="en-US" sz="2100" dirty="0"/>
          </a:p>
        </p:txBody>
      </p:sp>
      <p:sp>
        <p:nvSpPr>
          <p:cNvPr id="6" name="Date Placeholder 6"/>
          <p:cNvSpPr>
            <a:spLocks noGrp="1"/>
          </p:cNvSpPr>
          <p:nvPr>
            <p:ph type="dt" sz="half" idx="10"/>
          </p:nvPr>
        </p:nvSpPr>
        <p:spPr>
          <a:xfrm>
            <a:off x="5157284" y="2258740"/>
            <a:ext cx="2891342" cy="484945"/>
          </a:xfrm>
          <a:prstGeom prst="rect">
            <a:avLst/>
          </a:prstGeom>
        </p:spPr>
        <p:txBody>
          <a:bodyPr/>
          <a:lstStyle>
            <a:lvl1pPr algn="ctr">
              <a:defRPr>
                <a:solidFill>
                  <a:schemeClr val="accent3"/>
                </a:solidFill>
              </a:defRPr>
            </a:lvl1pPr>
          </a:lstStyle>
          <a:p>
            <a:pPr algn="l"/>
            <a:r>
              <a:rPr lang="en-US" dirty="0" smtClean="0">
                <a:solidFill>
                  <a:schemeClr val="tx2"/>
                </a:solidFill>
              </a:rPr>
              <a:t>May 2013- Las Vegas, NV</a:t>
            </a:r>
            <a:endParaRPr lang="en-US" dirty="0">
              <a:solidFill>
                <a:schemeClr val="tx2"/>
              </a:solidFill>
            </a:endParaRPr>
          </a:p>
        </p:txBody>
      </p:sp>
      <p:sp>
        <p:nvSpPr>
          <p:cNvPr id="7" name="Footer Placeholder 8"/>
          <p:cNvSpPr>
            <a:spLocks noGrp="1"/>
          </p:cNvSpPr>
          <p:nvPr>
            <p:ph type="ftr" sz="quarter" idx="12"/>
          </p:nvPr>
        </p:nvSpPr>
        <p:spPr>
          <a:xfrm>
            <a:off x="5157284" y="6356350"/>
            <a:ext cx="3986716"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en-US" sz="1000" b="0" i="1" u="none" strike="noStrike" baseline="0" smtClean="0"/>
            </a:lvl1pPr>
          </a:lstStyle>
          <a:p>
            <a:r>
              <a:rPr lang="en-US" sz="1000" b="0" i="1" u="none" strike="noStrike" baseline="0" dirty="0" smtClean="0">
                <a:solidFill>
                  <a:srgbClr val="131313"/>
                </a:solidFill>
                <a:latin typeface="Arial-ItalicMT"/>
              </a:rPr>
              <a:t> Presenter: Chauncey</a:t>
            </a:r>
            <a:r>
              <a:rPr lang="en-US" sz="1000" b="0" i="1" u="none" strike="noStrike" dirty="0" smtClean="0">
                <a:solidFill>
                  <a:srgbClr val="131313"/>
                </a:solidFill>
                <a:latin typeface="Arial-ItalicMT"/>
              </a:rPr>
              <a:t> Fallen- Manager Transportation Services</a:t>
            </a:r>
          </a:p>
          <a:p>
            <a:r>
              <a:rPr lang="en-US" dirty="0" smtClean="0">
                <a:solidFill>
                  <a:srgbClr val="131313"/>
                </a:solidFill>
                <a:latin typeface="Arial-ItalicMT"/>
              </a:rPr>
              <a:t> </a:t>
            </a:r>
            <a:endParaRPr lang="en-US" dirty="0"/>
          </a:p>
        </p:txBody>
      </p:sp>
      <p:sp>
        <p:nvSpPr>
          <p:cNvPr id="4" name="TextBox 3"/>
          <p:cNvSpPr txBox="1"/>
          <p:nvPr/>
        </p:nvSpPr>
        <p:spPr>
          <a:xfrm>
            <a:off x="3821731" y="156959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45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ACACSO UPDATE CHR 22</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latin typeface="+mn-lt"/>
              </a:rPr>
              <a:t>Overview- CHR 22 </a:t>
            </a:r>
          </a:p>
          <a:p>
            <a:pPr marL="457200" indent="-457200">
              <a:buFont typeface="+mj-lt"/>
              <a:buAutoNum type="arabicPeriod"/>
            </a:pPr>
            <a:r>
              <a:rPr lang="en-US" dirty="0" smtClean="0">
                <a:latin typeface="+mn-lt"/>
              </a:rPr>
              <a:t>ACACSO Nov 2012- CHR 22 Workshop Feedback</a:t>
            </a:r>
          </a:p>
          <a:p>
            <a:pPr marL="457200" indent="-457200">
              <a:buFont typeface="+mj-lt"/>
              <a:buAutoNum type="arabicPeriod"/>
            </a:pPr>
            <a:r>
              <a:rPr lang="en-US" dirty="0" smtClean="0">
                <a:latin typeface="+mn-lt"/>
              </a:rPr>
              <a:t>EAC &amp; Multi-Level TAG Recap/Update- CHR 22</a:t>
            </a:r>
          </a:p>
          <a:p>
            <a:pPr marL="457200" indent="-457200">
              <a:buFont typeface="+mj-lt"/>
              <a:buAutoNum type="arabicPeriod"/>
            </a:pPr>
            <a:r>
              <a:rPr lang="en-US" dirty="0" smtClean="0">
                <a:latin typeface="+mn-lt"/>
              </a:rPr>
              <a:t>Questions?</a:t>
            </a:r>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244636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CHR 22</a:t>
            </a:r>
          </a:p>
        </p:txBody>
      </p:sp>
      <p:sp>
        <p:nvSpPr>
          <p:cNvPr id="3" name="Text Placeholder 2"/>
          <p:cNvSpPr>
            <a:spLocks noGrp="1"/>
          </p:cNvSpPr>
          <p:nvPr>
            <p:ph type="body" idx="1"/>
          </p:nvPr>
        </p:nvSpPr>
        <p:spPr>
          <a:xfrm>
            <a:off x="85725" y="1343025"/>
            <a:ext cx="8934450" cy="857250"/>
          </a:xfrm>
        </p:spPr>
        <p:txBody>
          <a:bodyPr anchor="t"/>
          <a:lstStyle/>
          <a:p>
            <a:pPr algn="l"/>
            <a:r>
              <a:rPr lang="en-US" sz="1600" dirty="0">
                <a:latin typeface="+mn-lt"/>
              </a:rPr>
              <a:t>Car Hire Rule 22 allows reclaim on assigned </a:t>
            </a:r>
            <a:r>
              <a:rPr lang="en-US" sz="1600" dirty="0" smtClean="0">
                <a:latin typeface="+mn-lt"/>
              </a:rPr>
              <a:t>cars (specific shipper and national customer pools) while </a:t>
            </a:r>
            <a:r>
              <a:rPr lang="en-US" sz="1600" dirty="0">
                <a:latin typeface="+mn-lt"/>
              </a:rPr>
              <a:t>they are empty and idle</a:t>
            </a:r>
            <a:r>
              <a:rPr lang="en-US" sz="1600" dirty="0" smtClean="0">
                <a:latin typeface="+mn-lt"/>
              </a:rPr>
              <a:t>. </a:t>
            </a:r>
            <a:r>
              <a:rPr lang="en-US" sz="1600" dirty="0">
                <a:latin typeface="+mn-lt"/>
              </a:rPr>
              <a:t>There are basically two kinds of Rule 22 reclaims.  Reclaim is allowed for cars that are </a:t>
            </a:r>
            <a:r>
              <a:rPr lang="en-US" sz="1600" u="sng" dirty="0">
                <a:latin typeface="+mn-lt"/>
              </a:rPr>
              <a:t>at the loading</a:t>
            </a:r>
            <a:r>
              <a:rPr lang="en-US" sz="1600" dirty="0">
                <a:latin typeface="+mn-lt"/>
              </a:rPr>
              <a:t> point and on cars that are </a:t>
            </a:r>
            <a:r>
              <a:rPr lang="en-US" sz="1600" u="sng" dirty="0">
                <a:latin typeface="+mn-lt"/>
              </a:rPr>
              <a:t>held short</a:t>
            </a:r>
            <a:r>
              <a:rPr lang="en-US" sz="1600" dirty="0">
                <a:latin typeface="+mn-lt"/>
              </a:rPr>
              <a:t> of the loading point</a:t>
            </a:r>
            <a:r>
              <a:rPr lang="en-US" sz="1600" dirty="0"/>
              <a: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3</a:t>
            </a:fld>
            <a:endParaRPr lang="en-US" dirty="0"/>
          </a:p>
        </p:txBody>
      </p:sp>
      <p:sp>
        <p:nvSpPr>
          <p:cNvPr id="6" name="Content Placeholder 5"/>
          <p:cNvSpPr>
            <a:spLocks noGrp="1"/>
          </p:cNvSpPr>
          <p:nvPr>
            <p:ph sz="quarter" idx="13"/>
          </p:nvPr>
        </p:nvSpPr>
        <p:spPr>
          <a:xfrm>
            <a:off x="466725" y="2457450"/>
            <a:ext cx="4041648" cy="4219448"/>
          </a:xfrm>
        </p:spPr>
        <p:txBody>
          <a:bodyPr/>
          <a:lstStyle/>
          <a:p>
            <a:pPr marL="342900" indent="-342900">
              <a:spcAft>
                <a:spcPts val="600"/>
              </a:spcAft>
              <a:buFont typeface="Arial" pitchFamily="34" charset="0"/>
              <a:buChar char="•"/>
            </a:pPr>
            <a:r>
              <a:rPr lang="en-US" sz="2000" dirty="0" smtClean="0">
                <a:latin typeface="+mn-lt"/>
              </a:rPr>
              <a:t>Rule 222 Reclaims</a:t>
            </a:r>
          </a:p>
          <a:p>
            <a:pPr marL="342900" indent="-342900">
              <a:spcAft>
                <a:spcPts val="600"/>
              </a:spcAft>
              <a:buFont typeface="Arial" pitchFamily="34" charset="0"/>
              <a:buChar char="•"/>
            </a:pPr>
            <a:r>
              <a:rPr lang="en-US" sz="2000" dirty="0" smtClean="0">
                <a:latin typeface="+mn-lt"/>
              </a:rPr>
              <a:t>“At </a:t>
            </a:r>
            <a:r>
              <a:rPr lang="en-US" sz="2000" dirty="0">
                <a:latin typeface="+mn-lt"/>
              </a:rPr>
              <a:t>the Loading Point”</a:t>
            </a:r>
          </a:p>
          <a:p>
            <a:pPr marL="342900" indent="-342900">
              <a:spcAft>
                <a:spcPts val="600"/>
              </a:spcAft>
              <a:buFont typeface="Arial" pitchFamily="34" charset="0"/>
              <a:buChar char="•"/>
            </a:pPr>
            <a:r>
              <a:rPr lang="en-US" sz="2000" dirty="0" smtClean="0">
                <a:latin typeface="+mn-lt"/>
              </a:rPr>
              <a:t>Non-National &amp; </a:t>
            </a:r>
            <a:r>
              <a:rPr lang="en-US" sz="2000" dirty="0">
                <a:latin typeface="+mn-lt"/>
              </a:rPr>
              <a:t>National Pool provision, </a:t>
            </a:r>
            <a:r>
              <a:rPr lang="en-US" sz="2000" dirty="0" smtClean="0">
                <a:latin typeface="+mn-lt"/>
              </a:rPr>
              <a:t>per </a:t>
            </a:r>
            <a:r>
              <a:rPr lang="en-US" sz="2000" dirty="0">
                <a:latin typeface="+mn-lt"/>
              </a:rPr>
              <a:t>Car Service  Rule 16.</a:t>
            </a:r>
          </a:p>
          <a:p>
            <a:pPr marL="342900" indent="-342900">
              <a:spcAft>
                <a:spcPts val="600"/>
              </a:spcAft>
              <a:buFont typeface="Arial" pitchFamily="34" charset="0"/>
              <a:buChar char="•"/>
            </a:pPr>
            <a:r>
              <a:rPr lang="en-US" sz="2000" dirty="0">
                <a:latin typeface="+mn-lt"/>
              </a:rPr>
              <a:t>Start/End reclaim time- </a:t>
            </a:r>
            <a:r>
              <a:rPr lang="en-US" sz="2000" dirty="0" smtClean="0">
                <a:latin typeface="+mn-lt"/>
              </a:rPr>
              <a:t>      from date/hour of arrival at the loading point until demurrage free time starts (placement) or until car is released loaded. </a:t>
            </a:r>
            <a:endParaRPr lang="en-US" dirty="0">
              <a:latin typeface="+mn-lt"/>
            </a:endParaRPr>
          </a:p>
          <a:p>
            <a:endParaRPr lang="en-US" dirty="0"/>
          </a:p>
        </p:txBody>
      </p:sp>
      <p:sp>
        <p:nvSpPr>
          <p:cNvPr id="7" name="Content Placeholder 6"/>
          <p:cNvSpPr>
            <a:spLocks noGrp="1"/>
          </p:cNvSpPr>
          <p:nvPr>
            <p:ph sz="quarter" idx="14"/>
          </p:nvPr>
        </p:nvSpPr>
        <p:spPr>
          <a:xfrm>
            <a:off x="4658868" y="2457450"/>
            <a:ext cx="4041648" cy="4219003"/>
          </a:xfrm>
        </p:spPr>
        <p:txBody>
          <a:bodyPr>
            <a:normAutofit/>
          </a:bodyPr>
          <a:lstStyle/>
          <a:p>
            <a:pPr marL="342900" indent="-342900">
              <a:spcAft>
                <a:spcPts val="600"/>
              </a:spcAft>
              <a:buFont typeface="Arial" pitchFamily="34" charset="0"/>
              <a:buChar char="•"/>
            </a:pPr>
            <a:r>
              <a:rPr lang="en-US" sz="2000" dirty="0" smtClean="0">
                <a:latin typeface="+mn-lt"/>
              </a:rPr>
              <a:t>Rule 224 Reclaims</a:t>
            </a:r>
          </a:p>
          <a:p>
            <a:pPr marL="342900" indent="-342900">
              <a:spcAft>
                <a:spcPts val="600"/>
              </a:spcAft>
              <a:buFont typeface="Arial" pitchFamily="34" charset="0"/>
              <a:buChar char="•"/>
            </a:pPr>
            <a:r>
              <a:rPr lang="en-US" sz="2000" dirty="0" smtClean="0">
                <a:latin typeface="+mn-lt"/>
              </a:rPr>
              <a:t>“Held </a:t>
            </a:r>
            <a:r>
              <a:rPr lang="en-US" sz="2000" dirty="0">
                <a:latin typeface="+mn-lt"/>
              </a:rPr>
              <a:t>Shorts”- Holding point short of the loading </a:t>
            </a:r>
            <a:r>
              <a:rPr lang="en-US" sz="2000" dirty="0" smtClean="0">
                <a:latin typeface="+mn-lt"/>
              </a:rPr>
              <a:t>point.</a:t>
            </a:r>
            <a:endParaRPr lang="en-US" sz="2000" dirty="0">
              <a:latin typeface="+mn-lt"/>
            </a:endParaRPr>
          </a:p>
          <a:p>
            <a:pPr marL="342900" indent="-342900">
              <a:spcAft>
                <a:spcPts val="600"/>
              </a:spcAft>
              <a:buFont typeface="Arial" pitchFamily="34" charset="0"/>
              <a:buChar char="•"/>
            </a:pPr>
            <a:r>
              <a:rPr lang="en-US" sz="2000" dirty="0">
                <a:latin typeface="+mn-lt"/>
              </a:rPr>
              <a:t>Non-National &amp; National Pool provision, per Car </a:t>
            </a:r>
            <a:r>
              <a:rPr lang="en-US" sz="2000" dirty="0" smtClean="0">
                <a:latin typeface="+mn-lt"/>
              </a:rPr>
              <a:t>Service </a:t>
            </a:r>
            <a:r>
              <a:rPr lang="en-US" sz="2000" dirty="0">
                <a:latin typeface="+mn-lt"/>
              </a:rPr>
              <a:t>Rule </a:t>
            </a:r>
            <a:r>
              <a:rPr lang="en-US" sz="2000" dirty="0" smtClean="0">
                <a:latin typeface="+mn-lt"/>
              </a:rPr>
              <a:t>16.</a:t>
            </a:r>
          </a:p>
          <a:p>
            <a:pPr marL="342900" indent="-342900">
              <a:spcAft>
                <a:spcPts val="600"/>
              </a:spcAft>
              <a:buFont typeface="Arial" pitchFamily="34" charset="0"/>
              <a:buChar char="•"/>
            </a:pPr>
            <a:r>
              <a:rPr lang="en-US" sz="2000" dirty="0" smtClean="0">
                <a:latin typeface="+mn-lt"/>
              </a:rPr>
              <a:t>Start/end reclaim time- from the time of arrival at the holding point (in excess of 24 hours) until car leaves the holding point.</a:t>
            </a:r>
          </a:p>
          <a:p>
            <a:endParaRPr lang="en-US" dirty="0"/>
          </a:p>
        </p:txBody>
      </p:sp>
    </p:spTree>
    <p:extLst>
      <p:ext uri="{BB962C8B-B14F-4D97-AF65-F5344CB8AC3E}">
        <p14:creationId xmlns:p14="http://schemas.microsoft.com/office/powerpoint/2010/main" val="602000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ACACSO Nov 2012- CHR 22 Workshop Feedback</a:t>
            </a:r>
            <a:endParaRPr lang="en-US" dirty="0"/>
          </a:p>
        </p:txBody>
      </p:sp>
      <p:sp>
        <p:nvSpPr>
          <p:cNvPr id="3" name="Content Placeholder 2"/>
          <p:cNvSpPr>
            <a:spLocks noGrp="1"/>
          </p:cNvSpPr>
          <p:nvPr>
            <p:ph idx="1"/>
          </p:nvPr>
        </p:nvSpPr>
        <p:spPr>
          <a:xfrm>
            <a:off x="161925" y="1259596"/>
            <a:ext cx="8810625" cy="5169779"/>
          </a:xfrm>
        </p:spPr>
        <p:txBody>
          <a:bodyPr>
            <a:normAutofit/>
          </a:bodyPr>
          <a:lstStyle/>
          <a:p>
            <a:r>
              <a:rPr lang="en-US" sz="1800" dirty="0" smtClean="0">
                <a:latin typeface="+mn-lt"/>
              </a:rPr>
              <a:t>At the Nov 2012 ACACSO meeting in San Diego, CA there were 3 workshop sessions that discussed improving CHR 22 for feedback to the EAC’s assigned TAG to review Car Hire Rule 22. </a:t>
            </a:r>
          </a:p>
          <a:p>
            <a:endParaRPr lang="en-US" sz="1800" dirty="0" smtClean="0">
              <a:latin typeface="+mn-lt"/>
            </a:endParaRPr>
          </a:p>
          <a:p>
            <a:r>
              <a:rPr lang="en-US" sz="1800" dirty="0" smtClean="0">
                <a:latin typeface="+mn-lt"/>
              </a:rPr>
              <a:t>Issues supplied to the EAC’s TAG for CHR 22:</a:t>
            </a:r>
          </a:p>
          <a:p>
            <a:pPr marL="285750" indent="-285750">
              <a:lnSpc>
                <a:spcPct val="150000"/>
              </a:lnSpc>
              <a:buFont typeface="Arial" pitchFamily="34" charset="0"/>
              <a:buChar char="•"/>
            </a:pPr>
            <a:r>
              <a:rPr lang="en-US" sz="1800" dirty="0" smtClean="0">
                <a:latin typeface="+mn-lt"/>
              </a:rPr>
              <a:t>Verbiage in Rule 22 can be confusing and appears complex.</a:t>
            </a:r>
          </a:p>
          <a:p>
            <a:pPr marL="285750" indent="-285750">
              <a:buFont typeface="Arial" pitchFamily="34" charset="0"/>
              <a:buChar char="•"/>
            </a:pPr>
            <a:r>
              <a:rPr lang="en-US" sz="1800" dirty="0" smtClean="0">
                <a:latin typeface="+mn-lt"/>
              </a:rPr>
              <a:t>Pool codes not being added in UMLER in a timely manner or incorrect pool headers, which causes counter reclaims. Manual investigation is required to address.</a:t>
            </a:r>
          </a:p>
          <a:p>
            <a:pPr marL="285750" indent="-285750">
              <a:buFont typeface="Arial" pitchFamily="34" charset="0"/>
              <a:buChar char="•"/>
            </a:pPr>
            <a:r>
              <a:rPr lang="en-US" sz="1800" dirty="0" smtClean="0">
                <a:latin typeface="+mn-lt"/>
              </a:rPr>
              <a:t>Switch districts used in processing CHR 22 reclaims are inconsistent in size and are not defined for car mark owners, since there is no published source that can be used to confirm that a location is (or is not) within a switch district.</a:t>
            </a:r>
          </a:p>
          <a:p>
            <a:pPr marL="285750" indent="-285750">
              <a:buFont typeface="Arial" pitchFamily="34" charset="0"/>
              <a:buChar char="•"/>
            </a:pPr>
            <a:r>
              <a:rPr lang="en-US" sz="1800" dirty="0" smtClean="0">
                <a:latin typeface="+mn-lt"/>
              </a:rPr>
              <a:t>An incorrect type code (222 vs. 224) is sometimes transmitted to the mark owner via CHDX process. An incorrect code can result in counter reclaims and associated manual intervention.</a:t>
            </a:r>
          </a:p>
          <a:p>
            <a:pPr marL="285750" indent="-285750">
              <a:buFont typeface="Arial" pitchFamily="34" charset="0"/>
              <a:buChar char="•"/>
            </a:pPr>
            <a:endParaRPr lang="en-US" sz="1800" dirty="0" smtClean="0"/>
          </a:p>
          <a:p>
            <a:pPr marL="285750" indent="-285750">
              <a:buFont typeface="Arial" pitchFamily="34" charset="0"/>
              <a:buChar char="•"/>
            </a:pPr>
            <a:endParaRPr lang="en-US" sz="1800" dirty="0" smtClean="0"/>
          </a:p>
          <a:p>
            <a:pPr marL="285750" indent="-285750">
              <a:buFont typeface="Arial" pitchFamily="34" charset="0"/>
              <a:buChar char="•"/>
            </a:pPr>
            <a:endParaRPr lang="en-US" sz="1800" dirty="0" smtClean="0"/>
          </a:p>
          <a:p>
            <a:pPr marL="285750" indent="-285750">
              <a:buFont typeface="Arial" pitchFamily="34" charset="0"/>
              <a:buChar char="•"/>
            </a:pPr>
            <a:endParaRPr lang="en-US" sz="1800" dirty="0"/>
          </a:p>
          <a:p>
            <a:pPr marL="285750" indent="-285750">
              <a:buFont typeface="Arial" pitchFamily="34" charset="0"/>
              <a:buChar char="•"/>
            </a:pPr>
            <a:endParaRPr lang="en-US" sz="18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3204855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ACACSO Nov 2012- </a:t>
            </a:r>
            <a:r>
              <a:rPr lang="en-US" dirty="0" smtClean="0"/>
              <a:t>CHR </a:t>
            </a:r>
            <a:r>
              <a:rPr lang="en-US" dirty="0"/>
              <a:t>22 Workshop </a:t>
            </a:r>
            <a:r>
              <a:rPr lang="en-US" dirty="0" smtClean="0"/>
              <a:t>Feedback </a:t>
            </a:r>
            <a:r>
              <a:rPr lang="en-US" sz="2400" dirty="0" smtClean="0"/>
              <a:t>(cont’d)</a:t>
            </a:r>
            <a:endParaRPr lang="en-US" dirty="0"/>
          </a:p>
        </p:txBody>
      </p:sp>
      <p:sp>
        <p:nvSpPr>
          <p:cNvPr id="3" name="Content Placeholder 2"/>
          <p:cNvSpPr>
            <a:spLocks noGrp="1"/>
          </p:cNvSpPr>
          <p:nvPr>
            <p:ph idx="1"/>
          </p:nvPr>
        </p:nvSpPr>
        <p:spPr>
          <a:xfrm>
            <a:off x="104775" y="1259595"/>
            <a:ext cx="9000478" cy="5265029"/>
          </a:xfrm>
        </p:spPr>
        <p:txBody>
          <a:bodyPr>
            <a:normAutofit/>
          </a:bodyPr>
          <a:lstStyle/>
          <a:p>
            <a:pPr>
              <a:lnSpc>
                <a:spcPct val="150000"/>
              </a:lnSpc>
            </a:pPr>
            <a:r>
              <a:rPr lang="en-US" sz="1800" dirty="0" smtClean="0">
                <a:latin typeface="+mn-lt"/>
              </a:rPr>
              <a:t>Suggestions supplied to the EAC’s TAG for CHR 22:</a:t>
            </a:r>
          </a:p>
          <a:p>
            <a:pPr marL="285750" indent="-285750">
              <a:lnSpc>
                <a:spcPct val="110000"/>
              </a:lnSpc>
              <a:buFont typeface="Arial" pitchFamily="34" charset="0"/>
              <a:buChar char="•"/>
            </a:pPr>
            <a:r>
              <a:rPr lang="en-US" sz="1800" dirty="0"/>
              <a:t>A short line representative and representation from the Reload Steering </a:t>
            </a:r>
            <a:r>
              <a:rPr lang="en-US" sz="1800" dirty="0" smtClean="0"/>
              <a:t>Committee </a:t>
            </a:r>
            <a:r>
              <a:rPr lang="en-US" sz="1800" dirty="0"/>
              <a:t>should be included in an effort to improve </a:t>
            </a:r>
            <a:r>
              <a:rPr lang="en-US" sz="1800" dirty="0" smtClean="0"/>
              <a:t>CHR 22</a:t>
            </a:r>
            <a:endParaRPr lang="en-US" sz="1800" dirty="0" smtClean="0">
              <a:latin typeface="+mn-lt"/>
            </a:endParaRPr>
          </a:p>
          <a:p>
            <a:pPr marL="285750" indent="-285750">
              <a:lnSpc>
                <a:spcPct val="110000"/>
              </a:lnSpc>
              <a:buFont typeface="Arial" pitchFamily="34" charset="0"/>
              <a:buChar char="•"/>
            </a:pPr>
            <a:r>
              <a:rPr lang="en-US" sz="1800" dirty="0" smtClean="0">
                <a:latin typeface="+mn-lt"/>
              </a:rPr>
              <a:t>Clarify and simplify the language in CHR 22.</a:t>
            </a:r>
          </a:p>
          <a:p>
            <a:pPr marL="285750" indent="-285750">
              <a:buFont typeface="Arial" pitchFamily="34" charset="0"/>
              <a:buChar char="•"/>
            </a:pPr>
            <a:r>
              <a:rPr lang="en-US" sz="1800" dirty="0" smtClean="0">
                <a:latin typeface="+mn-lt"/>
              </a:rPr>
              <a:t>Create separate rules for multi-levels cars. Since multi-level equipment are managed differently from other assigned equipment and </a:t>
            </a:r>
            <a:r>
              <a:rPr lang="en-US" sz="1800" dirty="0" smtClean="0">
                <a:latin typeface="+mn-lt"/>
              </a:rPr>
              <a:t>should be </a:t>
            </a:r>
            <a:r>
              <a:rPr lang="en-US" sz="1800" dirty="0" smtClean="0">
                <a:latin typeface="+mn-lt"/>
              </a:rPr>
              <a:t>governed by a different set of rules.</a:t>
            </a:r>
          </a:p>
          <a:p>
            <a:pPr marL="285750" indent="-285750">
              <a:buFont typeface="Arial" pitchFamily="34" charset="0"/>
              <a:buChar char="•"/>
            </a:pPr>
            <a:r>
              <a:rPr lang="en-US" sz="1800" dirty="0" smtClean="0">
                <a:latin typeface="+mn-lt"/>
              </a:rPr>
              <a:t>Require registration of switch districts in a central repository.</a:t>
            </a:r>
          </a:p>
          <a:p>
            <a:pPr marL="285750" indent="-285750">
              <a:buFont typeface="Arial" pitchFamily="34" charset="0"/>
              <a:buChar char="•"/>
            </a:pPr>
            <a:r>
              <a:rPr lang="en-US" sz="1800" dirty="0" smtClean="0">
                <a:latin typeface="+mn-lt"/>
              </a:rPr>
              <a:t>Capping the number of hours subject to reclaim.</a:t>
            </a:r>
          </a:p>
          <a:p>
            <a:pPr marL="285750" indent="-285750">
              <a:buFont typeface="Arial" pitchFamily="34" charset="0"/>
              <a:buChar char="•"/>
            </a:pPr>
            <a:r>
              <a:rPr lang="en-US" sz="1800" dirty="0" smtClean="0">
                <a:latin typeface="+mn-lt"/>
              </a:rPr>
              <a:t>Increasing the minimum hours for “held short” reclaims.</a:t>
            </a:r>
          </a:p>
          <a:p>
            <a:pPr marL="285750" indent="-285750">
              <a:buFont typeface="Arial" pitchFamily="34" charset="0"/>
              <a:buChar char="•"/>
            </a:pPr>
            <a:r>
              <a:rPr lang="en-US" sz="1800" dirty="0" smtClean="0">
                <a:latin typeface="+mn-lt"/>
              </a:rPr>
              <a:t>Agreement with possibility of centralizing  the process (similar to automation of Rule 7 and 8 reclaims). Several issue would need to be address as apart of centralization effort:</a:t>
            </a:r>
          </a:p>
          <a:p>
            <a:pPr marL="968375" lvl="1">
              <a:spcBef>
                <a:spcPts val="0"/>
              </a:spcBef>
              <a:buFont typeface="Courier New" pitchFamily="49" charset="0"/>
              <a:buChar char="o"/>
            </a:pPr>
            <a:r>
              <a:rPr lang="en-US" sz="1600" dirty="0" smtClean="0">
                <a:latin typeface="+mn-lt"/>
              </a:rPr>
              <a:t>Identification of eligible cars</a:t>
            </a:r>
          </a:p>
          <a:p>
            <a:pPr marL="968375" lvl="1">
              <a:spcBef>
                <a:spcPts val="0"/>
              </a:spcBef>
              <a:buFont typeface="Courier New" pitchFamily="49" charset="0"/>
              <a:buChar char="o"/>
            </a:pPr>
            <a:r>
              <a:rPr lang="en-US" sz="1600" dirty="0" smtClean="0">
                <a:latin typeface="+mn-lt"/>
              </a:rPr>
              <a:t>Identification and communication of switch districts</a:t>
            </a:r>
          </a:p>
          <a:p>
            <a:pPr marL="968375" lvl="1">
              <a:spcBef>
                <a:spcPts val="0"/>
              </a:spcBef>
              <a:buFont typeface="Courier New" pitchFamily="49" charset="0"/>
              <a:buChar char="o"/>
            </a:pPr>
            <a:r>
              <a:rPr lang="en-US" sz="1600" dirty="0" smtClean="0">
                <a:latin typeface="+mn-lt"/>
              </a:rPr>
              <a:t>Best handling of stored cars</a:t>
            </a:r>
          </a:p>
          <a:p>
            <a:pPr marL="968375" lvl="1">
              <a:spcBef>
                <a:spcPts val="0"/>
              </a:spcBef>
              <a:buFont typeface="Courier New" pitchFamily="49" charset="0"/>
              <a:buChar char="o"/>
            </a:pPr>
            <a:r>
              <a:rPr lang="en-US" sz="1600" dirty="0" smtClean="0">
                <a:latin typeface="+mn-lt"/>
              </a:rPr>
              <a:t>Rule simplification and clarification</a:t>
            </a:r>
          </a:p>
          <a:p>
            <a:pPr marL="628650" indent="-342900">
              <a:spcBef>
                <a:spcPts val="0"/>
              </a:spcBef>
              <a:buFont typeface="Arial" pitchFamily="34" charset="0"/>
              <a:buChar char="•"/>
            </a:pPr>
            <a:endParaRPr lang="en-US" sz="2000" dirty="0" smtClean="0"/>
          </a:p>
          <a:p>
            <a:pPr marL="968375" lvl="1">
              <a:buFont typeface="Courier New" pitchFamily="49" charset="0"/>
              <a:buChar char="o"/>
            </a:pPr>
            <a:endParaRPr lang="en-US" sz="1600" dirty="0" smtClean="0"/>
          </a:p>
          <a:p>
            <a:pPr marL="285750" indent="-285750">
              <a:buFont typeface="Arial" pitchFamily="34" charset="0"/>
              <a:buChar char="•"/>
            </a:pPr>
            <a:endParaRPr lang="en-US" sz="1800" dirty="0" smtClean="0"/>
          </a:p>
          <a:p>
            <a:pPr marL="285750" indent="-285750">
              <a:buFont typeface="Arial" pitchFamily="34" charset="0"/>
              <a:buChar char="•"/>
            </a:pPr>
            <a:endParaRPr lang="en-US" sz="1800" dirty="0"/>
          </a:p>
          <a:p>
            <a:endParaRPr lang="en-US" sz="18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5</a:t>
            </a:fld>
            <a:endParaRPr lang="en-US" dirty="0"/>
          </a:p>
        </p:txBody>
      </p:sp>
    </p:spTree>
    <p:extLst>
      <p:ext uri="{BB962C8B-B14F-4D97-AF65-F5344CB8AC3E}">
        <p14:creationId xmlns:p14="http://schemas.microsoft.com/office/powerpoint/2010/main" val="306101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EAC &amp; Multi-Level TAG Recap/Update- CHR 22</a:t>
            </a:r>
            <a:br>
              <a:rPr lang="en-US" dirty="0"/>
            </a:br>
            <a:endParaRPr lang="en-US" dirty="0"/>
          </a:p>
        </p:txBody>
      </p:sp>
      <p:sp>
        <p:nvSpPr>
          <p:cNvPr id="3" name="Content Placeholder 2"/>
          <p:cNvSpPr>
            <a:spLocks noGrp="1"/>
          </p:cNvSpPr>
          <p:nvPr>
            <p:ph idx="1"/>
          </p:nvPr>
        </p:nvSpPr>
        <p:spPr>
          <a:xfrm>
            <a:off x="95250" y="1259595"/>
            <a:ext cx="8934450" cy="5169779"/>
          </a:xfrm>
        </p:spPr>
        <p:txBody>
          <a:bodyPr>
            <a:normAutofit lnSpcReduction="10000"/>
          </a:bodyPr>
          <a:lstStyle/>
          <a:p>
            <a:pPr marL="342900" indent="-342900">
              <a:buFont typeface="Arial" pitchFamily="34" charset="0"/>
              <a:buChar char="•"/>
            </a:pPr>
            <a:r>
              <a:rPr lang="en-US" sz="1800" dirty="0" smtClean="0">
                <a:latin typeface="+mn-lt"/>
              </a:rPr>
              <a:t>EAC 2012 Goal Recommendation</a:t>
            </a:r>
          </a:p>
          <a:p>
            <a:pPr lvl="2">
              <a:lnSpc>
                <a:spcPct val="110000"/>
              </a:lnSpc>
              <a:buFont typeface="Arial" pitchFamily="34" charset="0"/>
              <a:buChar char="−"/>
            </a:pPr>
            <a:r>
              <a:rPr lang="en-US" sz="1600" dirty="0" smtClean="0">
                <a:latin typeface="+mn-lt"/>
              </a:rPr>
              <a:t>Study of CHR 22- ways to standardize and centralize the process  </a:t>
            </a:r>
            <a:endParaRPr lang="en-US" sz="2000" dirty="0" smtClean="0">
              <a:latin typeface="+mn-lt"/>
            </a:endParaRPr>
          </a:p>
          <a:p>
            <a:pPr marL="342900" indent="-342900">
              <a:buFont typeface="Arial" pitchFamily="34" charset="0"/>
              <a:buChar char="•"/>
            </a:pPr>
            <a:r>
              <a:rPr lang="en-US" sz="1800" dirty="0" smtClean="0">
                <a:latin typeface="+mn-lt"/>
              </a:rPr>
              <a:t>EAC commission Multi-Level TAG (Sep 2012) to include review goal recommendation of CHR 22.</a:t>
            </a:r>
          </a:p>
          <a:p>
            <a:pPr marL="1025525" lvl="1" indent="-342900">
              <a:buFont typeface="Arial" pitchFamily="34" charset="0"/>
              <a:buChar char="−"/>
            </a:pPr>
            <a:r>
              <a:rPr lang="en-US" sz="1600" dirty="0" smtClean="0">
                <a:latin typeface="+mn-lt"/>
              </a:rPr>
              <a:t>First meeting Oct 2012- Industry input requested (ACACSO).</a:t>
            </a:r>
          </a:p>
          <a:p>
            <a:pPr marL="1025525" lvl="1" indent="-342900">
              <a:spcBef>
                <a:spcPts val="0"/>
              </a:spcBef>
              <a:buFont typeface="Arial" pitchFamily="34" charset="0"/>
              <a:buChar char="−"/>
            </a:pPr>
            <a:r>
              <a:rPr lang="en-US" sz="1600" dirty="0" smtClean="0">
                <a:latin typeface="+mn-lt"/>
              </a:rPr>
              <a:t>Second meeting Jan 2013- Industry feedback review only (ACACSO).</a:t>
            </a:r>
          </a:p>
          <a:p>
            <a:pPr marL="1025525" lvl="1" indent="-342900">
              <a:spcBef>
                <a:spcPts val="0"/>
              </a:spcBef>
              <a:buFont typeface="Arial" pitchFamily="34" charset="0"/>
              <a:buChar char="−"/>
            </a:pPr>
            <a:r>
              <a:rPr lang="en-US" sz="1600" dirty="0" smtClean="0">
                <a:latin typeface="+mn-lt"/>
              </a:rPr>
              <a:t>Third meeting April 2013- For CHR 22 there are 5 options being reviewed for  recommendation to the EAC.</a:t>
            </a:r>
          </a:p>
          <a:p>
            <a:pPr marL="285750" indent="-285750">
              <a:spcBef>
                <a:spcPts val="0"/>
              </a:spcBef>
              <a:buFont typeface="Arial" pitchFamily="34" charset="0"/>
              <a:buChar char="•"/>
            </a:pPr>
            <a:endParaRPr lang="en-US" sz="1800" dirty="0">
              <a:latin typeface="+mn-lt"/>
            </a:endParaRPr>
          </a:p>
          <a:p>
            <a:pPr marL="285750" indent="-285750">
              <a:spcBef>
                <a:spcPts val="0"/>
              </a:spcBef>
              <a:buFont typeface="Arial" pitchFamily="34" charset="0"/>
              <a:buChar char="•"/>
            </a:pPr>
            <a:r>
              <a:rPr lang="en-US" sz="1800" dirty="0" smtClean="0">
                <a:latin typeface="+mn-lt"/>
              </a:rPr>
              <a:t>Five (5) options for review by the TAG regarding CHR 22 in relation to only Multi-Level railcars. (Each assigned to specific TAG members for research and reporting at the TAG’s next meeting) </a:t>
            </a:r>
          </a:p>
          <a:p>
            <a:pPr marL="968375" lvl="1">
              <a:lnSpc>
                <a:spcPct val="150000"/>
              </a:lnSpc>
              <a:spcBef>
                <a:spcPts val="0"/>
              </a:spcBef>
              <a:buFont typeface="Arial" pitchFamily="34" charset="0"/>
              <a:buChar char="−"/>
            </a:pPr>
            <a:r>
              <a:rPr lang="en-US" sz="1600" dirty="0" smtClean="0">
                <a:latin typeface="+mn-lt"/>
              </a:rPr>
              <a:t>Leaving CHR 22 as is</a:t>
            </a:r>
          </a:p>
          <a:p>
            <a:pPr marL="968375" lvl="1">
              <a:lnSpc>
                <a:spcPct val="150000"/>
              </a:lnSpc>
              <a:spcBef>
                <a:spcPts val="0"/>
              </a:spcBef>
              <a:buFont typeface="Arial" pitchFamily="34" charset="0"/>
              <a:buChar char="−"/>
            </a:pPr>
            <a:r>
              <a:rPr lang="en-US" sz="1600" dirty="0" smtClean="0">
                <a:latin typeface="+mn-lt"/>
              </a:rPr>
              <a:t>Eliminating the multi-level fleet from CHR 22 application</a:t>
            </a:r>
          </a:p>
          <a:p>
            <a:pPr marL="968375" lvl="1">
              <a:lnSpc>
                <a:spcPct val="150000"/>
              </a:lnSpc>
              <a:spcBef>
                <a:spcPts val="0"/>
              </a:spcBef>
              <a:buFont typeface="Arial" pitchFamily="34" charset="0"/>
              <a:buChar char="−"/>
            </a:pPr>
            <a:r>
              <a:rPr lang="en-US" sz="1600" dirty="0" smtClean="0">
                <a:latin typeface="+mn-lt"/>
              </a:rPr>
              <a:t>Implementing a 48 hour maximum reclaim</a:t>
            </a:r>
          </a:p>
          <a:p>
            <a:pPr marL="968375" lvl="1">
              <a:lnSpc>
                <a:spcPct val="150000"/>
              </a:lnSpc>
              <a:spcBef>
                <a:spcPts val="0"/>
              </a:spcBef>
              <a:buFont typeface="Arial" pitchFamily="34" charset="0"/>
              <a:buChar char="−"/>
            </a:pPr>
            <a:r>
              <a:rPr lang="en-US" sz="1600" dirty="0" smtClean="0">
                <a:latin typeface="+mn-lt"/>
              </a:rPr>
              <a:t>Allowing reclaim only during specific time frames (i.e. shutdowns)</a:t>
            </a:r>
          </a:p>
          <a:p>
            <a:pPr marL="968375" lvl="1">
              <a:lnSpc>
                <a:spcPct val="150000"/>
              </a:lnSpc>
              <a:spcBef>
                <a:spcPts val="0"/>
              </a:spcBef>
              <a:buFont typeface="Arial" pitchFamily="34" charset="0"/>
              <a:buChar char="−"/>
            </a:pPr>
            <a:r>
              <a:rPr lang="en-US" sz="1600" dirty="0" smtClean="0">
                <a:latin typeface="+mn-lt"/>
              </a:rPr>
              <a:t>Allowing reclaim after a delay of a minimum number of hours</a:t>
            </a:r>
          </a:p>
          <a:p>
            <a:pPr marL="968375" lvl="1">
              <a:spcBef>
                <a:spcPts val="0"/>
              </a:spcBef>
              <a:buFont typeface="Arial" pitchFamily="34" charset="0"/>
              <a:buChar char="−"/>
            </a:pPr>
            <a:endParaRPr lang="en-US" sz="1600" dirty="0" smtClean="0">
              <a:latin typeface="+mn-lt"/>
            </a:endParaRPr>
          </a:p>
          <a:p>
            <a:pPr marL="285750" indent="-285750">
              <a:spcBef>
                <a:spcPts val="0"/>
              </a:spcBef>
              <a:buFont typeface="Arial" pitchFamily="34" charset="0"/>
              <a:buChar char="•"/>
            </a:pPr>
            <a:endParaRPr lang="en-US" sz="1800" dirty="0" smtClean="0">
              <a:latin typeface="+mn-lt"/>
            </a:endParaRPr>
          </a:p>
          <a:p>
            <a:pPr marL="1025525" lvl="1" indent="-342900">
              <a:spcBef>
                <a:spcPts val="0"/>
              </a:spcBef>
              <a:buFont typeface="Arial" pitchFamily="34" charset="0"/>
              <a:buChar char="−"/>
            </a:pPr>
            <a:endParaRPr lang="en-US" sz="1600" dirty="0" smtClean="0">
              <a:latin typeface="+mn-lt"/>
            </a:endParaRPr>
          </a:p>
          <a:p>
            <a:endParaRPr lang="en-US" sz="1800" dirty="0" smtClean="0">
              <a:latin typeface="+mn-lt"/>
            </a:endParaRPr>
          </a:p>
          <a:p>
            <a:pPr marL="342900" indent="-342900">
              <a:buFont typeface="Arial" pitchFamily="34" charset="0"/>
              <a:buChar char="•"/>
            </a:pPr>
            <a:endParaRPr lang="en-US" sz="1800" dirty="0" smtClean="0">
              <a:latin typeface="+mn-lt"/>
            </a:endParaRPr>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lvl="1">
              <a:buFont typeface="Arial" pitchFamily="34" charset="0"/>
              <a:buChar char="−"/>
            </a:pPr>
            <a:endParaRPr lang="en-US" sz="18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6</a:t>
            </a:fld>
            <a:endParaRPr lang="en-US" dirty="0"/>
          </a:p>
        </p:txBody>
      </p:sp>
    </p:spTree>
    <p:extLst>
      <p:ext uri="{BB962C8B-B14F-4D97-AF65-F5344CB8AC3E}">
        <p14:creationId xmlns:p14="http://schemas.microsoft.com/office/powerpoint/2010/main" val="4013564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Feedback/Comments/Suggestions</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7</a:t>
            </a:fld>
            <a:endParaRPr lang="en-US" dirty="0"/>
          </a:p>
        </p:txBody>
      </p:sp>
    </p:spTree>
    <p:extLst>
      <p:ext uri="{BB962C8B-B14F-4D97-AF65-F5344CB8AC3E}">
        <p14:creationId xmlns:p14="http://schemas.microsoft.com/office/powerpoint/2010/main" val="2428261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TX Corporation 2013 Template">
  <a:themeElements>
    <a:clrScheme name="GATX COLORS 2012">
      <a:dk1>
        <a:sysClr val="windowText" lastClr="000000"/>
      </a:dk1>
      <a:lt1>
        <a:sysClr val="window" lastClr="FFFFFF"/>
      </a:lt1>
      <a:dk2>
        <a:srgbClr val="003A6D"/>
      </a:dk2>
      <a:lt2>
        <a:srgbClr val="E4E9EF"/>
      </a:lt2>
      <a:accent1>
        <a:srgbClr val="003A6D"/>
      </a:accent1>
      <a:accent2>
        <a:srgbClr val="98CAE2"/>
      </a:accent2>
      <a:accent3>
        <a:srgbClr val="1776B2"/>
      </a:accent3>
      <a:accent4>
        <a:srgbClr val="44688A"/>
      </a:accent4>
      <a:accent5>
        <a:srgbClr val="959595"/>
      </a:accent5>
      <a:accent6>
        <a:srgbClr val="000000"/>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85FC3F2B02B64D8ED7E5460EEAF27A" ma:contentTypeVersion="2" ma:contentTypeDescription="Create a new document." ma:contentTypeScope="" ma:versionID="986939967ea0c1b73ba88cdfcefa8738">
  <xsd:schema xmlns:xsd="http://www.w3.org/2001/XMLSchema" xmlns:xs="http://www.w3.org/2001/XMLSchema" xmlns:p="http://schemas.microsoft.com/office/2006/metadata/properties" xmlns:ns1="http://schemas.microsoft.com/sharepoint/v3" xmlns:ns2="b3f9c5bc-7eea-434e-8ee5-728c53388eee" xmlns:ns3="1e14a470-dace-4f5d-9e72-e77d1738311a" targetNamespace="http://schemas.microsoft.com/office/2006/metadata/properties" ma:root="true" ma:fieldsID="6c79b18e9bd8b04b99d9b9c228c1fe3e" ns1:_="" ns2:_="" ns3:_="">
    <xsd:import namespace="http://schemas.microsoft.com/sharepoint/v3"/>
    <xsd:import namespace="b3f9c5bc-7eea-434e-8ee5-728c53388eee"/>
    <xsd:import namespace="1e14a470-dace-4f5d-9e72-e77d1738311a"/>
    <xsd:element name="properties">
      <xsd:complexType>
        <xsd:sequence>
          <xsd:element name="documentManagement">
            <xsd:complexType>
              <xsd:all>
                <xsd:element ref="ns1:PublishingStartDate" minOccurs="0"/>
                <xsd:element ref="ns1:PublishingExpirationDate" minOccurs="0"/>
                <xsd:element ref="ns2:Secti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f9c5bc-7eea-434e-8ee5-728c53388eee" elementFormDefault="qualified">
    <xsd:import namespace="http://schemas.microsoft.com/office/2006/documentManagement/types"/>
    <xsd:import namespace="http://schemas.microsoft.com/office/infopath/2007/PartnerControls"/>
    <xsd:element name="Section" ma:index="10" nillable="true" ma:displayName="Section" ma:internalName="Se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14a470-dace-4f5d-9e72-e77d1738311a"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ection xmlns="b3f9c5bc-7eea-434e-8ee5-728c53388eee" xsi:nil="true"/>
    <PublishingExpirationDate xmlns="http://schemas.microsoft.com/sharepoint/v3" xsi:nil="true"/>
    <PublishingStartDate xmlns="http://schemas.microsoft.com/sharepoint/v3" xsi:nil="true"/>
    <_dlc_DocId xmlns="1e14a470-dace-4f5d-9e72-e77d1738311a">HKDEQUF2FSQ5-9-145</_dlc_DocId>
    <_dlc_DocIdUrl xmlns="1e14a470-dace-4f5d-9e72-e77d1738311a">
      <Url>http://isite.gatx.net/_layouts/DocIdRedir.aspx?ID=HKDEQUF2FSQ5-9-145</Url>
      <Description>HKDEQUF2FSQ5-9-145</Description>
    </_dlc_DocIdUrl>
  </documentManagement>
</p:properties>
</file>

<file path=customXml/itemProps1.xml><?xml version="1.0" encoding="utf-8"?>
<ds:datastoreItem xmlns:ds="http://schemas.openxmlformats.org/officeDocument/2006/customXml" ds:itemID="{528F270B-D96C-4272-AFB3-6F58D7115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f9c5bc-7eea-434e-8ee5-728c53388eee"/>
    <ds:schemaRef ds:uri="1e14a470-dace-4f5d-9e72-e77d173831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503888-82A8-47DF-972A-4E0680E13338}">
  <ds:schemaRefs>
    <ds:schemaRef ds:uri="http://schemas.microsoft.com/sharepoint/events"/>
  </ds:schemaRefs>
</ds:datastoreItem>
</file>

<file path=customXml/itemProps3.xml><?xml version="1.0" encoding="utf-8"?>
<ds:datastoreItem xmlns:ds="http://schemas.openxmlformats.org/officeDocument/2006/customXml" ds:itemID="{43282803-AD44-4EFB-8172-4E1A072DAC85}">
  <ds:schemaRefs>
    <ds:schemaRef ds:uri="http://schemas.microsoft.com/sharepoint/v3/contenttype/forms"/>
  </ds:schemaRefs>
</ds:datastoreItem>
</file>

<file path=customXml/itemProps4.xml><?xml version="1.0" encoding="utf-8"?>
<ds:datastoreItem xmlns:ds="http://schemas.openxmlformats.org/officeDocument/2006/customXml" ds:itemID="{77E8EE35-1B80-41E1-98D2-4A13A7569C87}">
  <ds:schemaRefs>
    <ds:schemaRef ds:uri="http://purl.org/dc/terms/"/>
    <ds:schemaRef ds:uri="1e14a470-dace-4f5d-9e72-e77d1738311a"/>
    <ds:schemaRef ds:uri="http://www.w3.org/XML/1998/namespace"/>
    <ds:schemaRef ds:uri="http://purl.org/dc/dcmitype/"/>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b3f9c5bc-7eea-434e-8ee5-728c53388ee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GATX Corporation 2013 Template</Template>
  <TotalTime>485</TotalTime>
  <Words>704</Words>
  <Application>Microsoft Office PowerPoint</Application>
  <PresentationFormat>On-screen Show (4:3)</PresentationFormat>
  <Paragraphs>82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GATX Corporation 2013 Template</vt:lpstr>
      <vt:lpstr>GATX Corporation</vt:lpstr>
      <vt:lpstr>ACACSO UPDATE CHR 22</vt:lpstr>
      <vt:lpstr>Overview- CHR 22</vt:lpstr>
      <vt:lpstr>ACACSO Nov 2012- CHR 22 Workshop Feedback</vt:lpstr>
      <vt:lpstr>ACACSO Nov 2012- CHR 22 Workshop Feedback (cont’d)</vt:lpstr>
      <vt:lpstr>EAC &amp; Multi-Level TAG Recap/Update- CHR 22 </vt:lpstr>
      <vt:lpstr>Questions?</vt:lpstr>
    </vt:vector>
  </TitlesOfParts>
  <Company>GATX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GATX Corporation</dc:title>
  <dc:creator>GATX</dc:creator>
  <cp:lastModifiedBy>Hancock, Kelley-Jo</cp:lastModifiedBy>
  <cp:revision>53</cp:revision>
  <cp:lastPrinted>2012-03-13T14:57:31Z</cp:lastPrinted>
  <dcterms:created xsi:type="dcterms:W3CDTF">2013-03-15T19:41:29Z</dcterms:created>
  <dcterms:modified xsi:type="dcterms:W3CDTF">2013-05-08T18:39:01Z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0x0101002685FC3F2B02B64D8ED7E5460EEAF27A</vt:lpwstr>
  </property>
  <property fmtid="{D5CDD505-2E9C-101B-9397-08002B2CF9AE}" pid="3" name="_dlc_DocIdItemGuid">
    <vt:lpwstr>bacc52ed-715f-4239-90e6-38353d82c1ec</vt:lpwstr>
  </property>
</Properties>
</file>