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72" r:id="rId1"/>
  </p:sldMasterIdLst>
  <p:notesMasterIdLst>
    <p:notesMasterId r:id="rId30"/>
  </p:notesMasterIdLst>
  <p:sldIdLst>
    <p:sldId id="256" r:id="rId2"/>
    <p:sldId id="279" r:id="rId3"/>
    <p:sldId id="280" r:id="rId4"/>
    <p:sldId id="257" r:id="rId5"/>
    <p:sldId id="281" r:id="rId6"/>
    <p:sldId id="258" r:id="rId7"/>
    <p:sldId id="285" r:id="rId8"/>
    <p:sldId id="284" r:id="rId9"/>
    <p:sldId id="259" r:id="rId10"/>
    <p:sldId id="282" r:id="rId11"/>
    <p:sldId id="273" r:id="rId12"/>
    <p:sldId id="260" r:id="rId13"/>
    <p:sldId id="261" r:id="rId14"/>
    <p:sldId id="262" r:id="rId15"/>
    <p:sldId id="274" r:id="rId16"/>
    <p:sldId id="263" r:id="rId17"/>
    <p:sldId id="266" r:id="rId18"/>
    <p:sldId id="275" r:id="rId19"/>
    <p:sldId id="268" r:id="rId20"/>
    <p:sldId id="286" r:id="rId21"/>
    <p:sldId id="269" r:id="rId22"/>
    <p:sldId id="276" r:id="rId23"/>
    <p:sldId id="270" r:id="rId24"/>
    <p:sldId id="271" r:id="rId25"/>
    <p:sldId id="277" r:id="rId26"/>
    <p:sldId id="283" r:id="rId27"/>
    <p:sldId id="278" r:id="rId28"/>
    <p:sldId id="272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5" d="100"/>
          <a:sy n="115" d="100"/>
        </p:scale>
        <p:origin x="-888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3F52A8-32F0-4520-B8CD-161A2B195CF2}" type="datetimeFigureOut">
              <a:rPr lang="en-US" smtClean="0"/>
              <a:t>11/7/2014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01BC60-0B4A-489D-ABF6-C89CAC153E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106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Assures all</a:t>
            </a:r>
            <a:r>
              <a:rPr lang="en-US" baseline="0" dirty="0" smtClean="0"/>
              <a:t> movements are reported.  Chicago to Atlanta should be broken down into Atlanta – Rome – Chattanooga – Lexington, etc.  Each segment should have miles associated with it.  The segments should be contiguous.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01BC60-0B4A-489D-ABF6-C89CAC153E3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881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Consistently missing the threshold</a:t>
            </a:r>
            <a:r>
              <a:rPr lang="en-US" baseline="0" dirty="0" smtClean="0"/>
              <a:t> may indicate other systemic issues.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01BC60-0B4A-489D-ABF6-C89CAC153E3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4341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</a:t>
            </a:r>
            <a:r>
              <a:rPr lang="en-US" baseline="0" dirty="0" smtClean="0"/>
              <a:t> cars not settled via SSDX, evidence of switching charges is requested from the audited company.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01BC60-0B4A-489D-ABF6-C89CAC153E31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2716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0866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197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2A59EA1A-D0CB-1046-B21F-221640F963E8}" type="datetime1">
              <a:rPr lang="en-US" smtClean="0">
                <a:solidFill>
                  <a:prstClr val="white"/>
                </a:solidFill>
              </a:rPr>
              <a:pPr/>
              <a:t>11/7/2014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719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85189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5189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894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972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376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320" y="846626"/>
            <a:ext cx="8375651" cy="119297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885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0216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4193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202169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841931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4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664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32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3138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313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</a:t>
            </a:r>
            <a:r>
              <a:rPr lang="en-US" dirty="0" err="1" smtClean="0"/>
              <a:t>levela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5188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59133EC1-6D56-5D43-A3F6-DF1C5C3FFD20}" type="datetime1">
              <a:rPr lang="en-US" smtClean="0">
                <a:solidFill>
                  <a:prstClr val="white"/>
                </a:solidFill>
              </a:rPr>
              <a:pPr/>
              <a:t>11/7/2014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134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1F221583-7359-B745-BA55-CA4CB50D7475}" type="datetime1">
              <a:rPr lang="en-US" smtClean="0">
                <a:solidFill>
                  <a:prstClr val="white"/>
                </a:solidFill>
              </a:rPr>
              <a:pPr/>
              <a:t>11/7/2014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853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20"/>
          <p:cNvSpPr>
            <a:spLocks noChangeArrowheads="1"/>
          </p:cNvSpPr>
          <p:nvPr userDrawn="1"/>
        </p:nvSpPr>
        <p:spPr bwMode="auto">
          <a:xfrm>
            <a:off x="0" y="0"/>
            <a:ext cx="9145588" cy="490538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311150" y="131763"/>
            <a:ext cx="5314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457200"/>
            <a:r>
              <a:rPr lang="en-US" sz="1200" b="1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RAILINC</a:t>
            </a:r>
            <a:r>
              <a:rPr lang="en-US" sz="1200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   </a:t>
            </a:r>
            <a:r>
              <a:rPr lang="en-US" sz="120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I     ACACSO</a:t>
            </a:r>
            <a:r>
              <a:rPr lang="en-US" sz="1200" baseline="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 2014</a:t>
            </a:r>
            <a:endParaRPr lang="en-US" sz="1200" dirty="0">
              <a:solidFill>
                <a:prstClr val="white"/>
              </a:solidFill>
              <a:latin typeface="Helvetica" charset="0"/>
              <a:cs typeface="Helvetica Light" charset="0"/>
            </a:endParaRPr>
          </a:p>
        </p:txBody>
      </p:sp>
      <p:pic>
        <p:nvPicPr>
          <p:cNvPr id="9" name="Picture 24" descr="BottomBand_White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6091238"/>
            <a:ext cx="9142412" cy="766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25"/>
          <p:cNvSpPr>
            <a:spLocks noChangeArrowheads="1"/>
          </p:cNvSpPr>
          <p:nvPr userDrawn="1"/>
        </p:nvSpPr>
        <p:spPr bwMode="auto">
          <a:xfrm>
            <a:off x="8394700" y="6213475"/>
            <a:ext cx="749300" cy="292100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Rectangle 27"/>
          <p:cNvSpPr>
            <a:spLocks noChangeArrowheads="1"/>
          </p:cNvSpPr>
          <p:nvPr userDrawn="1"/>
        </p:nvSpPr>
        <p:spPr bwMode="auto">
          <a:xfrm>
            <a:off x="1588" y="490538"/>
            <a:ext cx="9144000" cy="5384800"/>
          </a:xfrm>
          <a:prstGeom prst="rect">
            <a:avLst/>
          </a:prstGeom>
          <a:solidFill>
            <a:srgbClr val="DCDD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Title 1"/>
          <p:cNvSpPr>
            <a:spLocks/>
          </p:cNvSpPr>
          <p:nvPr userDrawn="1"/>
        </p:nvSpPr>
        <p:spPr bwMode="auto">
          <a:xfrm>
            <a:off x="-252413" y="4143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 </a:t>
            </a:r>
          </a:p>
        </p:txBody>
      </p:sp>
      <p:sp>
        <p:nvSpPr>
          <p:cNvPr id="13" name="Title 1"/>
          <p:cNvSpPr>
            <a:spLocks/>
          </p:cNvSpPr>
          <p:nvPr userDrawn="1"/>
        </p:nvSpPr>
        <p:spPr bwMode="auto">
          <a:xfrm>
            <a:off x="-252413" y="58118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2662" y="846626"/>
            <a:ext cx="8375651" cy="1192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491" y="2039602"/>
            <a:ext cx="8426967" cy="4086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35656" y="6148131"/>
            <a:ext cx="16564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defTabSz="457200"/>
            <a:fld id="{799CD883-C747-E24C-A571-B44F9B83C299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340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rgbClr val="AB1127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ailinc.com/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AAR Car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Hire Audit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Process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3886200"/>
            <a:ext cx="7086600" cy="1752600"/>
          </a:xfrm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Jim Pinson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ACACSO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November 10 – 12, 2014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99551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175" y="2832513"/>
            <a:ext cx="8375651" cy="1192975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Review of Specific Audits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2567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375651" cy="1192975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itchFamily="34" charset="0"/>
                <a:cs typeface="Arial" pitchFamily="34" charset="0"/>
              </a:rPr>
              <a:t>Gap Analysis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76400"/>
            <a:ext cx="8839200" cy="4038600"/>
          </a:xfrm>
        </p:spPr>
        <p:txBody>
          <a:bodyPr>
            <a:normAutofit lnSpcReduction="10000"/>
          </a:bodyPr>
          <a:lstStyle/>
          <a:p>
            <a:r>
              <a:rPr lang="en-US" b="1" dirty="0">
                <a:latin typeface="Arial" pitchFamily="34" charset="0"/>
                <a:cs typeface="Arial" pitchFamily="34" charset="0"/>
              </a:rPr>
              <a:t>Purpose:</a:t>
            </a:r>
            <a:r>
              <a:rPr lang="en-US" dirty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Ensure mileage </a:t>
            </a:r>
            <a:r>
              <a:rPr lang="en-US" dirty="0">
                <a:latin typeface="Arial" pitchFamily="34" charset="0"/>
                <a:cs typeface="Arial" pitchFamily="34" charset="0"/>
              </a:rPr>
              <a:t>is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paid for 								reported movements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Sample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:</a:t>
            </a:r>
            <a:r>
              <a:rPr lang="en-US" dirty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Statistically significant sample 							from CHDX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Audit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:  </a:t>
            </a:r>
            <a:r>
              <a:rPr lang="en-US" dirty="0">
                <a:latin typeface="Arial" pitchFamily="34" charset="0"/>
                <a:cs typeface="Arial" pitchFamily="34" charset="0"/>
              </a:rPr>
              <a:t>		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Internal movement records 								reviewed for continuity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Result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:</a:t>
            </a:r>
            <a:r>
              <a:rPr lang="en-US" dirty="0">
                <a:latin typeface="Arial" pitchFamily="34" charset="0"/>
                <a:cs typeface="Arial" pitchFamily="34" charset="0"/>
              </a:rPr>
              <a:t>		Discrepancies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exceeding </a:t>
            </a:r>
            <a:r>
              <a:rPr lang="en-US" dirty="0">
                <a:latin typeface="Arial" pitchFamily="34" charset="0"/>
                <a:cs typeface="Arial" pitchFamily="34" charset="0"/>
              </a:rPr>
              <a:t>10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miles 					are noted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0969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175" y="533401"/>
            <a:ext cx="8375651" cy="9906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Arial" pitchFamily="34" charset="0"/>
                <a:cs typeface="Arial" pitchFamily="34" charset="0"/>
              </a:rPr>
              <a:t>Mileage Master Audit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" y="1447800"/>
            <a:ext cx="8763000" cy="4343400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Purpose: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Assess mileage master accuracy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Sample: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Gap analysis data selected for 						maximum coverage	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Audit: 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	Compare reported mileage with 						timetables, system maps and 							other sources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Result: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	Differences of 1.5 miles or 								greater are noted  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8EC5-A8D1-403E-8DBB-38953BF5B9BE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0308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175" y="846626"/>
            <a:ext cx="8375651" cy="1192975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Arial" pitchFamily="34" charset="0"/>
                <a:cs typeface="Arial" pitchFamily="34" charset="0"/>
              </a:rPr>
              <a:t>LCS Audit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517" y="2039602"/>
            <a:ext cx="8426967" cy="4086561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Purpose: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Tests use of LCS in calculations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Sample: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Sample data from gap analysis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Audit: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	Sample compared to LCS to 							confirm payment based on LCS 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Result:	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Payments not based on LCS 							noted  </a:t>
            </a:r>
          </a:p>
          <a:p>
            <a:pPr marL="0" indent="0">
              <a:buNone/>
            </a:pP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8EC5-A8D1-403E-8DBB-38953BF5B9BE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4472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175" y="609601"/>
            <a:ext cx="8375651" cy="9906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Arial" pitchFamily="34" charset="0"/>
                <a:cs typeface="Arial" pitchFamily="34" charset="0"/>
              </a:rPr>
              <a:t>Payable Claims Audit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517" y="1600200"/>
            <a:ext cx="8426967" cy="4086561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Purpose: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Assess payable claim handling</a:t>
            </a:r>
          </a:p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Sample: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	Completed claims – allowed and 					rejected</a:t>
            </a:r>
          </a:p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Audit: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		Compare decision with car hire 						rules</a:t>
            </a:r>
            <a:r>
              <a:rPr lang="en-US" dirty="0">
                <a:latin typeface="Arial" pitchFamily="34" charset="0"/>
                <a:cs typeface="Arial" pitchFamily="34" charset="0"/>
              </a:rPr>
              <a:t>;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decision should be 								timely and based on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LCS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8EC5-A8D1-403E-8DBB-38953BF5B9BE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6275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175" y="609601"/>
            <a:ext cx="8375651" cy="9144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itchFamily="34" charset="0"/>
                <a:cs typeface="Arial" pitchFamily="34" charset="0"/>
              </a:rPr>
              <a:t>Payable Claims Audit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517" y="1676400"/>
            <a:ext cx="8426967" cy="4086561"/>
          </a:xfrm>
        </p:spPr>
        <p:txBody>
          <a:bodyPr/>
          <a:lstStyle/>
          <a:p>
            <a:r>
              <a:rPr lang="en-US" b="1" dirty="0">
                <a:latin typeface="Arial" pitchFamily="34" charset="0"/>
                <a:cs typeface="Arial" pitchFamily="34" charset="0"/>
              </a:rPr>
              <a:t>Result:</a:t>
            </a:r>
            <a:r>
              <a:rPr lang="en-US" dirty="0">
                <a:latin typeface="Arial" pitchFamily="34" charset="0"/>
                <a:cs typeface="Arial" pitchFamily="34" charset="0"/>
              </a:rPr>
              <a:t>		Responses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not </a:t>
            </a:r>
            <a:r>
              <a:rPr lang="en-US" dirty="0">
                <a:latin typeface="Arial" pitchFamily="34" charset="0"/>
                <a:cs typeface="Arial" pitchFamily="34" charset="0"/>
              </a:rPr>
              <a:t>in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conformance </a:t>
            </a:r>
            <a:r>
              <a:rPr lang="en-US" dirty="0">
                <a:latin typeface="Arial" pitchFamily="34" charset="0"/>
                <a:cs typeface="Arial" pitchFamily="34" charset="0"/>
              </a:rPr>
              <a:t>						with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car hire rules noted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522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09601"/>
            <a:ext cx="8375651" cy="9906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Arial" pitchFamily="34" charset="0"/>
                <a:cs typeface="Arial" pitchFamily="34" charset="0"/>
              </a:rPr>
              <a:t>Receivable Claims Audit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0"/>
            <a:ext cx="8839200" cy="3886200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Purpose: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Assess receivable claim handling</a:t>
            </a:r>
          </a:p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Sample: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Sample of issued claims</a:t>
            </a:r>
          </a:p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Audit: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	Claims compared to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LCS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records; 					additional car hire must be due; 						must be issued within time limits; 			 		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proper format confirmed</a:t>
            </a:r>
          </a:p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Result: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	Non-conforming handling noted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8EC5-A8D1-403E-8DBB-38953BF5B9BE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3434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175" y="609601"/>
            <a:ext cx="8375651" cy="7620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Arial" pitchFamily="34" charset="0"/>
                <a:cs typeface="Arial" pitchFamily="34" charset="0"/>
              </a:rPr>
              <a:t>Percent Payment Audit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517" y="1524000"/>
            <a:ext cx="8426967" cy="4086561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Purpose:</a:t>
            </a:r>
            <a:r>
              <a:rPr lang="en-US" dirty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Confirm most car hire is paid in 						current and voluntary periods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Sample: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CHDX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data assembled monthly 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Audit: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	98% for Class I carriers </a:t>
            </a:r>
            <a:r>
              <a:rPr lang="en-US" dirty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							95% for non Class I carriers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Result: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	Non-conformance noted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8EC5-A8D1-403E-8DBB-38953BF5B9BE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6498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09601"/>
            <a:ext cx="8375651" cy="761999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Percent Payment Audit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491" y="1600200"/>
            <a:ext cx="8426967" cy="4086561"/>
          </a:xfrm>
        </p:spPr>
        <p:txBody>
          <a:bodyPr/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Note:	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Data can be used to determine 						future audit schedules 	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67889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175" y="533401"/>
            <a:ext cx="8375651" cy="9144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Arial" pitchFamily="34" charset="0"/>
                <a:cs typeface="Arial" pitchFamily="34" charset="0"/>
              </a:rPr>
              <a:t>Rule 22 Audit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" y="1524000"/>
            <a:ext cx="8915400" cy="42672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Purpose:</a:t>
            </a:r>
            <a:r>
              <a:rPr lang="en-US" dirty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Assess conformance of Rule 22 								reclaims to car hire rules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Sample: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	Statistically significant random 								sample drawn from CHDX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Audit: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	Reclaim </a:t>
            </a:r>
            <a:r>
              <a:rPr lang="en-US" dirty="0">
                <a:latin typeface="Arial" pitchFamily="34" charset="0"/>
                <a:cs typeface="Arial" pitchFamily="34" charset="0"/>
              </a:rPr>
              <a:t>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ompared to car 										movement records to confirm 								compliance with Rule 22</a:t>
            </a:r>
          </a:p>
          <a:p>
            <a:pPr lvl="6"/>
            <a:r>
              <a:rPr lang="en-US" dirty="0" smtClean="0">
                <a:latin typeface="Arial" pitchFamily="34" charset="0"/>
                <a:cs typeface="Arial" pitchFamily="34" charset="0"/>
              </a:rPr>
              <a:t>Car Must be Empty</a:t>
            </a:r>
          </a:p>
          <a:p>
            <a:pPr lvl="6"/>
            <a:r>
              <a:rPr lang="en-US" dirty="0" smtClean="0">
                <a:latin typeface="Arial" pitchFamily="34" charset="0"/>
                <a:cs typeface="Arial" pitchFamily="34" charset="0"/>
              </a:rPr>
              <a:t>Cannot be Under Revenue Billing</a:t>
            </a:r>
          </a:p>
          <a:p>
            <a:pPr lvl="6"/>
            <a:r>
              <a:rPr lang="en-US" dirty="0" smtClean="0">
                <a:latin typeface="Arial" pitchFamily="34" charset="0"/>
                <a:cs typeface="Arial" pitchFamily="34" charset="0"/>
              </a:rPr>
              <a:t>Car Must be Assigned</a:t>
            </a:r>
          </a:p>
          <a:p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8EC5-A8D1-403E-8DBB-38953BF5B9BE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2307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175" y="609601"/>
            <a:ext cx="8375651" cy="761999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" y="1524000"/>
            <a:ext cx="8915400" cy="36576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Overview of Car Hire Audit Process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Components of Carrier Audits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Components of Systems Audits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Review of Specific Audits</a:t>
            </a:r>
          </a:p>
          <a:p>
            <a:pPr lvl="1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Purpose, Sample, Audit, Result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Audit Reports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9683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68044"/>
            <a:ext cx="8375651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Rule 22 Audit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517" y="1447800"/>
            <a:ext cx="8426967" cy="4086561"/>
          </a:xfrm>
        </p:spPr>
        <p:txBody>
          <a:bodyPr/>
          <a:lstStyle/>
          <a:p>
            <a:r>
              <a:rPr lang="en-US" b="1" dirty="0">
                <a:latin typeface="Arial" pitchFamily="34" charset="0"/>
                <a:cs typeface="Arial" pitchFamily="34" charset="0"/>
              </a:rPr>
              <a:t>Result:</a:t>
            </a:r>
            <a:r>
              <a:rPr lang="en-US" dirty="0">
                <a:latin typeface="Arial" pitchFamily="34" charset="0"/>
                <a:cs typeface="Arial" pitchFamily="34" charset="0"/>
              </a:rPr>
              <a:t>		Conforming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and non-conforming </a:t>
            </a:r>
            <a:r>
              <a:rPr lang="en-US" dirty="0">
                <a:latin typeface="Arial" pitchFamily="34" charset="0"/>
                <a:cs typeface="Arial" pitchFamily="34" charset="0"/>
              </a:rPr>
              <a:t>						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reclaims noted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3028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09601"/>
            <a:ext cx="8375651" cy="9906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Arial" pitchFamily="34" charset="0"/>
                <a:cs typeface="Arial" pitchFamily="34" charset="0"/>
              </a:rPr>
              <a:t>Rule 5 TOL Audit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86800" cy="4191000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Purpose: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Assess Rule 5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TOL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compliance 						with car hire rules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Sample: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Statistically significant random 						sample from </a:t>
            </a:r>
            <a:r>
              <a:rPr lang="en-US" dirty="0">
                <a:latin typeface="Arial" pitchFamily="34" charset="0"/>
                <a:cs typeface="Arial" pitchFamily="34" charset="0"/>
              </a:rPr>
              <a:t>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ar Hire Liability 							File (CHLF)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Audit: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	Sample data is reviewed for 							conformance with Car Hire Rule 						5 and </a:t>
            </a:r>
            <a:r>
              <a:rPr lang="en-US" dirty="0">
                <a:latin typeface="Arial" pitchFamily="34" charset="0"/>
                <a:cs typeface="Arial" pitchFamily="34" charset="0"/>
              </a:rPr>
              <a:t>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atched to SSDX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8EC5-A8D1-403E-8DBB-38953BF5B9BE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2910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517" y="2039602"/>
            <a:ext cx="8426967" cy="4086561"/>
          </a:xfrm>
        </p:spPr>
        <p:txBody>
          <a:bodyPr/>
          <a:lstStyle/>
          <a:p>
            <a:r>
              <a:rPr lang="en-US" b="1" dirty="0">
                <a:latin typeface="Arial" pitchFamily="34" charset="0"/>
                <a:cs typeface="Arial" pitchFamily="34" charset="0"/>
              </a:rPr>
              <a:t>Result:</a:t>
            </a:r>
            <a:r>
              <a:rPr lang="en-US" dirty="0">
                <a:latin typeface="Arial" pitchFamily="34" charset="0"/>
                <a:cs typeface="Arial" pitchFamily="34" charset="0"/>
              </a:rPr>
              <a:t>		Conforming and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non-conforming 						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TOL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noted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04800" y="609601"/>
            <a:ext cx="8375651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AB1127"/>
                </a:solidFill>
                <a:latin typeface="Helvetica"/>
                <a:ea typeface="+mj-ea"/>
                <a:cs typeface="Helvetica"/>
              </a:defRPr>
            </a:lvl1pPr>
          </a:lstStyle>
          <a:p>
            <a:pPr algn="ctr"/>
            <a:r>
              <a:rPr lang="en-US" sz="4000" b="1" dirty="0" smtClean="0">
                <a:latin typeface="Arial" pitchFamily="34" charset="0"/>
                <a:cs typeface="Arial" pitchFamily="34" charset="0"/>
              </a:rPr>
              <a:t>Rule 5 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TOL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Audit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11743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175" y="533400"/>
            <a:ext cx="8375651" cy="1192975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Arial" pitchFamily="34" charset="0"/>
                <a:cs typeface="Arial" pitchFamily="34" charset="0"/>
              </a:rPr>
              <a:t>Rule 4 TOL Systems Audit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0"/>
            <a:ext cx="8839200" cy="4267200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Purpose: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Confirm system is properly 								creating TOL for Rule 4 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Sample: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Statistically significant random 						sample of Rule 4 TOL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Audit: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	Sample and EDI 417 data 								compared to movement events 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Result: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	Confirmation that Rule 4 									process is working as designed</a:t>
            </a:r>
          </a:p>
          <a:p>
            <a:pPr marL="0" indent="0">
              <a:buNone/>
            </a:pP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8EC5-A8D1-403E-8DBB-38953BF5B9BE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52784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175" y="533400"/>
            <a:ext cx="8375651" cy="1192975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Arial" pitchFamily="34" charset="0"/>
                <a:cs typeface="Arial" pitchFamily="34" charset="0"/>
              </a:rPr>
              <a:t>Rule 7 and Rule 8 Audit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0"/>
            <a:ext cx="8839200" cy="4343400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Purpose: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Confirm car hire is moved 								properly as a result of DDCT 							transactions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Sample: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Statistically significant random 						sample of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DDCT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incidents opened 					in the last year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8EC5-A8D1-403E-8DBB-38953BF5B9BE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791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175" y="533400"/>
            <a:ext cx="8375651" cy="1192975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itchFamily="34" charset="0"/>
                <a:cs typeface="Arial" pitchFamily="34" charset="0"/>
              </a:rPr>
              <a:t>Rule 7 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and 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Rule 8 Audit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" y="1524000"/>
            <a:ext cx="8915400" cy="4267200"/>
          </a:xfrm>
        </p:spPr>
        <p:txBody>
          <a:bodyPr/>
          <a:lstStyle/>
          <a:p>
            <a:r>
              <a:rPr lang="en-US" b="1" dirty="0">
                <a:latin typeface="Arial" pitchFamily="34" charset="0"/>
                <a:cs typeface="Arial" pitchFamily="34" charset="0"/>
              </a:rPr>
              <a:t>Audit:</a:t>
            </a:r>
            <a:r>
              <a:rPr lang="en-US" dirty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Sample data </a:t>
            </a:r>
            <a:r>
              <a:rPr lang="en-US" dirty="0">
                <a:latin typeface="Arial" pitchFamily="34" charset="0"/>
                <a:cs typeface="Arial" pitchFamily="34" charset="0"/>
              </a:rPr>
              <a:t>is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compared </a:t>
            </a:r>
            <a:r>
              <a:rPr lang="en-US" dirty="0">
                <a:latin typeface="Arial" pitchFamily="34" charset="0"/>
                <a:cs typeface="Arial" pitchFamily="34" charset="0"/>
              </a:rPr>
              <a:t>to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car 							movement events </a:t>
            </a:r>
            <a:r>
              <a:rPr lang="en-US" dirty="0">
                <a:latin typeface="Arial" pitchFamily="34" charset="0"/>
                <a:cs typeface="Arial" pitchFamily="34" charset="0"/>
              </a:rPr>
              <a:t>to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confirm car hire 					was moved correctly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Result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:</a:t>
            </a:r>
            <a:r>
              <a:rPr lang="en-US" dirty="0">
                <a:latin typeface="Arial" pitchFamily="34" charset="0"/>
                <a:cs typeface="Arial" pitchFamily="34" charset="0"/>
              </a:rPr>
              <a:t>	Confirmation that Rule 7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and </a:t>
            </a:r>
            <a:r>
              <a:rPr lang="en-US" dirty="0">
                <a:latin typeface="Arial" pitchFamily="34" charset="0"/>
                <a:cs typeface="Arial" pitchFamily="34" charset="0"/>
              </a:rPr>
              <a:t>Rule 8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				processes </a:t>
            </a:r>
            <a:r>
              <a:rPr lang="en-US" dirty="0">
                <a:latin typeface="Arial" pitchFamily="34" charset="0"/>
                <a:cs typeface="Arial" pitchFamily="34" charset="0"/>
              </a:rPr>
              <a:t>are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working </a:t>
            </a:r>
            <a:r>
              <a:rPr lang="en-US" dirty="0">
                <a:latin typeface="Arial" pitchFamily="34" charset="0"/>
                <a:cs typeface="Arial" pitchFamily="34" charset="0"/>
              </a:rPr>
              <a:t>as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intended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6171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175" y="2832513"/>
            <a:ext cx="8375651" cy="1192975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Audit Reports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5124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8375651" cy="1192975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Audit Reports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915400" cy="4191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Provided to the industry for review and reference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Stored in a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Railinc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SharePoint site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Sign on to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www.railinc.com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Select CHA (committee site)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Select “Carrier Audits”</a:t>
            </a:r>
          </a:p>
          <a:p>
            <a:pPr lvl="1"/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0324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517" y="1385720"/>
            <a:ext cx="8426967" cy="4086561"/>
          </a:xfrm>
        </p:spPr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400" b="1" dirty="0" smtClean="0">
                <a:solidFill>
                  <a:srgbClr val="AB1127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Questions?</a:t>
            </a:r>
            <a:endParaRPr lang="en-US" sz="8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8EC5-A8D1-403E-8DBB-38953BF5B9BE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745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832513"/>
            <a:ext cx="8375651" cy="1192975"/>
          </a:xfrm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Overview of the Car Hire Audit Process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257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14300" y="685800"/>
            <a:ext cx="8915400" cy="6858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latin typeface="Arial" pitchFamily="34" charset="0"/>
                <a:cs typeface="Arial" pitchFamily="34" charset="0"/>
              </a:rPr>
              <a:t>Car Hire Audit Process Overview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Authority: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Car Hire Rule 6</a:t>
            </a:r>
          </a:p>
          <a:p>
            <a:pPr marL="0" indent="0"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Auditors: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	Railinc on the behalf of the AAR</a:t>
            </a:r>
          </a:p>
          <a:p>
            <a:pPr marL="0" indent="0"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Timing: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	Class I alternating years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	 		Class II &amp; III carriers every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			three to five years </a:t>
            </a:r>
          </a:p>
          <a:p>
            <a:pPr marL="0" indent="0"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Result:		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Report indicating compliance 						with car hire rules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8EC5-A8D1-403E-8DBB-38953BF5B9BE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317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175" y="2832513"/>
            <a:ext cx="8375651" cy="1192975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Components of Carrier Audits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670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7620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Components of Carrier Audits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517" y="1476039"/>
            <a:ext cx="8426967" cy="3553161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Mileage </a:t>
            </a:r>
          </a:p>
          <a:p>
            <a:pPr lvl="1"/>
            <a:r>
              <a:rPr lang="en-US" sz="3200" dirty="0" smtClean="0">
                <a:latin typeface="Arial" pitchFamily="34" charset="0"/>
                <a:cs typeface="Arial" pitchFamily="34" charset="0"/>
              </a:rPr>
              <a:t>Accuracy of mileage masters</a:t>
            </a:r>
          </a:p>
          <a:p>
            <a:pPr lvl="1"/>
            <a:r>
              <a:rPr lang="en-US" sz="3200" dirty="0" smtClean="0">
                <a:latin typeface="Arial" pitchFamily="34" charset="0"/>
                <a:cs typeface="Arial" pitchFamily="34" charset="0"/>
              </a:rPr>
              <a:t>Reporting of all movements</a:t>
            </a:r>
          </a:p>
          <a:p>
            <a:pPr lvl="1"/>
            <a:r>
              <a:rPr lang="en-US" sz="3200" dirty="0" smtClean="0">
                <a:latin typeface="Arial" pitchFamily="34" charset="0"/>
                <a:cs typeface="Arial" pitchFamily="34" charset="0"/>
              </a:rPr>
              <a:t>Payment for reported movements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Use of LCS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Claim handling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8EC5-A8D1-403E-8DBB-38953BF5B9BE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9167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175" y="609600"/>
            <a:ext cx="8375651" cy="1192975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Components of Carrier Audits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491" y="2039603"/>
            <a:ext cx="8426967" cy="1846598"/>
          </a:xfrm>
        </p:spPr>
        <p:txBody>
          <a:bodyPr/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Timeliness of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payments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Rule 22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reclaims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Rule 5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transfers </a:t>
            </a:r>
            <a:r>
              <a:rPr lang="en-US" dirty="0">
                <a:latin typeface="Arial" pitchFamily="34" charset="0"/>
                <a:cs typeface="Arial" pitchFamily="34" charset="0"/>
              </a:rPr>
              <a:t>of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liability 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0819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" y="2832513"/>
            <a:ext cx="8610600" cy="1192975"/>
          </a:xfrm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Components of Systems Audits 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7189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175" y="685801"/>
            <a:ext cx="8375651" cy="761999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Components of Systems Audits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517" y="1447801"/>
            <a:ext cx="8426967" cy="2819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Rule 4 transfers of liability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Damaged &amp; Defective Car Tracking (DDCT)</a:t>
            </a:r>
          </a:p>
          <a:p>
            <a:pPr lvl="1"/>
            <a:r>
              <a:rPr lang="en-US" sz="3200" dirty="0" smtClean="0">
                <a:latin typeface="Arial" pitchFamily="34" charset="0"/>
                <a:cs typeface="Arial" pitchFamily="34" charset="0"/>
              </a:rPr>
              <a:t>Rule 7</a:t>
            </a:r>
          </a:p>
          <a:p>
            <a:pPr lvl="1"/>
            <a:r>
              <a:rPr lang="en-US" sz="3200" dirty="0" smtClean="0">
                <a:latin typeface="Arial" pitchFamily="34" charset="0"/>
                <a:cs typeface="Arial" pitchFamily="34" charset="0"/>
              </a:rPr>
              <a:t>Rule 8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8EC5-A8D1-403E-8DBB-38953BF5B9BE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80390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347</Words>
  <Application>Microsoft Office PowerPoint</Application>
  <PresentationFormat>On-screen Show (4:3)</PresentationFormat>
  <Paragraphs>141</Paragraphs>
  <Slides>28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1_Office Theme</vt:lpstr>
      <vt:lpstr>AAR Car Hire Audit Process</vt:lpstr>
      <vt:lpstr>Agenda</vt:lpstr>
      <vt:lpstr>Overview of the Car Hire Audit Process</vt:lpstr>
      <vt:lpstr>Car Hire Audit Process Overview</vt:lpstr>
      <vt:lpstr>Components of Carrier Audits</vt:lpstr>
      <vt:lpstr>Components of Carrier Audits</vt:lpstr>
      <vt:lpstr>Components of Carrier Audits</vt:lpstr>
      <vt:lpstr>Components of Systems Audits </vt:lpstr>
      <vt:lpstr>Components of Systems Audits</vt:lpstr>
      <vt:lpstr>Review of Specific Audits</vt:lpstr>
      <vt:lpstr>Gap Analysis</vt:lpstr>
      <vt:lpstr>Mileage Master Audit</vt:lpstr>
      <vt:lpstr>LCS Audit</vt:lpstr>
      <vt:lpstr>Payable Claims Audit</vt:lpstr>
      <vt:lpstr>Payable Claims Audit</vt:lpstr>
      <vt:lpstr>Receivable Claims Audit</vt:lpstr>
      <vt:lpstr>Percent Payment Audit</vt:lpstr>
      <vt:lpstr>Percent Payment Audit</vt:lpstr>
      <vt:lpstr>Rule 22 Audit</vt:lpstr>
      <vt:lpstr>Rule 22 Audit</vt:lpstr>
      <vt:lpstr>Rule 5 TOL Audit</vt:lpstr>
      <vt:lpstr>PowerPoint Presentation</vt:lpstr>
      <vt:lpstr>Rule 4 TOL Systems Audit</vt:lpstr>
      <vt:lpstr>Rule 7 and Rule 8 Audit</vt:lpstr>
      <vt:lpstr>Rule 7 and Rule 8 Audit</vt:lpstr>
      <vt:lpstr>Audit Reports</vt:lpstr>
      <vt:lpstr>Audit Reports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2014-10-16T19:05:39Z</dcterms:created>
  <dcterms:modified xsi:type="dcterms:W3CDTF">2014-11-07T23:12:38Z</dcterms:modified>
</cp:coreProperties>
</file>