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1" r:id="rId3"/>
    <p:sldId id="264" r:id="rId4"/>
    <p:sldId id="257" r:id="rId5"/>
    <p:sldId id="273" r:id="rId6"/>
    <p:sldId id="258" r:id="rId7"/>
    <p:sldId id="287" r:id="rId8"/>
    <p:sldId id="288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3C82EC-C7F6-4DAA-AF6B-A4C7ED190668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09800"/>
            <a:ext cx="6477000" cy="1828800"/>
          </a:xfrm>
        </p:spPr>
        <p:txBody>
          <a:bodyPr/>
          <a:lstStyle/>
          <a:p>
            <a:r>
              <a:rPr lang="en-US" dirty="0" smtClean="0"/>
              <a:t>EAC Update for ACACSO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 smtClean="0"/>
              <a:t>George A. Jones – Dir.  Car Accounting and Disbursements CSX Transportation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146716"/>
            <a:ext cx="1614288" cy="492443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indent="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>
                <a:solidFill>
                  <a:srgbClr val="FFFFFF"/>
                </a:solidFill>
              </a:defRPr>
            </a:lvl1pPr>
            <a:lvl2pPr indent="0" algn="ctr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/>
            </a:lvl2pPr>
            <a:lvl3pPr indent="0" algn="ctr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/>
            </a:lvl3pPr>
            <a:lvl4pPr indent="0" algn="ctr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/>
            </a:lvl4pPr>
            <a:lvl5pPr indent="0" algn="ctr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/>
            </a:lvl5pPr>
            <a:lvl6pPr indent="0" algn="ctr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baseline="0"/>
            </a:lvl6pPr>
            <a:lvl7pPr indent="0" algn="ctr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baseline="0"/>
            </a:lvl7pPr>
            <a:lvl8pPr indent="0" algn="ctr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baseline="0"/>
            </a:lvl8pPr>
            <a:lvl9pPr indent="0" algn="ctr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baseline="0"/>
            </a:lvl9pPr>
          </a:lstStyle>
          <a:p>
            <a:r>
              <a:rPr lang="en-US" dirty="0"/>
              <a:t>May 2013</a:t>
            </a:r>
          </a:p>
        </p:txBody>
      </p:sp>
    </p:spTree>
    <p:extLst>
      <p:ext uri="{BB962C8B-B14F-4D97-AF65-F5344CB8AC3E}">
        <p14:creationId xmlns:p14="http://schemas.microsoft.com/office/powerpoint/2010/main" val="287702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Officers for EAC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Ken Jacobs, BNSF – Chairperson</a:t>
            </a:r>
          </a:p>
          <a:p>
            <a:r>
              <a:rPr lang="en-US" dirty="0" smtClean="0"/>
              <a:t>George A. Jones, CSXT – Vice Chairperson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4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- Task Force’s and Chair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Vision and Focus – Ken Jacobs, BNSF</a:t>
            </a:r>
          </a:p>
          <a:p>
            <a:r>
              <a:rPr lang="en-US" dirty="0" smtClean="0"/>
              <a:t>Car Hire Rules – Craig Bicknell, NS</a:t>
            </a:r>
          </a:p>
          <a:p>
            <a:r>
              <a:rPr lang="en-US" dirty="0" smtClean="0"/>
              <a:t>Car Hire Calculation – George Jones, CSXT</a:t>
            </a:r>
          </a:p>
          <a:p>
            <a:r>
              <a:rPr lang="en-US" dirty="0" smtClean="0"/>
              <a:t>Car Service -  Tony </a:t>
            </a:r>
            <a:r>
              <a:rPr lang="en-US" dirty="0" err="1" smtClean="0"/>
              <a:t>DiDeo</a:t>
            </a:r>
            <a:r>
              <a:rPr lang="en-US" dirty="0" smtClean="0"/>
              <a:t>, CSXT</a:t>
            </a:r>
          </a:p>
          <a:p>
            <a:r>
              <a:rPr lang="en-US" dirty="0" smtClean="0"/>
              <a:t>Information Management and Data Quality – Joe McClure, KCS</a:t>
            </a:r>
          </a:p>
          <a:p>
            <a:r>
              <a:rPr lang="en-US" dirty="0" smtClean="0"/>
              <a:t>Training – Barb Ward, CN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Meeting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meeting in Cary, NC  - Jan. 23, 2013</a:t>
            </a:r>
          </a:p>
          <a:p>
            <a:r>
              <a:rPr lang="en-US" dirty="0" smtClean="0"/>
              <a:t>EAC meeting in Atlanta, GA – Apr. 25, 2013 </a:t>
            </a:r>
          </a:p>
          <a:p>
            <a:r>
              <a:rPr lang="en-US" dirty="0" smtClean="0"/>
              <a:t>Scheduled – Sept. 10, 2013 in Fort Worth at BNSF</a:t>
            </a:r>
          </a:p>
          <a:p>
            <a:r>
              <a:rPr lang="en-US" dirty="0" smtClean="0"/>
              <a:t>Scheduled – Jan. 15, 2014 in Jacksonville at CSXT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Update for 2013 EAC Meetings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TAG and Task Force meetings were held  before and after the EAC meeting to take advantage of the face to face opportunities to advance the goals of the EAC.</a:t>
            </a:r>
          </a:p>
          <a:p>
            <a:r>
              <a:rPr lang="en-US" dirty="0" smtClean="0"/>
              <a:t>This practice was successful and will likely continue going forward.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Car Hire Liability File Expansion-Underway</a:t>
            </a:r>
            <a:endParaRPr lang="en-US" dirty="0"/>
          </a:p>
          <a:p>
            <a:pPr lvl="1"/>
            <a:r>
              <a:rPr lang="en-US" dirty="0" smtClean="0"/>
              <a:t>Add Cycles</a:t>
            </a:r>
          </a:p>
          <a:p>
            <a:pPr lvl="1"/>
            <a:r>
              <a:rPr lang="en-US" dirty="0"/>
              <a:t>Add CHARM Rates</a:t>
            </a:r>
          </a:p>
          <a:p>
            <a:pPr lvl="1"/>
            <a:r>
              <a:rPr lang="en-US" dirty="0"/>
              <a:t>Add Mileage Data 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Car Hire Negotiation Self Service-Scheduled</a:t>
            </a:r>
          </a:p>
          <a:p>
            <a:pPr lvl="1"/>
            <a:r>
              <a:rPr lang="en-US" dirty="0"/>
              <a:t>Improve Interface</a:t>
            </a:r>
          </a:p>
          <a:p>
            <a:pPr lvl="1"/>
            <a:r>
              <a:rPr lang="en-US" dirty="0"/>
              <a:t>Releases planned for </a:t>
            </a:r>
            <a:r>
              <a:rPr lang="en-US" dirty="0" smtClean="0"/>
              <a:t>June 2013, September 2013, and December 2013</a:t>
            </a:r>
            <a:endParaRPr lang="en-US" dirty="0"/>
          </a:p>
          <a:p>
            <a:pPr lvl="0"/>
            <a:endParaRPr lang="en-US" b="1" dirty="0" smtClean="0"/>
          </a:p>
          <a:p>
            <a:pPr marL="301943" lvl="1" indent="0">
              <a:buClr>
                <a:srgbClr val="31B6FD"/>
              </a:buClr>
              <a:buNone/>
            </a:pPr>
            <a:endParaRPr lang="en-US" b="1" dirty="0" smtClean="0">
              <a:solidFill>
                <a:srgbClr val="073E87"/>
              </a:solidFill>
            </a:endParaRPr>
          </a:p>
          <a:p>
            <a:pPr marL="0" lvl="0" indent="0">
              <a:buClr>
                <a:srgbClr val="31B6FD"/>
              </a:buClr>
              <a:buNone/>
            </a:pPr>
            <a:endParaRPr lang="en-US" b="1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endParaRPr lang="en-US" b="1" dirty="0">
              <a:solidFill>
                <a:srgbClr val="073E8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89567"/>
            <a:ext cx="4343400" cy="45720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Car Hire Rule 4 Reclaim </a:t>
            </a:r>
            <a:r>
              <a:rPr lang="en-US" b="1" dirty="0" smtClean="0"/>
              <a:t>Centralization</a:t>
            </a:r>
            <a:endParaRPr lang="en-US" b="1" dirty="0"/>
          </a:p>
          <a:p>
            <a:pPr lvl="1"/>
            <a:r>
              <a:rPr lang="en-US" dirty="0"/>
              <a:t>Centralize the Identification and Calculation of Car Hire Rule 4 Relief – Programming begins June 2013</a:t>
            </a:r>
          </a:p>
          <a:p>
            <a:endParaRPr lang="en-US" sz="1900" b="1" dirty="0"/>
          </a:p>
          <a:p>
            <a:r>
              <a:rPr lang="en-US" b="1" dirty="0"/>
              <a:t>Opportunistic Car Supply </a:t>
            </a:r>
            <a:r>
              <a:rPr lang="en-US" b="1" dirty="0" smtClean="0"/>
              <a:t>Study-Complete</a:t>
            </a:r>
          </a:p>
          <a:p>
            <a:pPr lvl="1"/>
            <a:r>
              <a:rPr lang="en-US" dirty="0" smtClean="0"/>
              <a:t>The conclusion is that OCS will not be pursued</a:t>
            </a:r>
            <a:r>
              <a:rPr lang="en-US" b="1" dirty="0" smtClean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9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Updates for this meeting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7408333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Rule 22 TAG Update – Chauncey Fallen – GATX</a:t>
            </a:r>
          </a:p>
          <a:p>
            <a:r>
              <a:rPr lang="en-US" dirty="0" smtClean="0"/>
              <a:t>DDCT – Mark Aldenderfer, </a:t>
            </a:r>
            <a:r>
              <a:rPr lang="en-US" dirty="0" err="1" smtClean="0"/>
              <a:t>Railinc</a:t>
            </a:r>
            <a:endParaRPr lang="en-US" dirty="0" smtClean="0"/>
          </a:p>
          <a:p>
            <a:r>
              <a:rPr lang="en-US" dirty="0" smtClean="0"/>
              <a:t>Workshops on CASS, LCS, and CCH processing</a:t>
            </a:r>
          </a:p>
          <a:p>
            <a:r>
              <a:rPr lang="en-US" dirty="0" smtClean="0"/>
              <a:t>Mileage and Car Hire Liability File – Matt Cox, </a:t>
            </a:r>
            <a:r>
              <a:rPr lang="en-US" dirty="0" err="1" smtClean="0"/>
              <a:t>Railinc</a:t>
            </a:r>
            <a:endParaRPr lang="en-US" dirty="0" smtClean="0"/>
          </a:p>
          <a:p>
            <a:r>
              <a:rPr lang="en-US" dirty="0" smtClean="0"/>
              <a:t>Car Hire Rule 4 reclaim centralization – Scott Churchill, CSXT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9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EAC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Car Hire Training remains as a goal for EAC</a:t>
            </a:r>
          </a:p>
          <a:p>
            <a:r>
              <a:rPr lang="en-US" dirty="0" smtClean="0"/>
              <a:t>Project support – EAC has 4 industry projects for 2013</a:t>
            </a:r>
          </a:p>
          <a:p>
            <a:r>
              <a:rPr lang="en-US" dirty="0" smtClean="0"/>
              <a:t>Opportunistic Car Supply – OCS TAG to define and create roadmap</a:t>
            </a:r>
          </a:p>
          <a:p>
            <a:r>
              <a:rPr lang="en-US" dirty="0" smtClean="0"/>
              <a:t>Data Accuracy - improving event reporting</a:t>
            </a:r>
          </a:p>
          <a:p>
            <a:r>
              <a:rPr lang="en-US" dirty="0" smtClean="0"/>
              <a:t>Development of Statistical Measurements – benchmarking and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0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Proposals/Ideas for EAC?</a:t>
            </a:r>
            <a:endParaRPr lang="en-US" dirty="0"/>
          </a:p>
        </p:txBody>
      </p:sp>
      <p:pic>
        <p:nvPicPr>
          <p:cNvPr id="1026" name="Picture 2" descr="C:\Program Files (x86)\Microsoft Office\MEDIA\CAGCAT10\j019581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2964" y="2362200"/>
            <a:ext cx="1773022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59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1543</TotalTime>
  <Words>341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EAC Update for ACACSO</vt:lpstr>
      <vt:lpstr>Current Officers for EAC</vt:lpstr>
      <vt:lpstr>EAC - Task Force’s and Chair</vt:lpstr>
      <vt:lpstr>EAC Meeting Review </vt:lpstr>
      <vt:lpstr>Update for 2013 EAC Meetings</vt:lpstr>
      <vt:lpstr>2013 Projects</vt:lpstr>
      <vt:lpstr>Updates for this meeting</vt:lpstr>
      <vt:lpstr>2013 EAC Goals</vt:lpstr>
      <vt:lpstr>New Proposals/Ideas for EAC?</vt:lpstr>
    </vt:vector>
  </TitlesOfParts>
  <Company>CSX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EAC Update for ACACSO</dc:title>
  <dc:creator>CSX</dc:creator>
  <cp:lastModifiedBy>Hancock, Kelley-Jo</cp:lastModifiedBy>
  <cp:revision>103</cp:revision>
  <dcterms:created xsi:type="dcterms:W3CDTF">2011-10-28T12:29:51Z</dcterms:created>
  <dcterms:modified xsi:type="dcterms:W3CDTF">2013-05-06T20:18:00Z</dcterms:modified>
</cp:coreProperties>
</file>