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4"/>
  </p:notesMasterIdLst>
  <p:sldIdLst>
    <p:sldId id="256" r:id="rId2"/>
    <p:sldId id="264" r:id="rId3"/>
    <p:sldId id="297" r:id="rId4"/>
    <p:sldId id="257" r:id="rId5"/>
    <p:sldId id="273" r:id="rId6"/>
    <p:sldId id="288" r:id="rId7"/>
    <p:sldId id="295" r:id="rId8"/>
    <p:sldId id="300" r:id="rId9"/>
    <p:sldId id="291" r:id="rId10"/>
    <p:sldId id="299" r:id="rId11"/>
    <p:sldId id="298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077" autoAdjust="0"/>
  </p:normalViewPr>
  <p:slideViewPr>
    <p:cSldViewPr>
      <p:cViewPr>
        <p:scale>
          <a:sx n="107" d="100"/>
          <a:sy n="107" d="100"/>
        </p:scale>
        <p:origin x="-109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762A74-C829-45E2-B0D9-EAA0ABB6EFEF}" type="datetimeFigureOut">
              <a:rPr lang="en-US" smtClean="0"/>
              <a:t>11/7/2014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3F51A-8665-4B26-9860-FF85562B8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67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6E3C82EC-C7F6-4DAA-AF6B-A4C7ED190668}" type="datetimeFigureOut">
              <a:rPr lang="en-US" smtClean="0"/>
              <a:t>11/7/2014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11/7/2014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11/7/2014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11/7/2014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11/7/2014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11/7/2014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11/7/2014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11/7/2014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82EC-C7F6-4DAA-AF6B-A4C7ED190668}" type="datetimeFigureOut">
              <a:rPr lang="en-US" smtClean="0"/>
              <a:t>11/7/2014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6E3C82EC-C7F6-4DAA-AF6B-A4C7ED190668}" type="datetimeFigureOut">
              <a:rPr lang="en-US" smtClean="0"/>
              <a:t>11/7/2014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6E3C82EC-C7F6-4DAA-AF6B-A4C7ED190668}" type="datetimeFigureOut">
              <a:rPr lang="en-US" smtClean="0"/>
              <a:t>11/7/2014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E3C82EC-C7F6-4DAA-AF6B-A4C7ED190668}" type="datetimeFigureOut">
              <a:rPr lang="en-US" smtClean="0"/>
              <a:t>11/7/2014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576998E-3EB8-4014-87C6-F5DEDBE0F55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209800"/>
            <a:ext cx="6477000" cy="1828800"/>
          </a:xfrm>
        </p:spPr>
        <p:txBody>
          <a:bodyPr/>
          <a:lstStyle/>
          <a:p>
            <a:r>
              <a:rPr lang="en-US" dirty="0" smtClean="0"/>
              <a:t>EAC Update for ACACSO – Nov 2014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000"/>
            <a:ext cx="6400800" cy="129540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George A. Jones, CPA CMA – Dir.  Car Accounting and Disbursements CSX Transportation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5943600"/>
            <a:ext cx="2209800" cy="695559"/>
          </a:xfrm>
          <a:prstGeom prst="rect">
            <a:avLst/>
          </a:prstGeom>
        </p:spPr>
        <p:txBody>
          <a:bodyPr vert="horz" anchor="ctr">
            <a:normAutofit fontScale="92500" lnSpcReduction="20000"/>
          </a:bodyPr>
          <a:lstStyle>
            <a:lvl1pPr indent="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>
                <a:solidFill>
                  <a:srgbClr val="FFFFFF"/>
                </a:solidFill>
              </a:defRPr>
            </a:lvl1pPr>
            <a:lvl2pPr indent="0" algn="ctr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/>
            </a:lvl2pPr>
            <a:lvl3pPr indent="0" algn="ctr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/>
            </a:lvl3pPr>
            <a:lvl4pPr indent="0" algn="ctr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/>
            </a:lvl4pPr>
            <a:lvl5pPr indent="0" algn="ctr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/>
            </a:lvl5pPr>
            <a:lvl6pPr indent="0" algn="ctr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baseline="0"/>
            </a:lvl6pPr>
            <a:lvl7pPr indent="0" algn="ctr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baseline="0"/>
            </a:lvl7pPr>
            <a:lvl8pPr indent="0" algn="ctr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baseline="0"/>
            </a:lvl8pPr>
            <a:lvl9pPr indent="0" algn="ctr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baseline="0"/>
            </a:lvl9pPr>
          </a:lstStyle>
          <a:p>
            <a:r>
              <a:rPr lang="en-US" dirty="0" smtClean="0">
                <a:solidFill>
                  <a:schemeClr val="tx2"/>
                </a:solidFill>
              </a:rPr>
              <a:t>November 2014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025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22 Centralization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Robert Sanford; Director Revenue Accounting, NS – Chair has a presentation on the Rule 22 business rules and will provide an update on Tuesday.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07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 S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Electronic ballot to change amortization to a level method was distributed July 11, 2014 </a:t>
            </a:r>
          </a:p>
          <a:p>
            <a:r>
              <a:rPr lang="en-US" dirty="0" smtClean="0"/>
              <a:t>The motion did not pass.  The existing declining amortization calculation will be used in the formula to calculate the appurtenance rates for Appendix S.</a:t>
            </a:r>
          </a:p>
          <a:p>
            <a:r>
              <a:rPr lang="en-US" dirty="0" smtClean="0"/>
              <a:t>A TAG was formed for further review.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732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New Proposals/Ideas for EAC?</a:t>
            </a:r>
            <a:endParaRPr lang="en-US" dirty="0"/>
          </a:p>
        </p:txBody>
      </p:sp>
      <p:pic>
        <p:nvPicPr>
          <p:cNvPr id="1026" name="Picture 2" descr="C:\Program Files (x86)\Microsoft Office\MEDIA\CAGCAT10\j0195812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75170" y="3009011"/>
            <a:ext cx="1773022" cy="1824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8598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EAC - Task Forces and Chairs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Vision and Focus – Vacant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Car Hire Rate Process &amp; Procedures – Craig Bicknell, NS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Car Hire Calculation – Elan Neal, GNWR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Car Service -  Ken Jacobs, BNSF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 Management and Data Quality – Joe McClure, KCS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Training – Todd Poland,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Watco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398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EAC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Multi-Level – Paddy O’Neill, NS</a:t>
            </a:r>
          </a:p>
          <a:p>
            <a:r>
              <a:rPr lang="en-US" dirty="0" smtClean="0"/>
              <a:t>Centralized Car Hire Processing – Keith Picker, UP</a:t>
            </a:r>
          </a:p>
          <a:p>
            <a:r>
              <a:rPr lang="en-US" dirty="0" smtClean="0"/>
              <a:t>Rule 22 Automation – Robert Sanford, NS</a:t>
            </a:r>
          </a:p>
          <a:p>
            <a:r>
              <a:rPr lang="en-US" dirty="0" smtClean="0"/>
              <a:t>EOT Automation</a:t>
            </a:r>
          </a:p>
          <a:p>
            <a:r>
              <a:rPr lang="en-US" dirty="0" smtClean="0"/>
              <a:t>LCS Mainframe Migration</a:t>
            </a:r>
          </a:p>
          <a:p>
            <a:r>
              <a:rPr lang="en-US" dirty="0" smtClean="0"/>
              <a:t>SCO 90 Mainframe Migration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644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EAC </a:t>
            </a:r>
            <a:r>
              <a:rPr lang="en-US" dirty="0"/>
              <a:t>m</a:t>
            </a:r>
            <a:r>
              <a:rPr lang="en-US" dirty="0" smtClean="0"/>
              <a:t>eetings held and scheduled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EAC Meeting Held – October 22, 2014 in Omaha hosted by Union Pacific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EAC Conf. Call Scheduled – January 21, 2015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EAC Meeting Scheduled – April 15, 2015 in Atlanta hosted by Norfolk Southern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08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2648" y="609600"/>
            <a:ext cx="7845552" cy="12954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TAG and Task Force meetings were held before and after the EAC meeting</a:t>
            </a:r>
            <a:endParaRPr lang="en-US" sz="4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The following face to face meetings were held to take advantage of the opportunities to advance the goals of the EAC.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CCH TAG – Before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Rule 22 Automation – Before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Training - After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We saw major advantages to the live meetings with little additional travel and cost burden on our participants.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90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 Goals for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Continue to improve asset utilization to gain maximum car loads and improve fluidity with the industry fleet.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Define and improve business rules to support centralized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ule 22 processing to maximize efficiency and reduce redundant railroad processing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Continue to evaluate and implement the road map toward centralized car hire processing.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Support railroad industry for car service and car hire training promoting efficient operations and improved data flow for railroad equipment.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Increase compliance with OT-5 requirements to request loading authority for privately owned cars.</a:t>
            </a:r>
          </a:p>
        </p:txBody>
      </p:sp>
    </p:spTree>
    <p:extLst>
      <p:ext uri="{BB962C8B-B14F-4D97-AF65-F5344CB8AC3E}">
        <p14:creationId xmlns:p14="http://schemas.microsoft.com/office/powerpoint/2010/main" val="1690707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2014 projects sponsored by the EAC – in </a:t>
            </a:r>
            <a:r>
              <a:rPr lang="en-US" dirty="0" smtClean="0"/>
              <a:t>progress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6196405" cy="360381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 smtClean="0"/>
              <a:t>Centralized Car Hire Foundation (User Support) </a:t>
            </a:r>
            <a:endParaRPr lang="en-US" dirty="0"/>
          </a:p>
          <a:p>
            <a:pPr lvl="1"/>
            <a:r>
              <a:rPr lang="en-US" dirty="0"/>
              <a:t>D</a:t>
            </a:r>
            <a:r>
              <a:rPr lang="en-US" dirty="0" smtClean="0"/>
              <a:t>evelopment began February 2014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 iteration 11 of 12</a:t>
            </a:r>
          </a:p>
          <a:p>
            <a:pPr lvl="1"/>
            <a:r>
              <a:rPr lang="en-US" dirty="0" smtClean="0"/>
              <a:t>Release is scheduled for the week of 11/17</a:t>
            </a:r>
          </a:p>
          <a:p>
            <a:r>
              <a:rPr lang="en-US" dirty="0" smtClean="0"/>
              <a:t>Deliverables include</a:t>
            </a:r>
          </a:p>
          <a:p>
            <a:pPr lvl="1"/>
            <a:r>
              <a:rPr lang="en-US" dirty="0" smtClean="0"/>
              <a:t>Rule 5 TOL error correction process</a:t>
            </a:r>
          </a:p>
          <a:p>
            <a:pPr lvl="1"/>
            <a:r>
              <a:rPr lang="en-US" dirty="0" smtClean="0"/>
              <a:t>Mileage information</a:t>
            </a:r>
          </a:p>
          <a:p>
            <a:pPr lvl="1"/>
            <a:r>
              <a:rPr lang="en-US" dirty="0" smtClean="0"/>
              <a:t>Convert CHLF to 1400 byte CHDX format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97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2014 projects sponsored by the EAC – in </a:t>
            </a:r>
            <a:r>
              <a:rPr lang="en-US" dirty="0" smtClean="0"/>
              <a:t>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EDI 432 7010 Upgrade </a:t>
            </a:r>
          </a:p>
          <a:p>
            <a:pPr lvl="1"/>
            <a:r>
              <a:rPr lang="en-US" dirty="0" smtClean="0"/>
              <a:t>Development began </a:t>
            </a:r>
            <a:r>
              <a:rPr lang="en-US" dirty="0"/>
              <a:t>in April </a:t>
            </a:r>
            <a:r>
              <a:rPr lang="en-US" dirty="0" smtClean="0"/>
              <a:t>2014</a:t>
            </a:r>
          </a:p>
          <a:p>
            <a:pPr lvl="1"/>
            <a:r>
              <a:rPr lang="en-US" dirty="0" smtClean="0"/>
              <a:t>In iteration 6 of 8</a:t>
            </a:r>
          </a:p>
          <a:p>
            <a:pPr lvl="1"/>
            <a:r>
              <a:rPr lang="en-US" dirty="0" smtClean="0"/>
              <a:t>Release is scheduled for the week of 11/17</a:t>
            </a:r>
          </a:p>
          <a:p>
            <a:r>
              <a:rPr lang="en-US" dirty="0" smtClean="0"/>
              <a:t>Deliverables include</a:t>
            </a:r>
          </a:p>
          <a:p>
            <a:pPr lvl="1"/>
            <a:r>
              <a:rPr lang="en-US" dirty="0" smtClean="0"/>
              <a:t>Optimization of the User Interface – Allow up to 10,000 cars within a bid/offer</a:t>
            </a:r>
          </a:p>
          <a:p>
            <a:pPr lvl="1"/>
            <a:r>
              <a:rPr lang="en-US" dirty="0" smtClean="0"/>
              <a:t>Streamline e-mail notifications</a:t>
            </a:r>
          </a:p>
          <a:p>
            <a:pPr marL="36576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331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Industry Projects for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Centralization and automation of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Car Hire Rule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22.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Task has been assigned to a TAG.  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RPSWC approved the project contingent on approval of revisions to Rule 22 </a:t>
            </a:r>
          </a:p>
          <a:p>
            <a:pPr lvl="1"/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Development is scheduled to begin in June 2015 and end in June 2016.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533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2477</TotalTime>
  <Words>469</Words>
  <Application>Microsoft Office PowerPoint</Application>
  <PresentationFormat>On-screen Show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Pushpin</vt:lpstr>
      <vt:lpstr>EAC Update for ACACSO – Nov 2014</vt:lpstr>
      <vt:lpstr>EAC - Task Forces and Chairs</vt:lpstr>
      <vt:lpstr>EAC TAGs</vt:lpstr>
      <vt:lpstr>EAC meetings held and scheduled </vt:lpstr>
      <vt:lpstr>TAG and Task Force meetings were held before and after the EAC meeting</vt:lpstr>
      <vt:lpstr>EAC Goals for 2015</vt:lpstr>
      <vt:lpstr> 2014 projects sponsored by the EAC – in progress </vt:lpstr>
      <vt:lpstr>2014 projects sponsored by the EAC – in progress</vt:lpstr>
      <vt:lpstr>Industry Projects for 2015</vt:lpstr>
      <vt:lpstr>Rule 22 Centralization</vt:lpstr>
      <vt:lpstr>Appendix S Review</vt:lpstr>
      <vt:lpstr>New Proposals/Ideas for EAC?</vt:lpstr>
    </vt:vector>
  </TitlesOfParts>
  <Company>CSX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EAC Update for ACACSO</dc:title>
  <dc:creator>CSX</dc:creator>
  <cp:lastModifiedBy>Hancock, Kelley-Jo</cp:lastModifiedBy>
  <cp:revision>168</cp:revision>
  <dcterms:created xsi:type="dcterms:W3CDTF">2011-10-28T12:29:51Z</dcterms:created>
  <dcterms:modified xsi:type="dcterms:W3CDTF">2014-11-07T23:12:23Z</dcterms:modified>
</cp:coreProperties>
</file>