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115B0-3677-418F-9F28-5478D9AFE69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0FF77-023D-43A1-9C5D-2563044E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0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Railinc1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railinc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8.tiff"/><Relationship Id="rId4" Type="http://schemas.openxmlformats.org/officeDocument/2006/relationships/hyperlink" Target="http://www.linkedin.com/company/railinc" TargetMode="External"/><Relationship Id="rId9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6325" y="1127131"/>
            <a:ext cx="6669437" cy="2553313"/>
          </a:xfrm>
        </p:spPr>
        <p:txBody>
          <a:bodyPr anchor="b"/>
          <a:lstStyle>
            <a:lvl1pPr algn="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6325" y="3943915"/>
            <a:ext cx="6669437" cy="97639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68" y="421131"/>
            <a:ext cx="2806994" cy="48902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58362" y="538640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0277598-BBE0-49C7-890B-80AFB1013EB1}" type="datetime1">
              <a:rPr lang="en-US" smtClean="0"/>
              <a:t>5/3/2018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29662" y="6253085"/>
            <a:ext cx="3086100" cy="365125"/>
          </a:xfrm>
        </p:spPr>
        <p:txBody>
          <a:bodyPr/>
          <a:lstStyle>
            <a:lvl1pPr algn="r">
              <a:defRPr>
                <a:solidFill>
                  <a:schemeClr val="bg1">
                    <a:alpha val="49000"/>
                  </a:schemeClr>
                </a:solidFill>
              </a:defRPr>
            </a:lvl1pPr>
          </a:lstStyle>
          <a:p>
            <a:r>
              <a:rPr lang="en-US"/>
              <a:t>© 2018 Railinc. All Rights Reserved.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838647" y="5257349"/>
            <a:ext cx="2977116" cy="0"/>
          </a:xfrm>
          <a:prstGeom prst="line">
            <a:avLst/>
          </a:prstGeom>
          <a:ln w="50800">
            <a:solidFill>
              <a:srgbClr val="C41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8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242855"/>
            <a:ext cx="12192000" cy="1615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6325" y="620510"/>
            <a:ext cx="6669437" cy="2553313"/>
          </a:xfrm>
        </p:spPr>
        <p:txBody>
          <a:bodyPr anchor="b"/>
          <a:lstStyle>
            <a:lvl1pPr algn="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6325" y="3437294"/>
            <a:ext cx="6669437" cy="97639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14" y="5584039"/>
            <a:ext cx="1958396" cy="34118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400708" y="6238069"/>
            <a:ext cx="4482786" cy="375546"/>
            <a:chOff x="4146898" y="6238069"/>
            <a:chExt cx="4482786" cy="375546"/>
          </a:xfrm>
        </p:grpSpPr>
        <p:pic>
          <p:nvPicPr>
            <p:cNvPr id="18" name="Picture 17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536" y="6240590"/>
              <a:ext cx="352409" cy="370956"/>
            </a:xfrm>
            <a:prstGeom prst="rect">
              <a:avLst/>
            </a:prstGeom>
          </p:spPr>
        </p:pic>
        <p:pic>
          <p:nvPicPr>
            <p:cNvPr id="19" name="Picture 18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898" y="6238069"/>
              <a:ext cx="352409" cy="370956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387" y="6242659"/>
              <a:ext cx="352409" cy="370956"/>
            </a:xfrm>
            <a:prstGeom prst="rect">
              <a:avLst/>
            </a:prstGeom>
          </p:spPr>
        </p:pic>
        <p:sp>
          <p:nvSpPr>
            <p:cNvPr id="26" name="Footer Placeholder 4"/>
            <p:cNvSpPr txBox="1">
              <a:spLocks/>
            </p:cNvSpPr>
            <p:nvPr userDrawn="1"/>
          </p:nvSpPr>
          <p:spPr>
            <a:xfrm>
              <a:off x="4507664" y="6266407"/>
              <a:ext cx="750574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0" i="0" kern="12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@Railinc</a:t>
              </a:r>
              <a:endParaRPr lang="en-US" sz="1000" b="0" dirty="0"/>
            </a:p>
          </p:txBody>
        </p:sp>
        <p:sp>
          <p:nvSpPr>
            <p:cNvPr id="27" name="Footer Placeholder 4"/>
            <p:cNvSpPr txBox="1">
              <a:spLocks/>
            </p:cNvSpPr>
            <p:nvPr userDrawn="1"/>
          </p:nvSpPr>
          <p:spPr>
            <a:xfrm>
              <a:off x="5623650" y="6266407"/>
              <a:ext cx="750574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0" i="0" kern="12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/railinc</a:t>
              </a:r>
              <a:endParaRPr lang="en-US" sz="1000" b="0" dirty="0"/>
            </a:p>
          </p:txBody>
        </p:sp>
        <p:sp>
          <p:nvSpPr>
            <p:cNvPr id="28" name="Footer Placeholder 4"/>
            <p:cNvSpPr txBox="1">
              <a:spLocks/>
            </p:cNvSpPr>
            <p:nvPr userDrawn="1"/>
          </p:nvSpPr>
          <p:spPr>
            <a:xfrm>
              <a:off x="6592236" y="6266407"/>
              <a:ext cx="586726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0" i="0" kern="12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/railinc1</a:t>
              </a:r>
              <a:endParaRPr lang="en-US" sz="1000" b="0" dirty="0"/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7222494" y="6238069"/>
              <a:ext cx="356616" cy="375385"/>
            </a:xfrm>
            <a:prstGeom prst="rect">
              <a:avLst/>
            </a:prstGeom>
          </p:spPr>
        </p:pic>
        <p:sp>
          <p:nvSpPr>
            <p:cNvPr id="30" name="Footer Placeholder 4"/>
            <p:cNvSpPr txBox="1">
              <a:spLocks/>
            </p:cNvSpPr>
            <p:nvPr userDrawn="1"/>
          </p:nvSpPr>
          <p:spPr>
            <a:xfrm>
              <a:off x="7568158" y="6266407"/>
              <a:ext cx="1061526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0" i="0" kern="12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 www.railinc.com</a:t>
              </a:r>
              <a:endParaRPr lang="en-US" sz="1000" b="0" dirty="0"/>
            </a:p>
          </p:txBody>
        </p:sp>
      </p:grp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188" y="637063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683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8" y="821413"/>
            <a:ext cx="1939654" cy="33791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7188" y="265113"/>
            <a:ext cx="9344752" cy="1036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57187" y="1456841"/>
            <a:ext cx="11458575" cy="47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357187" y="356261"/>
            <a:ext cx="11458575" cy="588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This slide is for large charts or graphics that will not fit on the standard branded slide. Please use Arial font for any text and for all text within charts/graphics.</a:t>
            </a:r>
          </a:p>
        </p:txBody>
      </p:sp>
    </p:spTree>
    <p:extLst>
      <p:ext uri="{BB962C8B-B14F-4D97-AF65-F5344CB8AC3E}">
        <p14:creationId xmlns:p14="http://schemas.microsoft.com/office/powerpoint/2010/main" val="265995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126" y="950321"/>
            <a:ext cx="5070636" cy="2852737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5126" y="3830046"/>
            <a:ext cx="5070636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 2018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70" y="5605924"/>
            <a:ext cx="2806992" cy="4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5113"/>
            <a:ext cx="9360250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456266"/>
            <a:ext cx="5662612" cy="47376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6266"/>
            <a:ext cx="5643562" cy="47376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8" y="821413"/>
            <a:ext cx="1939654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7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500188"/>
            <a:ext cx="56403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88" y="2324100"/>
            <a:ext cx="5640387" cy="3865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00188"/>
            <a:ext cx="56435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24100"/>
            <a:ext cx="5643562" cy="3865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8" y="821413"/>
            <a:ext cx="1939654" cy="33791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265113"/>
            <a:ext cx="9360250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262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7" y="265113"/>
            <a:ext cx="9313755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8" y="821413"/>
            <a:ext cx="1939654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57187" y="356261"/>
            <a:ext cx="11458575" cy="588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This slide is for large charts or graphics that will not fit on the standard branded slide. Please use Arial font for any text and for all text within charts/graphics.</a:t>
            </a:r>
          </a:p>
        </p:txBody>
      </p:sp>
    </p:spTree>
    <p:extLst>
      <p:ext uri="{BB962C8B-B14F-4D97-AF65-F5344CB8AC3E}">
        <p14:creationId xmlns:p14="http://schemas.microsoft.com/office/powerpoint/2010/main" val="360933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7" y="265113"/>
            <a:ext cx="8715375" cy="1036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7" y="1456841"/>
            <a:ext cx="11458575" cy="47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188" y="63706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© 2018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2562" y="6370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5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41230"/>
          </a:solidFill>
          <a:latin typeface="Arial" charset="0"/>
          <a:ea typeface="Arial" charset="0"/>
          <a:cs typeface="Arial" charset="0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tabLst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35000" indent="-1778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552575" indent="-1809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05013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C6664-A1C3-4B8A-B3CF-055989E25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Serving Area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91DD62-48FA-480E-806C-E38B56D0134C}"/>
              </a:ext>
            </a:extLst>
          </p:cNvPr>
          <p:cNvSpPr txBox="1"/>
          <p:nvPr/>
        </p:nvSpPr>
        <p:spPr>
          <a:xfrm>
            <a:off x="7671816" y="5477256"/>
            <a:ext cx="414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10, 2018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BC767421-228C-4A45-B5F1-3EC60A63C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4987" y="3943918"/>
            <a:ext cx="6667702" cy="976393"/>
          </a:xfrm>
        </p:spPr>
        <p:txBody>
          <a:bodyPr/>
          <a:lstStyle/>
          <a:p>
            <a:r>
              <a:rPr lang="en-US" dirty="0"/>
              <a:t>ACACSO Conference 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xmlns="" id="{7ABC9AE3-8EBD-4B2F-9313-2A99852C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095" y="6370641"/>
            <a:ext cx="4113728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802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99378-94FE-4186-9356-BFF1D8B0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Serving Area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9B871-51F2-423B-B877-C1FF9D604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456266"/>
            <a:ext cx="10679620" cy="1158918"/>
          </a:xfrm>
        </p:spPr>
        <p:txBody>
          <a:bodyPr/>
          <a:lstStyle/>
          <a:p>
            <a:r>
              <a:rPr lang="en-US" dirty="0"/>
              <a:t>Serving Area Search is found within the CASS application under the Serving Area -&gt; View tab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5DE4B70-E86D-41DA-8ADD-9629DF2F35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2408830"/>
            <a:ext cx="9902952" cy="3724691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4F67197-1143-4A3A-B8E3-C5946665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5268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D1308-B4B7-4B43-B065-D3E494561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Area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7E6DCE5-8B47-4878-A13E-774C88C43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1686542"/>
            <a:ext cx="11458575" cy="4327879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F16BA7-4512-4313-80B0-F7EC6005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3895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999AE-987B-4757-81F4-EB17F7D5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Area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6783DE-4F87-4809-99A0-7D707144D0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Query records in several different ways: </a:t>
            </a:r>
          </a:p>
          <a:p>
            <a:pPr marL="457200" lvl="1" indent="0">
              <a:buNone/>
            </a:pPr>
            <a:r>
              <a:rPr lang="en-US" dirty="0"/>
              <a:t>1. Handling Carrier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51CAADCF-7F8C-4E87-85F4-4BF59205F0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4" y="2750454"/>
            <a:ext cx="10919651" cy="3946250"/>
          </a:xfr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A3B5790C-5E8C-4C2A-95AA-809EB88C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19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814CB-69EE-49BA-B4B6-91549561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Area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0F776-14BD-46EB-B930-D5FCFCF92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470248"/>
            <a:ext cx="4425125" cy="4786797"/>
          </a:xfrm>
        </p:spPr>
        <p:txBody>
          <a:bodyPr/>
          <a:lstStyle/>
          <a:p>
            <a:r>
              <a:rPr lang="en-US" dirty="0"/>
              <a:t>Query records in several different ways: </a:t>
            </a:r>
          </a:p>
          <a:p>
            <a:pPr marL="457200" lvl="1" indent="0">
              <a:buNone/>
            </a:pPr>
            <a:r>
              <a:rPr lang="en-US" dirty="0"/>
              <a:t>2. Loading Point SPLC</a:t>
            </a:r>
          </a:p>
          <a:p>
            <a:pPr lvl="2"/>
            <a:r>
              <a:rPr lang="en-US" dirty="0"/>
              <a:t>Typing in the SPLC</a:t>
            </a:r>
          </a:p>
          <a:p>
            <a:pPr lvl="2"/>
            <a:r>
              <a:rPr lang="en-US" dirty="0"/>
              <a:t>Selecting the magnifying glass and searching SPLCs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D775B2-9DF7-41A7-BD81-96ED6EB73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04" y="1581912"/>
            <a:ext cx="6159660" cy="456347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D1B215-7ABC-48AB-BDCF-33B5D5E9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9960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88ADD-109D-4045-833F-87567CC0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Area 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3A900C-EF2C-49CD-8598-D30AB579A1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Query records in several different ways: </a:t>
            </a:r>
          </a:p>
          <a:p>
            <a:pPr marL="457200" lvl="1" indent="0">
              <a:buNone/>
            </a:pPr>
            <a:r>
              <a:rPr lang="en-US" dirty="0"/>
              <a:t>3. Serving Area SPLC</a:t>
            </a:r>
          </a:p>
          <a:p>
            <a:pPr lvl="2"/>
            <a:r>
              <a:rPr lang="en-US" dirty="0"/>
              <a:t>Typing in the SPLC</a:t>
            </a:r>
          </a:p>
          <a:p>
            <a:pPr lvl="2"/>
            <a:r>
              <a:rPr lang="en-US" dirty="0"/>
              <a:t>Selecting the magnifying glass and searching SPLCs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A90BBE9B-2BCC-4653-AC19-FBF6EEA201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1456266"/>
            <a:ext cx="5662612" cy="3954631"/>
          </a:xfr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B4E334C-1FAD-4E52-9D3A-4A676971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3358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733CB-1DF4-4EDE-A7A9-244A3AF9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Area 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74FF5D4-1F07-4441-B6C0-0A6E0EE816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2899935"/>
            <a:ext cx="10424160" cy="291254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7C451F-46B0-488C-A214-3431A07E3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188" y="1301859"/>
            <a:ext cx="10871644" cy="1724805"/>
          </a:xfrm>
        </p:spPr>
        <p:txBody>
          <a:bodyPr/>
          <a:lstStyle/>
          <a:p>
            <a:r>
              <a:rPr lang="en-US" dirty="0"/>
              <a:t>Query records in several different ways: </a:t>
            </a:r>
          </a:p>
          <a:p>
            <a:pPr marL="457200" lvl="1" indent="0">
              <a:buNone/>
            </a:pPr>
            <a:r>
              <a:rPr lang="en-US" dirty="0"/>
              <a:t>4. Search All records</a:t>
            </a:r>
          </a:p>
          <a:p>
            <a:pPr lvl="2"/>
            <a:r>
              <a:rPr lang="en-US" dirty="0"/>
              <a:t>Ensure all fields are blank, select ‘Search’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5048A042-D7CB-4171-87ED-FE5B5F04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845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CFE2C-3844-4534-AB29-B373944E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Area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3499F84-5B61-40C5-9A13-FB0894AFC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03" y="1457325"/>
            <a:ext cx="8980393" cy="478631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C1025A-098B-42DB-9104-CDAA135F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4724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41FABF-BE03-4CA8-8929-5EE5A689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Area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EF0C63-D942-4D21-B1CD-BD8C5DC23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456841"/>
            <a:ext cx="11458575" cy="810871"/>
          </a:xfrm>
        </p:spPr>
        <p:txBody>
          <a:bodyPr/>
          <a:lstStyle/>
          <a:p>
            <a:r>
              <a:rPr lang="en-US" dirty="0"/>
              <a:t>Ability to filter on individual columns within your search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12D158-A32B-4942-B0AC-94BA4B0D9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2084832"/>
            <a:ext cx="11209852" cy="386154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ED2F30-10F9-4058-86BA-E82584D5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9500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7FE8F9-B39A-4FDD-A626-897CD873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Area View CSV Download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A82BEA-C7D0-4605-8001-22B51BF923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“View” option will only return 1500 records at a time</a:t>
            </a:r>
          </a:p>
          <a:p>
            <a:r>
              <a:rPr lang="en-US" dirty="0"/>
              <a:t>CSV download will retrieve the entire Serving Area File </a:t>
            </a:r>
          </a:p>
          <a:p>
            <a:r>
              <a:rPr lang="en-US" dirty="0"/>
              <a:t>To download results to CSV: </a:t>
            </a:r>
          </a:p>
          <a:p>
            <a:pPr lvl="1"/>
            <a:r>
              <a:rPr lang="en-US" dirty="0"/>
              <a:t>Ensure the check box next to “Download CSV” is checked</a:t>
            </a:r>
          </a:p>
          <a:p>
            <a:pPr lvl="1"/>
            <a:r>
              <a:rPr lang="en-US" dirty="0"/>
              <a:t>Then click on ‘Download CSV”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66F4F857-D6A1-4FEC-93A1-B75536F46F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64" y="1456266"/>
            <a:ext cx="6097024" cy="3408342"/>
          </a:xfr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836C0BA6-6B6B-4600-B11A-5A04D1E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4287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93953-FE6D-4AA7-BB91-43CC1085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Add a Serving Area?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7C2B51-A3EF-42FE-A9A0-741044CB1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45B1E4-ED41-41A2-92E0-C2D9C95B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9746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FA521-EFE9-4519-B9A5-43B0D8A0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DF0CA1-1537-4771-833C-C4A638595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Serving Area? </a:t>
            </a:r>
          </a:p>
          <a:p>
            <a:r>
              <a:rPr lang="en-US" dirty="0"/>
              <a:t>How Do I Receive Access to the Serving Area File?</a:t>
            </a:r>
          </a:p>
          <a:p>
            <a:r>
              <a:rPr lang="en-US" dirty="0"/>
              <a:t>How Do I View Serving Areas? </a:t>
            </a:r>
          </a:p>
          <a:p>
            <a:r>
              <a:rPr lang="en-US" dirty="0"/>
              <a:t>How Do I Add a Serving Area? </a:t>
            </a:r>
          </a:p>
          <a:p>
            <a:r>
              <a:rPr lang="en-US" dirty="0"/>
              <a:t>How Do I Expire a Serving Area? 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B0FD0B-9F14-4A1A-934C-C5DFFA92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6914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BA19B-D9E1-4ED0-9E9B-4D6601A2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Serving Area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42BC98-5DCD-40AA-8243-DD6D04720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456266"/>
            <a:ext cx="11164252" cy="1268646"/>
          </a:xfrm>
        </p:spPr>
        <p:txBody>
          <a:bodyPr/>
          <a:lstStyle/>
          <a:p>
            <a:r>
              <a:rPr lang="en-US" dirty="0"/>
              <a:t>Serving Area Search is found within the CASS application under the Serving Area -&gt; Edit tab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D4F5AE2-D9D1-4C41-A302-139BC3B380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3" y="2523744"/>
            <a:ext cx="10470008" cy="3227832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510E54B-22C3-4629-83FE-2C48C2F9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59113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8667E6-C4F9-4416-90A8-699F0544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Serving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42765B-3F2C-4A6B-B1C8-CFA419205E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Only have the ability to add Serving Areas for your railroad</a:t>
            </a:r>
          </a:p>
          <a:p>
            <a:r>
              <a:rPr lang="en-US" dirty="0"/>
              <a:t>You can have permissions to add for multiple railroads</a:t>
            </a:r>
          </a:p>
          <a:p>
            <a:r>
              <a:rPr lang="en-US" dirty="0"/>
              <a:t>On this page, you can only view the records you have the ability to update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D4ED18A-7362-4FF6-AB7F-B21567D676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27" y="1456266"/>
            <a:ext cx="5687105" cy="2292774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C7E8823-D4F7-4831-8918-BE982A6A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58709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0669B0-FB86-4A21-87E7-A015B128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Serving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BA3D4D-2321-4C5D-8C6B-0C76A8447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456266"/>
            <a:ext cx="11081956" cy="1140630"/>
          </a:xfrm>
        </p:spPr>
        <p:txBody>
          <a:bodyPr/>
          <a:lstStyle/>
          <a:p>
            <a:r>
              <a:rPr lang="en-US" dirty="0"/>
              <a:t>Two ways to add a Serving Area: </a:t>
            </a:r>
          </a:p>
          <a:p>
            <a:pPr lvl="1"/>
            <a:r>
              <a:rPr lang="en-US" dirty="0"/>
              <a:t>1. From the Edit page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0A925BF-A448-42AD-BA08-045848629A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2367254"/>
            <a:ext cx="10552176" cy="4254143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8C9D2B18-626C-41D4-8A27-9B9AAA6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24456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6BE42-874F-457E-A0F1-CE9BD713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Serving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8F1EB2-A8E1-4CFB-90E8-1ED15507A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456266"/>
            <a:ext cx="10807636" cy="1552110"/>
          </a:xfrm>
        </p:spPr>
        <p:txBody>
          <a:bodyPr/>
          <a:lstStyle/>
          <a:p>
            <a:r>
              <a:rPr lang="en-US" dirty="0"/>
              <a:t>Two ways to add a Serving Area: </a:t>
            </a:r>
          </a:p>
          <a:p>
            <a:pPr lvl="1"/>
            <a:r>
              <a:rPr lang="en-US" dirty="0"/>
              <a:t>2. From the Results page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651B422-1EEE-48C2-80AB-C8C3FB75E1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6" y="2642616"/>
            <a:ext cx="11265048" cy="3895008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DADD938-B1C7-43E9-978A-49A7101F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6337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DF3A5-08DC-4BA5-8F83-557D7132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Serving Area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A939692-5E09-408E-8AAA-AAEF079EDC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0404" y="1700784"/>
            <a:ext cx="5176557" cy="40325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08DB3D-4772-4822-B903-81C5CAFE4C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 fields are required </a:t>
            </a:r>
          </a:p>
          <a:p>
            <a:r>
              <a:rPr lang="en-US" dirty="0"/>
              <a:t>The Effective Date will always be the 1</a:t>
            </a:r>
            <a:r>
              <a:rPr lang="en-US" baseline="30000" dirty="0"/>
              <a:t>st</a:t>
            </a:r>
            <a:r>
              <a:rPr lang="en-US" dirty="0"/>
              <a:t> day of the month</a:t>
            </a:r>
          </a:p>
          <a:p>
            <a:r>
              <a:rPr lang="en-US" dirty="0"/>
              <a:t>The Expiration Date will always be the last day of the month </a:t>
            </a:r>
          </a:p>
          <a:p>
            <a:r>
              <a:rPr lang="en-US" dirty="0"/>
              <a:t>The magnifying glass next to the SPLC’s will provide an advanced SPLC search</a:t>
            </a:r>
          </a:p>
          <a:p>
            <a:r>
              <a:rPr lang="en-US" dirty="0"/>
              <a:t>“Save” will add the Serving Area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028DE0-2B19-4BE6-9621-4539BCDD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56562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6FA6E-AE2D-41F6-97A1-9BA903B2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Serving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0727F7-5851-4E01-9084-93DDFA2DD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456266"/>
            <a:ext cx="11219116" cy="573702"/>
          </a:xfrm>
        </p:spPr>
        <p:txBody>
          <a:bodyPr/>
          <a:lstStyle/>
          <a:p>
            <a:r>
              <a:rPr lang="en-US" dirty="0"/>
              <a:t>New Add will show on the Results page with “New Add” status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EF3351C-EF20-485E-BF7D-DF42041313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2" y="2184374"/>
            <a:ext cx="11167662" cy="3146577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08E63A3C-1B63-40B4-8023-65B5D51F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15766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9D2F1F6-E2DC-4C2B-8CA1-D0EA914B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Expire a Serving Area?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16180FF-EEBB-4BBF-84D2-146E912B8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3CDE8A37-A128-47E5-91BF-0C233FBE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2678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CF605-C30F-4AC8-B7B8-20C9D354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Expiring a Serving Area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CBC4B26-0FCE-4D2C-AED2-A11DDE3AF6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5" y="2194560"/>
            <a:ext cx="10720952" cy="364845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7E5852-1479-47E1-8848-D59BE8C88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188" y="1456266"/>
            <a:ext cx="11458574" cy="738294"/>
          </a:xfrm>
        </p:spPr>
        <p:txBody>
          <a:bodyPr/>
          <a:lstStyle/>
          <a:p>
            <a:r>
              <a:rPr lang="en-US" dirty="0"/>
              <a:t>The “Expire” button is found on the Serving Area Edit page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02B3A78-5DE9-405D-9929-592BC535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4924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FD3EE-D6E0-4ED0-9C08-410F18F9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Expiring a Serving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C9E507-3136-47DE-A403-7E0E7DC836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Select the check boxes next to the records which need to be expired</a:t>
            </a:r>
          </a:p>
          <a:p>
            <a:r>
              <a:rPr lang="en-US" dirty="0"/>
              <a:t>Multiple records can be expired at one time</a:t>
            </a:r>
          </a:p>
          <a:p>
            <a:r>
              <a:rPr lang="en-US" dirty="0"/>
              <a:t>Expiration date is always the last day of the current month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5A5FDF8-AE49-467C-977D-9053E23E88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56" y="1383114"/>
            <a:ext cx="4169664" cy="517120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32E6520-AC6A-4EF3-A2AA-6C7A1FE0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44345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6309C-AC22-4AC3-8AC5-6603AA9E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C94F5C-C7A5-40A9-B329-D42D4D448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1928" y="3830046"/>
            <a:ext cx="5533834" cy="1500187"/>
          </a:xfrm>
        </p:spPr>
        <p:txBody>
          <a:bodyPr>
            <a:noAutofit/>
          </a:bodyPr>
          <a:lstStyle/>
          <a:p>
            <a:r>
              <a:rPr lang="en-US" sz="2200" dirty="0"/>
              <a:t>Contact Railinc’s Customer Success Team: </a:t>
            </a:r>
          </a:p>
          <a:p>
            <a:r>
              <a:rPr lang="en-US" sz="2200" dirty="0"/>
              <a:t>by Phone (877) RAILINC (1-877-724-5462)</a:t>
            </a:r>
          </a:p>
          <a:p>
            <a:r>
              <a:rPr lang="en-US" sz="2200" dirty="0"/>
              <a:t> or by email csc@railinc.com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556AF8-FA45-4492-BAF2-B5205691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4902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F5458-AB51-449A-9841-EC72477B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Serving Area?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411332-34A3-4A42-9F1F-3D89C530B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0D3B69-B3CB-4566-8D4B-77CCCDDB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50114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E8435-9EF1-4977-8CA9-C97D27629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45" y="620510"/>
            <a:ext cx="7234618" cy="2553313"/>
          </a:xfrm>
        </p:spPr>
        <p:txBody>
          <a:bodyPr>
            <a:normAutofit/>
          </a:bodyPr>
          <a:lstStyle/>
          <a:p>
            <a:r>
              <a:rPr lang="en-US" sz="4400" b="0" i="1" dirty="0"/>
              <a:t>Railinc Keeps You Moving.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65B6DE-B98C-4DF1-B54A-0D20CFF09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6325" y="3437294"/>
            <a:ext cx="6669437" cy="1171282"/>
          </a:xfrm>
        </p:spPr>
        <p:txBody>
          <a:bodyPr>
            <a:normAutofit/>
          </a:bodyPr>
          <a:lstStyle/>
          <a:p>
            <a:r>
              <a:rPr lang="en-US" sz="1800" b="1" dirty="0"/>
              <a:t>Katie Cunningham</a:t>
            </a:r>
          </a:p>
          <a:p>
            <a:r>
              <a:rPr lang="en-US" sz="1800" b="1" dirty="0"/>
              <a:t>Phone: 919-651-5239</a:t>
            </a:r>
          </a:p>
          <a:p>
            <a:r>
              <a:rPr lang="en-US" sz="1800" b="1" dirty="0"/>
              <a:t>Email: Katelyn.Cunningham@railinc.com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5106955-7C75-4FE7-96BF-7B35561F1490}"/>
              </a:ext>
            </a:extLst>
          </p:cNvPr>
          <p:cNvCxnSpPr/>
          <p:nvPr/>
        </p:nvCxnSpPr>
        <p:spPr>
          <a:xfrm flipH="1">
            <a:off x="8839421" y="3318346"/>
            <a:ext cx="2976341" cy="0"/>
          </a:xfrm>
          <a:prstGeom prst="line">
            <a:avLst/>
          </a:prstGeom>
          <a:ln w="50800">
            <a:solidFill>
              <a:srgbClr val="C41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DC2CE0-3598-4A9A-A906-35C2D2DF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216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F2285-F410-46C1-AAED-FA141CFE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E49AB-7F23-46C2-A847-874475CA5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Circular OT-10, Car Hire Rule 22 defines Serving Area as:  “Standard Point Location Codes (SPLC) within a reasonable geographic distance of the industry being serviced used to stage, prepare or store cars for use by the shipper.”</a:t>
            </a:r>
          </a:p>
          <a:p>
            <a:r>
              <a:rPr lang="en-US" dirty="0"/>
              <a:t>The most common reclaims taken under Rule 22 are:</a:t>
            </a:r>
          </a:p>
          <a:p>
            <a:pPr lvl="1"/>
            <a:r>
              <a:rPr lang="en-US" dirty="0"/>
              <a:t>Account Type 224 “Held Short”</a:t>
            </a:r>
          </a:p>
          <a:p>
            <a:pPr lvl="1"/>
            <a:r>
              <a:rPr lang="en-US" dirty="0"/>
              <a:t>Account Type 222 “At Loading Point” </a:t>
            </a:r>
          </a:p>
          <a:p>
            <a:pPr lvl="2"/>
            <a:r>
              <a:rPr lang="en-US" dirty="0"/>
              <a:t>Serving Area Locations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024BEC3-99BE-4EB7-8B6C-DC1930A7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709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68A3D-91CA-4C4F-9F8F-95FC4CFF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22 Account Type 224 vs 222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71FD5CD-3EF9-4221-BEEE-4E931BDA4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0" y="1621320"/>
            <a:ext cx="8926171" cy="4458322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478361-CC87-439B-85A4-B1BE6A57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360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AB0E39-5057-4852-9E7F-B340D89F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Area Reference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F2FD03-EDF6-4939-9BBB-BBABB639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December 2017, the Rule 22 Project Team and Railinc created a Serving Area File within the CASS application</a:t>
            </a:r>
          </a:p>
          <a:p>
            <a:r>
              <a:rPr lang="en-US" dirty="0"/>
              <a:t>Under Circular OT-10, this file should contain a list of the serving area(s) associated with each loading point</a:t>
            </a:r>
          </a:p>
          <a:p>
            <a:r>
              <a:rPr lang="en-US" dirty="0"/>
              <a:t>Designed to streamline the reclaims process under Rule 22</a:t>
            </a:r>
          </a:p>
          <a:p>
            <a:r>
              <a:rPr lang="en-US" dirty="0"/>
              <a:t>The Serving Area process allows users to search, add, and update serving areas in a central location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D06B89-667E-4F62-A805-16CE3A68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9194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FB18EC-E592-4D5E-94A7-903F2C70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Receive Access to the Serving Area File?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30340A-F3E5-442A-9534-67240F545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E9E9F5-6A0B-4C2A-BC38-285AD6C7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5929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2F7D9-0158-463F-A409-CFE0C548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Sign-On (SSO) Roles &amp;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793EC3-C27D-4039-BF3F-82ABDF9E80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Serving Area File is found within the Car Accounting Self-Service application (CASS)</a:t>
            </a:r>
          </a:p>
          <a:p>
            <a:r>
              <a:rPr lang="en-US" dirty="0"/>
              <a:t>Need SSO User ID</a:t>
            </a:r>
          </a:p>
          <a:p>
            <a:r>
              <a:rPr lang="en-US" dirty="0"/>
              <a:t>CASS Company Admin can grant permissions to your User ID</a:t>
            </a:r>
          </a:p>
          <a:p>
            <a:r>
              <a:rPr lang="en-US" dirty="0"/>
              <a:t>Two Roles: </a:t>
            </a:r>
          </a:p>
          <a:p>
            <a:pPr lvl="1"/>
            <a:r>
              <a:rPr lang="en-US" dirty="0"/>
              <a:t>CASS Serving Area </a:t>
            </a:r>
            <a:r>
              <a:rPr lang="en-US" b="1" dirty="0"/>
              <a:t>View-Only</a:t>
            </a:r>
          </a:p>
          <a:p>
            <a:pPr lvl="1"/>
            <a:r>
              <a:rPr lang="en-US" dirty="0"/>
              <a:t>CASS Serving Area </a:t>
            </a:r>
            <a:r>
              <a:rPr lang="en-US" b="1" dirty="0"/>
              <a:t>Edit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CAE1374-BDA6-4B8C-939D-DB124CE4B4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31720"/>
            <a:ext cx="5910189" cy="2889504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85234D8D-10EE-490F-9571-0DBD1DBD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57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D998B-8928-46C4-8D6F-A148113A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View Serving Areas?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4CBD23-5225-4298-AEAE-8D7EA4E50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9DB0FF-EA47-4697-B0B0-F352077B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 2018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44916231"/>
      </p:ext>
    </p:extLst>
  </p:cSld>
  <p:clrMapOvr>
    <a:masterClrMapping/>
  </p:clrMapOvr>
</p:sld>
</file>

<file path=ppt/theme/theme1.xml><?xml version="1.0" encoding="utf-8"?>
<a:theme xmlns:a="http://schemas.openxmlformats.org/drawingml/2006/main" name="RailIinc_Coporate_PPT-template_wide--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Iinc_Corporate_PPT-template" id="{CE9D2D4E-88AD-42AD-9132-5D03EC6F5460}" vid="{438D87C4-343D-4E90-AA9C-6DFC40D077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RaiIinc_Corporate_PPT-template</Template>
  <TotalTime>2717</TotalTime>
  <Words>757</Words>
  <Application>Microsoft Office PowerPoint</Application>
  <PresentationFormat>Widescreen</PresentationFormat>
  <Paragraphs>129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RailIinc_Coporate_PPT-template_wide--FINAL</vt:lpstr>
      <vt:lpstr>Serving Area Process</vt:lpstr>
      <vt:lpstr>Today’s Agenda</vt:lpstr>
      <vt:lpstr>What is Serving Area? </vt:lpstr>
      <vt:lpstr>Overview</vt:lpstr>
      <vt:lpstr>Rule 22 Account Type 224 vs 222</vt:lpstr>
      <vt:lpstr>Serving Area Reference File</vt:lpstr>
      <vt:lpstr>How Do I Receive Access to the Serving Area File?</vt:lpstr>
      <vt:lpstr>Single Sign-On (SSO) Roles &amp; Permissions</vt:lpstr>
      <vt:lpstr>How Do I View Serving Areas?</vt:lpstr>
      <vt:lpstr>Accessing Serving Area View</vt:lpstr>
      <vt:lpstr>Serving Area View</vt:lpstr>
      <vt:lpstr>Serving Area View</vt:lpstr>
      <vt:lpstr>Serving Area View</vt:lpstr>
      <vt:lpstr>Serving Area View</vt:lpstr>
      <vt:lpstr>Serving Area View</vt:lpstr>
      <vt:lpstr>Serving Area View</vt:lpstr>
      <vt:lpstr>Serving Area View</vt:lpstr>
      <vt:lpstr>Serving Area View CSV Download</vt:lpstr>
      <vt:lpstr>How Do I Add a Serving Area?</vt:lpstr>
      <vt:lpstr>Accessing Serving Area Edit</vt:lpstr>
      <vt:lpstr>Adding a Serving Area</vt:lpstr>
      <vt:lpstr>Adding a Serving Area</vt:lpstr>
      <vt:lpstr>Adding a Serving Area</vt:lpstr>
      <vt:lpstr>Adding a Serving Area</vt:lpstr>
      <vt:lpstr>Adding a Serving Area</vt:lpstr>
      <vt:lpstr>How Do I Expire a Serving Area?</vt:lpstr>
      <vt:lpstr>Expiring a Serving Area</vt:lpstr>
      <vt:lpstr>Expiring a Serving Area</vt:lpstr>
      <vt:lpstr>Questions?</vt:lpstr>
      <vt:lpstr>Railinc Keeps You Moving.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Serving Area Process</dc:title>
  <dc:creator>Cunningham, Katelyn</dc:creator>
  <cp:lastModifiedBy>Hancock, Kelley-Jo</cp:lastModifiedBy>
  <cp:revision>28</cp:revision>
  <dcterms:created xsi:type="dcterms:W3CDTF">2018-04-24T14:51:17Z</dcterms:created>
  <dcterms:modified xsi:type="dcterms:W3CDTF">2018-05-03T16:08:38Z</dcterms:modified>
</cp:coreProperties>
</file>