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4" r:id="rId9"/>
    <p:sldId id="260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7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384A-D6A5-4E8A-941D-14C9070D3A44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2DD8-03F4-4010-9E18-4077C464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1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384A-D6A5-4E8A-941D-14C9070D3A44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2DD8-03F4-4010-9E18-4077C464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4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384A-D6A5-4E8A-941D-14C9070D3A44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2DD8-03F4-4010-9E18-4077C464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1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384A-D6A5-4E8A-941D-14C9070D3A44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2DD8-03F4-4010-9E18-4077C464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67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384A-D6A5-4E8A-941D-14C9070D3A44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2DD8-03F4-4010-9E18-4077C464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8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384A-D6A5-4E8A-941D-14C9070D3A44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2DD8-03F4-4010-9E18-4077C464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4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384A-D6A5-4E8A-941D-14C9070D3A44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2DD8-03F4-4010-9E18-4077C464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5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384A-D6A5-4E8A-941D-14C9070D3A44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2DD8-03F4-4010-9E18-4077C464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3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384A-D6A5-4E8A-941D-14C9070D3A44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2DD8-03F4-4010-9E18-4077C464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6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384A-D6A5-4E8A-941D-14C9070D3A44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2DD8-03F4-4010-9E18-4077C464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76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384A-D6A5-4E8A-941D-14C9070D3A44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2DD8-03F4-4010-9E18-4077C464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9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C384A-D6A5-4E8A-941D-14C9070D3A44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A2DD8-03F4-4010-9E18-4077C464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3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675C50-60F3-410E-A49B-62649BEFAA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 Hire Fundamentals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E813020-9318-4A63-8151-7706A428B1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ACACSO</a:t>
            </a:r>
          </a:p>
          <a:p>
            <a:r>
              <a:rPr lang="en-US" dirty="0"/>
              <a:t>San Antonio, TX</a:t>
            </a:r>
          </a:p>
          <a:p>
            <a:r>
              <a:rPr lang="en-US" dirty="0"/>
              <a:t>May 9 – 11, 2018</a:t>
            </a:r>
          </a:p>
        </p:txBody>
      </p:sp>
    </p:spTree>
    <p:extLst>
      <p:ext uri="{BB962C8B-B14F-4D97-AF65-F5344CB8AC3E}">
        <p14:creationId xmlns:p14="http://schemas.microsoft.com/office/powerpoint/2010/main" val="255474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32EE7A-720A-476D-B886-29D27CA1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54" y="164143"/>
            <a:ext cx="7886700" cy="497681"/>
          </a:xfrm>
        </p:spPr>
        <p:txBody>
          <a:bodyPr>
            <a:normAutofit/>
          </a:bodyPr>
          <a:lstStyle/>
          <a:p>
            <a:r>
              <a:rPr lang="en-US" sz="2700" dirty="0"/>
              <a:t>Everything Works Earned Month Jan 2018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A6E0F10-0B4D-45A7-89DD-23636C755757}"/>
              </a:ext>
            </a:extLst>
          </p:cNvPr>
          <p:cNvSpPr txBox="1"/>
          <p:nvPr/>
        </p:nvSpPr>
        <p:spPr>
          <a:xfrm>
            <a:off x="515007" y="1072055"/>
            <a:ext cx="61947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ABDC 123456</a:t>
            </a:r>
          </a:p>
          <a:p>
            <a:r>
              <a:rPr lang="en-US" dirty="0"/>
              <a:t>	Built in 2017, registered &amp; available for use in January 2018</a:t>
            </a:r>
          </a:p>
          <a:p>
            <a:r>
              <a:rPr lang="en-US" dirty="0"/>
              <a:t>	 </a:t>
            </a:r>
            <a:r>
              <a:rPr lang="en-US" dirty="0">
                <a:sym typeface="Wingdings" panose="05000000000000000000" pitchFamily="2" charset="2"/>
              </a:rPr>
              <a:t> Car Owner receives full 744 hours as reported by RRs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307F083-9DA9-4A17-8E82-F6FE59B73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0482" y="164143"/>
            <a:ext cx="971550" cy="1181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BCF46EE-FC2A-47D2-99FF-7D5D5DAA89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90755"/>
            <a:ext cx="9144000" cy="20764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B0FD37E-C387-4C8A-B5B6-08FD2F2A00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3272" y="4298870"/>
            <a:ext cx="297860" cy="28967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8FE80CF-A7A7-4244-82CE-ECF5370D041D}"/>
              </a:ext>
            </a:extLst>
          </p:cNvPr>
          <p:cNvSpPr/>
          <p:nvPr/>
        </p:nvSpPr>
        <p:spPr>
          <a:xfrm>
            <a:off x="428954" y="486642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January = 31 Days</a:t>
            </a:r>
          </a:p>
          <a:p>
            <a:r>
              <a:rPr lang="en-US" dirty="0">
                <a:sym typeface="Wingdings" panose="05000000000000000000" pitchFamily="2" charset="2"/>
              </a:rPr>
              <a:t>31 days x 24 hours/day = 744 hours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ACF4F43-9C95-4E4A-9E8A-D7C13199AA6A}"/>
              </a:ext>
            </a:extLst>
          </p:cNvPr>
          <p:cNvSpPr/>
          <p:nvPr/>
        </p:nvSpPr>
        <p:spPr>
          <a:xfrm>
            <a:off x="11154" y="2021423"/>
            <a:ext cx="54472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Partial details reported by reporting Railroads:</a:t>
            </a:r>
          </a:p>
        </p:txBody>
      </p:sp>
    </p:spTree>
    <p:extLst>
      <p:ext uri="{BB962C8B-B14F-4D97-AF65-F5344CB8AC3E}">
        <p14:creationId xmlns:p14="http://schemas.microsoft.com/office/powerpoint/2010/main" val="2331008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32EE7A-720A-476D-B886-29D27CA1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54" y="164143"/>
            <a:ext cx="7492736" cy="497681"/>
          </a:xfrm>
        </p:spPr>
        <p:txBody>
          <a:bodyPr>
            <a:normAutofit/>
          </a:bodyPr>
          <a:lstStyle/>
          <a:p>
            <a:r>
              <a:rPr lang="en-US" sz="2700" dirty="0"/>
              <a:t>Short 48 Hours Earned Month Oct 2017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A6E0F10-0B4D-45A7-89DD-23636C755757}"/>
              </a:ext>
            </a:extLst>
          </p:cNvPr>
          <p:cNvSpPr txBox="1"/>
          <p:nvPr/>
        </p:nvSpPr>
        <p:spPr>
          <a:xfrm>
            <a:off x="515007" y="1072055"/>
            <a:ext cx="53557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GOEM 598435</a:t>
            </a:r>
          </a:p>
          <a:p>
            <a:r>
              <a:rPr lang="en-US" dirty="0"/>
              <a:t>	</a:t>
            </a:r>
            <a:r>
              <a:rPr lang="en-US" dirty="0">
                <a:sym typeface="Wingdings" panose="05000000000000000000" pitchFamily="2" charset="2"/>
              </a:rPr>
              <a:t>Car Owner receives 696 hours for 744 hour month</a:t>
            </a:r>
          </a:p>
          <a:p>
            <a:r>
              <a:rPr lang="en-US" dirty="0">
                <a:sym typeface="Wingdings" panose="05000000000000000000" pitchFamily="2" charset="2"/>
              </a:rPr>
              <a:t>October = 31 Days</a:t>
            </a:r>
          </a:p>
          <a:p>
            <a:r>
              <a:rPr lang="en-US" dirty="0">
                <a:sym typeface="Wingdings" panose="05000000000000000000" pitchFamily="2" charset="2"/>
              </a:rPr>
              <a:t>31 days x 24 hours/day = 744 hours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883D84E-044A-4F28-84E8-07531B631C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5921" y="76036"/>
            <a:ext cx="1024572" cy="14826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7B89447-3D08-4CA5-84CE-86E0298D2B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77854"/>
            <a:ext cx="9144000" cy="17022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7318BC5-ABA4-4003-850F-7F7A829D53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5486" y="4127138"/>
            <a:ext cx="255522" cy="2482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709A940-50D2-44B6-842F-1EB4210DC46F}"/>
              </a:ext>
            </a:extLst>
          </p:cNvPr>
          <p:cNvSpPr txBox="1"/>
          <p:nvPr/>
        </p:nvSpPr>
        <p:spPr>
          <a:xfrm>
            <a:off x="74645" y="4618653"/>
            <a:ext cx="8945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Our records indicate missing 48 Hours of Car Hire </a:t>
            </a:r>
          </a:p>
          <a:p>
            <a:pPr algn="ctr"/>
            <a:r>
              <a:rPr lang="en-US" sz="2400" dirty="0"/>
              <a:t>Due from Hour 38 to Hour 86</a:t>
            </a:r>
          </a:p>
          <a:p>
            <a:pPr algn="ctr"/>
            <a:r>
              <a:rPr lang="en-US" sz="2400" dirty="0"/>
              <a:t>48 Hours x $0.85 / Hour = $40.80 Car Hire due Car Owner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A8EE37BC-8745-4F78-AA39-4847F8227A7F}"/>
              </a:ext>
            </a:extLst>
          </p:cNvPr>
          <p:cNvSpPr/>
          <p:nvPr/>
        </p:nvSpPr>
        <p:spPr>
          <a:xfrm>
            <a:off x="5383763" y="2956352"/>
            <a:ext cx="242596" cy="25337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2E85BB6A-8EBA-4664-969C-D50F4B89B92A}"/>
              </a:ext>
            </a:extLst>
          </p:cNvPr>
          <p:cNvSpPr/>
          <p:nvPr/>
        </p:nvSpPr>
        <p:spPr>
          <a:xfrm>
            <a:off x="3276866" y="3163076"/>
            <a:ext cx="250108" cy="21460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B2D6A7BB-3EAC-41D0-8B1B-7CB5BCA93591}"/>
              </a:ext>
            </a:extLst>
          </p:cNvPr>
          <p:cNvCxnSpPr>
            <a:cxnSpLocks/>
          </p:cNvCxnSpPr>
          <p:nvPr/>
        </p:nvCxnSpPr>
        <p:spPr>
          <a:xfrm>
            <a:off x="3032449" y="2407298"/>
            <a:ext cx="244417" cy="75577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61B4332C-883F-499D-931F-7C8BFE34C390}"/>
              </a:ext>
            </a:extLst>
          </p:cNvPr>
          <p:cNvCxnSpPr>
            <a:cxnSpLocks/>
          </p:cNvCxnSpPr>
          <p:nvPr/>
        </p:nvCxnSpPr>
        <p:spPr>
          <a:xfrm>
            <a:off x="5139346" y="2078927"/>
            <a:ext cx="244417" cy="75577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840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F946BDA-CA6F-4385-91FF-678242C7161C}"/>
              </a:ext>
            </a:extLst>
          </p:cNvPr>
          <p:cNvPicPr/>
          <p:nvPr/>
        </p:nvPicPr>
        <p:blipFill rotWithShape="1">
          <a:blip r:embed="rId2"/>
          <a:srcRect b="31636"/>
          <a:stretch/>
        </p:blipFill>
        <p:spPr>
          <a:xfrm>
            <a:off x="-93306" y="1210503"/>
            <a:ext cx="9225437" cy="31655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32EE7A-720A-476D-B886-29D27CA1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54" y="164143"/>
            <a:ext cx="7492736" cy="497681"/>
          </a:xfrm>
        </p:spPr>
        <p:txBody>
          <a:bodyPr>
            <a:normAutofit/>
          </a:bodyPr>
          <a:lstStyle/>
          <a:p>
            <a:r>
              <a:rPr lang="en-US" sz="2700" dirty="0"/>
              <a:t>Short 48 Hours Earned Month Oct 2017 Next Step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A6E0F10-0B4D-45A7-89DD-23636C755757}"/>
              </a:ext>
            </a:extLst>
          </p:cNvPr>
          <p:cNvSpPr txBox="1"/>
          <p:nvPr/>
        </p:nvSpPr>
        <p:spPr>
          <a:xfrm>
            <a:off x="194937" y="793508"/>
            <a:ext cx="3980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Verify LCS Messages for Car Hire Liability</a:t>
            </a:r>
            <a:endParaRPr lang="en-US" dirty="0">
              <a:sym typeface="Wingdings" panose="05000000000000000000" pitchFamily="2" charset="2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883D84E-044A-4F28-84E8-07531B631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5921" y="76036"/>
            <a:ext cx="1024572" cy="14826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709A940-50D2-44B6-842F-1EB4210DC46F}"/>
              </a:ext>
            </a:extLst>
          </p:cNvPr>
          <p:cNvSpPr txBox="1"/>
          <p:nvPr/>
        </p:nvSpPr>
        <p:spPr>
          <a:xfrm>
            <a:off x="0" y="4784251"/>
            <a:ext cx="8945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LCS verifies a Rule 15 TOL to road MEG From hour 38 to hour 86</a:t>
            </a:r>
          </a:p>
          <a:p>
            <a:pPr algn="ctr"/>
            <a:r>
              <a:rPr lang="en-US" sz="2400" dirty="0"/>
              <a:t>MEG did not pay the 48 hours in current or voluntary month</a:t>
            </a:r>
          </a:p>
          <a:p>
            <a:pPr algn="ctr"/>
            <a:r>
              <a:rPr lang="en-US" sz="2400" dirty="0"/>
              <a:t>Because Car Hire due Car Owner is over $25 a claim needs to be generated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A8EE37BC-8745-4F78-AA39-4847F8227A7F}"/>
              </a:ext>
            </a:extLst>
          </p:cNvPr>
          <p:cNvSpPr/>
          <p:nvPr/>
        </p:nvSpPr>
        <p:spPr>
          <a:xfrm>
            <a:off x="910644" y="2575854"/>
            <a:ext cx="1533976" cy="652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2E85BB6A-8EBA-4664-969C-D50F4B89B92A}"/>
              </a:ext>
            </a:extLst>
          </p:cNvPr>
          <p:cNvSpPr/>
          <p:nvPr/>
        </p:nvSpPr>
        <p:spPr>
          <a:xfrm flipH="1">
            <a:off x="3929092" y="2664967"/>
            <a:ext cx="362989" cy="2461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22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:\Users\KELLEY~1.HAN\AppData\Local\Temp\SNAGHTMLb76c859.PNG">
            <a:extLst>
              <a:ext uri="{FF2B5EF4-FFF2-40B4-BE49-F238E27FC236}">
                <a16:creationId xmlns:a16="http://schemas.microsoft.com/office/drawing/2014/main" xmlns="" id="{D6629043-84DB-4DC0-9913-A01157E7A60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592" y="-121298"/>
            <a:ext cx="6438122" cy="697929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9782688-010B-45D9-87AC-0C7AD7FF39BB}"/>
              </a:ext>
            </a:extLst>
          </p:cNvPr>
          <p:cNvSpPr txBox="1"/>
          <p:nvPr/>
        </p:nvSpPr>
        <p:spPr>
          <a:xfrm>
            <a:off x="129622" y="149696"/>
            <a:ext cx="2179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Sample Claim Format</a:t>
            </a: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01498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1E34805-B979-4A28-8CD7-51422A4E37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85" t="671" r="1511"/>
          <a:stretch/>
        </p:blipFill>
        <p:spPr>
          <a:xfrm>
            <a:off x="3069771" y="3013788"/>
            <a:ext cx="5980924" cy="384421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9782688-010B-45D9-87AC-0C7AD7FF39BB}"/>
              </a:ext>
            </a:extLst>
          </p:cNvPr>
          <p:cNvSpPr txBox="1"/>
          <p:nvPr/>
        </p:nvSpPr>
        <p:spPr>
          <a:xfrm>
            <a:off x="428954" y="661824"/>
            <a:ext cx="674665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Receiving road has 60 days from the postmark to respond to the claim</a:t>
            </a:r>
          </a:p>
          <a:p>
            <a:pPr marL="746125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Pay</a:t>
            </a:r>
          </a:p>
          <a:p>
            <a:pPr marL="746125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Pay Partial Amount</a:t>
            </a:r>
          </a:p>
          <a:p>
            <a:pPr marL="746125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Decline – With valid reason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Rate Claims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Compare rate reported to rate you believe should have been paid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Generate Rate Claim if sum of reported cycles totals $25 or more</a:t>
            </a:r>
          </a:p>
          <a:p>
            <a:pPr marL="746125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F2C5D50B-C9EF-4C9E-B042-558CB8A46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54" y="164143"/>
            <a:ext cx="7492736" cy="497681"/>
          </a:xfrm>
        </p:spPr>
        <p:txBody>
          <a:bodyPr>
            <a:normAutofit/>
          </a:bodyPr>
          <a:lstStyle/>
          <a:p>
            <a:r>
              <a:rPr lang="en-US" sz="2700" dirty="0"/>
              <a:t>Claims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0CEB412-459F-4C41-8674-BB531AB3B654}"/>
              </a:ext>
            </a:extLst>
          </p:cNvPr>
          <p:cNvSpPr txBox="1"/>
          <p:nvPr/>
        </p:nvSpPr>
        <p:spPr>
          <a:xfrm>
            <a:off x="345233" y="3461657"/>
            <a:ext cx="25752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Can be side agreements received by one party but not by the other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r>
              <a:rPr lang="en-US" dirty="0">
                <a:sym typeface="Wingdings" panose="05000000000000000000" pitchFamily="2" charset="2"/>
              </a:rPr>
              <a:t> Empty &amp; Loaded rates can be different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6854507-CB6D-4F28-8C6C-FD2C9761AB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2199" y="1343381"/>
            <a:ext cx="1483275" cy="98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7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32EE7A-720A-476D-B886-29D27CA1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54" y="164143"/>
            <a:ext cx="7886700" cy="497681"/>
          </a:xfrm>
        </p:spPr>
        <p:txBody>
          <a:bodyPr>
            <a:normAutofit/>
          </a:bodyPr>
          <a:lstStyle/>
          <a:p>
            <a:r>
              <a:rPr lang="en-US" sz="2700" dirty="0"/>
              <a:t>Reclaims Taken That Works – Earned Month Jan 2018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307F083-9DA9-4A17-8E82-F6FE59B73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0482" y="164143"/>
            <a:ext cx="971550" cy="11811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18CD0B4-A19B-4CB3-ACE8-C5205357C087}"/>
              </a:ext>
            </a:extLst>
          </p:cNvPr>
          <p:cNvSpPr txBox="1"/>
          <p:nvPr/>
        </p:nvSpPr>
        <p:spPr>
          <a:xfrm>
            <a:off x="219378" y="1345243"/>
            <a:ext cx="857939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Part of validating reclaims is determining if Car Hire is paid during the time when the reclaims are being taken</a:t>
            </a:r>
          </a:p>
          <a:p>
            <a:endParaRPr lang="en-US" dirty="0"/>
          </a:p>
          <a:p>
            <a:r>
              <a:rPr lang="en-US" dirty="0"/>
              <a:t>Do you have an agreement for the reclaim?</a:t>
            </a:r>
          </a:p>
          <a:p>
            <a:pPr marL="914400" indent="-285750">
              <a:buFont typeface="Wingdings" panose="05000000000000000000" pitchFamily="2" charset="2"/>
              <a:buChar char="ü"/>
            </a:pPr>
            <a:r>
              <a:rPr lang="en-US" dirty="0"/>
              <a:t>Special Agreements on file – Must be approved by both roads</a:t>
            </a:r>
          </a:p>
          <a:p>
            <a:pPr marL="914400" indent="-285750">
              <a:buFont typeface="Wingdings" panose="05000000000000000000" pitchFamily="2" charset="2"/>
              <a:buChar char="ü"/>
            </a:pPr>
            <a:r>
              <a:rPr lang="en-US" dirty="0"/>
              <a:t>Car Hire Rule 22 – No prior approval needed, Part of Car Hire Rules</a:t>
            </a:r>
          </a:p>
          <a:p>
            <a:pPr marL="914400" indent="-285750">
              <a:buFont typeface="Wingdings" panose="05000000000000000000" pitchFamily="2" charset="2"/>
              <a:buChar char="ü"/>
            </a:pPr>
            <a:endParaRPr lang="en-US" dirty="0"/>
          </a:p>
          <a:p>
            <a:r>
              <a:rPr lang="en-US" dirty="0"/>
              <a:t>GOEM 494500 is eligible for Car Hire Rule 22 Reclaims.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Account Code 010 = Car Hire Paid for Railroad Equipment</a:t>
            </a:r>
          </a:p>
          <a:p>
            <a:r>
              <a:rPr lang="en-US" dirty="0"/>
              <a:t>Account Code 222 = Rule 22 Reclaim at loading point</a:t>
            </a:r>
          </a:p>
          <a:p>
            <a:r>
              <a:rPr lang="en-US" dirty="0"/>
              <a:t>Account Code 224 = Rule 22 Reclaim held short of loading point Greater than 24 </a:t>
            </a:r>
            <a:r>
              <a:rPr lang="en-US" dirty="0" err="1"/>
              <a:t>hrs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0E7872D-5952-41DE-9321-758AC6AE19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377" y="5719373"/>
            <a:ext cx="2257425" cy="9429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05CBDF1-D328-4CE8-A705-8E31EDDEF8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1440" y="3078907"/>
            <a:ext cx="1347107" cy="86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842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645E8FB-4FB4-4D67-9574-F0F2596AAD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708" y="1373643"/>
            <a:ext cx="7686675" cy="34575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32EE7A-720A-476D-B886-29D27CA1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54" y="164143"/>
            <a:ext cx="7886700" cy="497681"/>
          </a:xfrm>
        </p:spPr>
        <p:txBody>
          <a:bodyPr>
            <a:normAutofit/>
          </a:bodyPr>
          <a:lstStyle/>
          <a:p>
            <a:r>
              <a:rPr lang="en-US" sz="2700" dirty="0"/>
              <a:t>Reclaims Taken That Works – Earned Month Jan 2018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A6E0F10-0B4D-45A7-89DD-23636C755757}"/>
              </a:ext>
            </a:extLst>
          </p:cNvPr>
          <p:cNvSpPr txBox="1"/>
          <p:nvPr/>
        </p:nvSpPr>
        <p:spPr>
          <a:xfrm>
            <a:off x="500680" y="741459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GOEM 494500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307F083-9DA9-4A17-8E82-F6FE59B73A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0482" y="164143"/>
            <a:ext cx="971550" cy="11811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18CD0B4-A19B-4CB3-ACE8-C5205357C087}"/>
              </a:ext>
            </a:extLst>
          </p:cNvPr>
          <p:cNvSpPr txBox="1"/>
          <p:nvPr/>
        </p:nvSpPr>
        <p:spPr>
          <a:xfrm>
            <a:off x="428954" y="4860987"/>
            <a:ext cx="49471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 Hire Paid by road MEG for the month (shading)</a:t>
            </a:r>
          </a:p>
          <a:p>
            <a:r>
              <a:rPr lang="en-US" dirty="0"/>
              <a:t>Review timing of Reclaims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For 224, Make sure they are for 24+ hours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For 222, Make sure the car is at loading point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73DCA73A-14D3-4BF8-A58B-AFEBE184AC21}"/>
              </a:ext>
            </a:extLst>
          </p:cNvPr>
          <p:cNvSpPr/>
          <p:nvPr/>
        </p:nvSpPr>
        <p:spPr>
          <a:xfrm>
            <a:off x="2146041" y="1800808"/>
            <a:ext cx="4599992" cy="3732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5960FDC1-4C3F-41E7-B885-A3CE59222309}"/>
              </a:ext>
            </a:extLst>
          </p:cNvPr>
          <p:cNvSpPr/>
          <p:nvPr/>
        </p:nvSpPr>
        <p:spPr>
          <a:xfrm>
            <a:off x="2146041" y="2388180"/>
            <a:ext cx="4599992" cy="3732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811175F3-EF30-4930-AE8F-13175B811E1D}"/>
              </a:ext>
            </a:extLst>
          </p:cNvPr>
          <p:cNvSpPr/>
          <p:nvPr/>
        </p:nvSpPr>
        <p:spPr>
          <a:xfrm>
            <a:off x="2146041" y="2761405"/>
            <a:ext cx="270588" cy="54081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D2AB2881-A6E0-4E89-B3D6-7312235635F0}"/>
              </a:ext>
            </a:extLst>
          </p:cNvPr>
          <p:cNvSpPr/>
          <p:nvPr/>
        </p:nvSpPr>
        <p:spPr>
          <a:xfrm>
            <a:off x="6204857" y="2761405"/>
            <a:ext cx="541176" cy="54081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98334D5A-650A-4D53-88B4-0488E97A30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0002" y="4881517"/>
            <a:ext cx="297860" cy="28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539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32EE7A-720A-476D-B886-29D27CA1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619" y="164143"/>
            <a:ext cx="8546842" cy="497681"/>
          </a:xfrm>
        </p:spPr>
        <p:txBody>
          <a:bodyPr>
            <a:normAutofit/>
          </a:bodyPr>
          <a:lstStyle/>
          <a:p>
            <a:r>
              <a:rPr lang="en-US" sz="2700" dirty="0"/>
              <a:t>Reclaims Taken That Don’t Work – Earned Month Jan 2018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A6E0F10-0B4D-45A7-89DD-23636C755757}"/>
              </a:ext>
            </a:extLst>
          </p:cNvPr>
          <p:cNvSpPr txBox="1"/>
          <p:nvPr/>
        </p:nvSpPr>
        <p:spPr>
          <a:xfrm>
            <a:off x="500679" y="741460"/>
            <a:ext cx="74116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BRAN 568741</a:t>
            </a:r>
          </a:p>
          <a:p>
            <a:r>
              <a:rPr lang="en-US" dirty="0"/>
              <a:t>Car received by MEG, pays Car Hire </a:t>
            </a:r>
          </a:p>
          <a:p>
            <a:r>
              <a:rPr lang="en-US" dirty="0"/>
              <a:t>They put a reclaim onto the car stating the car is in “Storage”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4E74F10-5614-45F4-8CFF-47AEB1EB4C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52236"/>
            <a:ext cx="9144000" cy="17535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7E8F293-7976-4DDF-911A-D4500C302C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92"/>
          <a:stretch/>
        </p:blipFill>
        <p:spPr>
          <a:xfrm>
            <a:off x="158619" y="5281127"/>
            <a:ext cx="1798155" cy="15177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D210B95-CBBA-47B3-AFD0-6A5022CE39DF}"/>
              </a:ext>
            </a:extLst>
          </p:cNvPr>
          <p:cNvSpPr txBox="1"/>
          <p:nvPr/>
        </p:nvSpPr>
        <p:spPr>
          <a:xfrm>
            <a:off x="2416564" y="4634796"/>
            <a:ext cx="6606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researching our agreements on file</a:t>
            </a:r>
          </a:p>
          <a:p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We find no active storage agreement in place with road MEG</a:t>
            </a:r>
          </a:p>
          <a:p>
            <a:r>
              <a:rPr lang="en-US" dirty="0">
                <a:sym typeface="Wingdings" panose="05000000000000000000" pitchFamily="2" charset="2"/>
              </a:rPr>
              <a:t>The reclaim needs to be countered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DFCB71F-A955-408A-AA1C-06BB504AC9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1935" y="5585108"/>
            <a:ext cx="1940766" cy="127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77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947</TotalTime>
  <Words>434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Car Hire Fundamentals</vt:lpstr>
      <vt:lpstr>Everything Works Earned Month Jan 2018</vt:lpstr>
      <vt:lpstr>Short 48 Hours Earned Month Oct 2017</vt:lpstr>
      <vt:lpstr>Short 48 Hours Earned Month Oct 2017 Next Step</vt:lpstr>
      <vt:lpstr>PowerPoint Presentation</vt:lpstr>
      <vt:lpstr>Claims</vt:lpstr>
      <vt:lpstr>Reclaims Taken That Works – Earned Month Jan 2018</vt:lpstr>
      <vt:lpstr>Reclaims Taken That Works – Earned Month Jan 2018</vt:lpstr>
      <vt:lpstr>Reclaims Taken That Don’t Work – Earned Month Jan 2018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 Hire Fundamentals</dc:title>
  <dc:creator>Morris-Thompson, Elizabeth (GE Digital)</dc:creator>
  <cp:lastModifiedBy>Hancock, Kelley-Jo</cp:lastModifiedBy>
  <cp:revision>22</cp:revision>
  <cp:lastPrinted>2018-05-04T14:58:05Z</cp:lastPrinted>
  <dcterms:created xsi:type="dcterms:W3CDTF">2018-04-24T12:50:04Z</dcterms:created>
  <dcterms:modified xsi:type="dcterms:W3CDTF">2018-05-17T00:25:08Z</dcterms:modified>
</cp:coreProperties>
</file>