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291" r:id="rId2"/>
    <p:sldId id="295" r:id="rId3"/>
    <p:sldId id="296" r:id="rId4"/>
    <p:sldId id="293" r:id="rId5"/>
    <p:sldId id="300" r:id="rId6"/>
    <p:sldId id="301" r:id="rId7"/>
    <p:sldId id="312" r:id="rId8"/>
    <p:sldId id="290" r:id="rId9"/>
    <p:sldId id="331" r:id="rId10"/>
    <p:sldId id="334" r:id="rId11"/>
    <p:sldId id="340" r:id="rId12"/>
    <p:sldId id="341" r:id="rId13"/>
    <p:sldId id="314" r:id="rId14"/>
    <p:sldId id="332" r:id="rId15"/>
    <p:sldId id="335" r:id="rId16"/>
    <p:sldId id="315" r:id="rId17"/>
    <p:sldId id="333" r:id="rId18"/>
    <p:sldId id="317" r:id="rId19"/>
    <p:sldId id="320" r:id="rId20"/>
    <p:sldId id="318" r:id="rId21"/>
    <p:sldId id="319" r:id="rId22"/>
    <p:sldId id="338" r:id="rId23"/>
    <p:sldId id="339" r:id="rId24"/>
    <p:sldId id="321" r:id="rId25"/>
    <p:sldId id="322" r:id="rId26"/>
    <p:sldId id="302" r:id="rId27"/>
    <p:sldId id="324" r:id="rId28"/>
    <p:sldId id="323" r:id="rId29"/>
    <p:sldId id="325" r:id="rId30"/>
    <p:sldId id="342" r:id="rId31"/>
    <p:sldId id="343"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6627" autoAdjust="0"/>
  </p:normalViewPr>
  <p:slideViewPr>
    <p:cSldViewPr>
      <p:cViewPr varScale="1">
        <p:scale>
          <a:sx n="65" d="100"/>
          <a:sy n="65" d="100"/>
        </p:scale>
        <p:origin x="155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D015EB35-0B28-47BE-A32D-A374B30B740E}" type="datetimeFigureOut">
              <a:rPr lang="en-US" smtClean="0"/>
              <a:t>5/11/2015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B308BBA-4523-4DE9-BAA6-B52EC4DC8F72}" type="slidenum">
              <a:rPr lang="en-US" smtClean="0"/>
              <a:t>‹#›</a:t>
            </a:fld>
            <a:endParaRPr lang="en-US" dirty="0"/>
          </a:p>
        </p:txBody>
      </p:sp>
    </p:spTree>
    <p:extLst>
      <p:ext uri="{BB962C8B-B14F-4D97-AF65-F5344CB8AC3E}">
        <p14:creationId xmlns:p14="http://schemas.microsoft.com/office/powerpoint/2010/main" val="1948129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EF907E0-1A73-4BF6-A7D3-62BB943D09A4}" type="datetimeFigureOut">
              <a:rPr lang="en-US" smtClean="0"/>
              <a:t>5/11/2015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DDED9CA-EFFC-4FA0-9982-7BD4EE55AC0C}" type="slidenum">
              <a:rPr lang="en-US" smtClean="0"/>
              <a:t>‹#›</a:t>
            </a:fld>
            <a:endParaRPr lang="en-US" dirty="0"/>
          </a:p>
        </p:txBody>
      </p:sp>
    </p:spTree>
    <p:extLst>
      <p:ext uri="{BB962C8B-B14F-4D97-AF65-F5344CB8AC3E}">
        <p14:creationId xmlns:p14="http://schemas.microsoft.com/office/powerpoint/2010/main" val="228258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a:t>
            </a:fld>
            <a:endParaRPr lang="en-US" dirty="0"/>
          </a:p>
        </p:txBody>
      </p:sp>
    </p:spTree>
    <p:extLst>
      <p:ext uri="{BB962C8B-B14F-4D97-AF65-F5344CB8AC3E}">
        <p14:creationId xmlns:p14="http://schemas.microsoft.com/office/powerpoint/2010/main" val="2109523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NEW SCREENSHOT</a:t>
            </a:r>
          </a:p>
          <a:p>
            <a:endParaRPr lang="en-US" dirty="0" smtClean="0"/>
          </a:p>
          <a:p>
            <a:r>
              <a:rPr lang="en-US" dirty="0" smtClean="0"/>
              <a:t>Open offer detail:</a:t>
            </a:r>
          </a:p>
          <a:p>
            <a:pPr marL="171450" indent="-171450">
              <a:buFont typeface="Arial" panose="020B0604020202020204" pitchFamily="34" charset="0"/>
              <a:buChar char="•"/>
            </a:pPr>
            <a:r>
              <a:rPr lang="en-US" dirty="0" smtClean="0"/>
              <a:t>View offer details</a:t>
            </a:r>
          </a:p>
          <a:p>
            <a:pPr marL="171450" indent="-171450">
              <a:buFont typeface="Arial" charset="0"/>
              <a:buChar char="•"/>
            </a:pPr>
            <a:r>
              <a:rPr lang="en-US" baseline="0" dirty="0" smtClean="0"/>
              <a:t>Latest transaction details</a:t>
            </a:r>
          </a:p>
          <a:p>
            <a:pPr marL="171450" indent="-171450">
              <a:buFont typeface="Arial" charset="0"/>
              <a:buChar char="•"/>
            </a:pPr>
            <a:r>
              <a:rPr lang="en-US" baseline="0" dirty="0" smtClean="0"/>
              <a:t>Equipment list</a:t>
            </a:r>
          </a:p>
          <a:p>
            <a:pPr marL="171450" indent="-171450">
              <a:buFont typeface="Arial" charset="0"/>
              <a:buChar char="•"/>
            </a:pPr>
            <a:r>
              <a:rPr lang="en-US" baseline="0" dirty="0" smtClean="0"/>
              <a:t>Respond directly from offer detail</a:t>
            </a:r>
          </a:p>
          <a:p>
            <a:pPr marL="171450" indent="-171450">
              <a:buFont typeface="Arial" charset="0"/>
              <a:buChar char="•"/>
            </a:pPr>
            <a:r>
              <a:rPr lang="en-US" baseline="0" dirty="0" smtClean="0"/>
              <a:t>Export to CSV – equipment and transaction</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10</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responding to an offer, user can view default rates</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11</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responding to an offer, user can view transaction history</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12</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Closed offers – last 90 days</a:t>
            </a:r>
          </a:p>
          <a:p>
            <a:r>
              <a:rPr lang="en-US" dirty="0" smtClean="0"/>
              <a:t>Contains all offers activity whether</a:t>
            </a:r>
            <a:r>
              <a:rPr lang="en-US" baseline="0" dirty="0" smtClean="0"/>
              <a:t> concurred or not</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13</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Closed offer summary:</a:t>
            </a:r>
          </a:p>
          <a:p>
            <a:pPr marL="171450" indent="-171450">
              <a:buFont typeface="Arial" panose="020B0604020202020204" pitchFamily="34" charset="0"/>
              <a:buChar char="•"/>
            </a:pPr>
            <a:r>
              <a:rPr lang="en-US" dirty="0" smtClean="0"/>
              <a:t>Filter – type in any test, i.e., car type code</a:t>
            </a:r>
          </a:p>
          <a:p>
            <a:pPr marL="171450" indent="-171450">
              <a:buFont typeface="Arial" panose="020B0604020202020204" pitchFamily="34" charset="0"/>
              <a:buChar char="•"/>
            </a:pPr>
            <a:r>
              <a:rPr lang="en-US" dirty="0" smtClean="0"/>
              <a:t>Closed reason,</a:t>
            </a:r>
            <a:r>
              <a:rPr lang="en-US" baseline="0" dirty="0" smtClean="0"/>
              <a:t> i.e., concurred, cancelled, effective date passed</a:t>
            </a:r>
            <a:endParaRPr lang="en-US" dirty="0" smtClean="0"/>
          </a:p>
          <a:p>
            <a:pPr marL="171450" indent="-171450">
              <a:buFont typeface="Arial" panose="020B0604020202020204" pitchFamily="34" charset="0"/>
              <a:buChar char="•"/>
            </a:pPr>
            <a:r>
              <a:rPr lang="en-US" dirty="0" smtClean="0"/>
              <a:t>Highlights</a:t>
            </a:r>
            <a:r>
              <a:rPr lang="en-US" baseline="0" dirty="0" smtClean="0"/>
              <a:t> offers that have a Gone to BFO</a:t>
            </a:r>
          </a:p>
          <a:p>
            <a:pPr marL="628650" lvl="1" indent="-171450">
              <a:buFont typeface="Arial" charset="0"/>
              <a:buChar char="•"/>
            </a:pPr>
            <a:r>
              <a:rPr lang="en-US" baseline="0" dirty="0" smtClean="0"/>
              <a:t>No. of cars on offer</a:t>
            </a:r>
            <a:endParaRPr lang="en-US" dirty="0" smtClean="0"/>
          </a:p>
          <a:p>
            <a:pPr marL="171450" indent="-171450">
              <a:buFont typeface="Arial" panose="020B0604020202020204" pitchFamily="34" charset="0"/>
              <a:buChar char="•"/>
            </a:pPr>
            <a:r>
              <a:rPr lang="en-US" dirty="0" smtClean="0"/>
              <a:t>Click</a:t>
            </a:r>
            <a:r>
              <a:rPr lang="en-US" baseline="0" dirty="0" smtClean="0"/>
              <a:t> on c</a:t>
            </a:r>
            <a:r>
              <a:rPr lang="en-US" dirty="0" smtClean="0"/>
              <a:t>olumns</a:t>
            </a:r>
            <a:r>
              <a:rPr lang="en-US" baseline="0" dirty="0" smtClean="0"/>
              <a:t> to sort</a:t>
            </a:r>
          </a:p>
          <a:p>
            <a:pPr marL="171450" indent="-171450">
              <a:buFont typeface="Arial" panose="020B0604020202020204" pitchFamily="34" charset="0"/>
              <a:buChar char="•"/>
            </a:pPr>
            <a:r>
              <a:rPr lang="en-US" baseline="0" dirty="0" smtClean="0"/>
              <a:t>Export list to CSV</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14</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copy</a:t>
            </a:r>
            <a:r>
              <a:rPr lang="en-US" baseline="0" dirty="0" smtClean="0"/>
              <a:t> closed offer into new offer</a:t>
            </a:r>
          </a:p>
          <a:p>
            <a:pPr marL="171450" indent="-171450">
              <a:buFont typeface="Arial" charset="0"/>
              <a:buChar char="•"/>
            </a:pPr>
            <a:r>
              <a:rPr lang="en-US" baseline="0" dirty="0" smtClean="0"/>
              <a:t>Will copy offer type, details/rates, and equipment into new offer</a:t>
            </a:r>
          </a:p>
          <a:p>
            <a:pPr marL="171450" indent="-171450">
              <a:buFont typeface="Arial" charset="0"/>
              <a:buChar char="•"/>
            </a:pP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15</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16</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Expiring agreements summary:</a:t>
            </a:r>
          </a:p>
          <a:p>
            <a:pPr marL="171450" indent="-171450">
              <a:buFont typeface="Arial" charset="0"/>
              <a:buChar char="•"/>
            </a:pPr>
            <a:r>
              <a:rPr lang="en-US" baseline="0" dirty="0" smtClean="0"/>
              <a:t>Effective and expiration dates</a:t>
            </a:r>
          </a:p>
          <a:p>
            <a:pPr marL="171450" indent="-171450">
              <a:buFont typeface="Arial" charset="0"/>
              <a:buChar char="•"/>
            </a:pPr>
            <a:r>
              <a:rPr lang="en-US" baseline="0" dirty="0" smtClean="0"/>
              <a:t>New offer exists – not in production until November release</a:t>
            </a:r>
          </a:p>
          <a:p>
            <a:pPr marL="628650" lvl="1" indent="-171450">
              <a:buFont typeface="Arial" charset="0"/>
              <a:buChar char="•"/>
            </a:pPr>
            <a:r>
              <a:rPr lang="en-US" baseline="0" dirty="0" smtClean="0"/>
              <a:t>Flag if new offer has been concurred – same bid type, owner/user, equipment</a:t>
            </a:r>
            <a:endParaRPr lang="en-US" dirty="0" smtClean="0"/>
          </a:p>
          <a:p>
            <a:pPr marL="171450" indent="-171450">
              <a:buFont typeface="Arial" panose="020B0604020202020204" pitchFamily="34" charset="0"/>
              <a:buChar char="•"/>
            </a:pPr>
            <a:r>
              <a:rPr lang="en-US" dirty="0" smtClean="0"/>
              <a:t>Filter – type in any test, i.e., car type code</a:t>
            </a:r>
          </a:p>
          <a:p>
            <a:pPr marL="171450" indent="-171450">
              <a:buFont typeface="Arial" panose="020B0604020202020204" pitchFamily="34" charset="0"/>
              <a:buChar char="•"/>
            </a:pPr>
            <a:r>
              <a:rPr lang="en-US" dirty="0" smtClean="0"/>
              <a:t>Click</a:t>
            </a:r>
            <a:r>
              <a:rPr lang="en-US" baseline="0" dirty="0" smtClean="0"/>
              <a:t> on c</a:t>
            </a:r>
            <a:r>
              <a:rPr lang="en-US" dirty="0" smtClean="0"/>
              <a:t>olumns</a:t>
            </a:r>
            <a:r>
              <a:rPr lang="en-US" baseline="0" dirty="0" smtClean="0"/>
              <a:t> to sort</a:t>
            </a:r>
          </a:p>
          <a:p>
            <a:pPr marL="171450" indent="-171450">
              <a:buFont typeface="Arial" panose="020B0604020202020204" pitchFamily="34" charset="0"/>
              <a:buChar char="•"/>
            </a:pPr>
            <a:r>
              <a:rPr lang="en-US" baseline="0" dirty="0" smtClean="0"/>
              <a:t>Export list to CSV</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17</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Menu from home page</a:t>
            </a:r>
          </a:p>
          <a:p>
            <a:pPr marL="171450" indent="-171450">
              <a:buFont typeface="Arial" charset="0"/>
              <a:buChar char="•"/>
            </a:pPr>
            <a:r>
              <a:rPr lang="en-US" dirty="0" smtClean="0"/>
              <a:t>Create Offer</a:t>
            </a:r>
          </a:p>
          <a:p>
            <a:pPr marL="171450" indent="-171450">
              <a:buFont typeface="Arial" charset="0"/>
              <a:buChar char="•"/>
            </a:pPr>
            <a:r>
              <a:rPr lang="en-US" dirty="0" smtClean="0"/>
              <a:t>Request</a:t>
            </a:r>
            <a:r>
              <a:rPr lang="en-US" baseline="0" dirty="0" smtClean="0"/>
              <a:t> Detail – part of legacy system</a:t>
            </a:r>
          </a:p>
          <a:p>
            <a:pPr marL="628650" lvl="1" indent="-171450">
              <a:buFont typeface="Arial" charset="0"/>
              <a:buChar char="•"/>
            </a:pPr>
            <a:r>
              <a:rPr lang="en-US" baseline="0" dirty="0" smtClean="0"/>
              <a:t>Can receive email with detail of offer (not really used much anymore due to dashboard)</a:t>
            </a:r>
          </a:p>
          <a:p>
            <a:pPr marL="0" indent="0">
              <a:buFont typeface="Arial" charset="0"/>
              <a:buNone/>
            </a:pP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18</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Menu-driven</a:t>
            </a:r>
          </a:p>
          <a:p>
            <a:r>
              <a:rPr lang="en-US" dirty="0" smtClean="0"/>
              <a:t>Cannot</a:t>
            </a:r>
            <a:r>
              <a:rPr lang="en-US" baseline="0" dirty="0" smtClean="0"/>
              <a:t> select invalid purpose and type combination</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19</a:t>
            </a:fld>
            <a:endParaRPr lang="en-US" dirty="0"/>
          </a:p>
        </p:txBody>
      </p:sp>
    </p:spTree>
    <p:extLst>
      <p:ext uri="{BB962C8B-B14F-4D97-AF65-F5344CB8AC3E}">
        <p14:creationId xmlns:p14="http://schemas.microsoft.com/office/powerpoint/2010/main" val="131555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Highlights of 2015 Release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r>
              <a:rPr lang="en-US" sz="1200" kern="1200" dirty="0" smtClean="0">
                <a:solidFill>
                  <a:schemeClr val="tx1"/>
                </a:solidFill>
                <a:effectLst/>
                <a:latin typeface="+mn-lt"/>
                <a:ea typeface="+mn-ea"/>
                <a:cs typeface="+mn-cs"/>
              </a:rPr>
              <a:t>Car Hire Rule 1.B.2 within Circular OT-10 states that cars assigned with Transportation Codes S,  X, or Y will have a rate of zero assigned in the system.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Railinc internal audit revealed issues with the application of Car Hire Rule 1.H.3 (The 18 month rule).  This release ensures that default rates are re-set correctly when cars come into service 18 months or more after the initial default rate is assigned.  Research is underway at Railinc to identify any default rates that were not re-set as required by Car Hire Rule 1.H.3.  Car mark owners will be advised of any changes in default rates.  Preliminary research indicates that there will be few, if any, rates that need to be re-set.  These changes will go into effect on </a:t>
            </a:r>
            <a:r>
              <a:rPr lang="en-US" sz="1200" b="1" kern="1200" dirty="0" smtClean="0">
                <a:solidFill>
                  <a:schemeClr val="tx1"/>
                </a:solidFill>
                <a:effectLst/>
                <a:latin typeface="+mn-lt"/>
                <a:ea typeface="+mn-ea"/>
                <a:cs typeface="+mn-cs"/>
              </a:rPr>
              <a:t>May 1, 2015</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DDED9CA-EFFC-4FA0-9982-7BD4EE55AC0C}" type="slidenum">
              <a:rPr lang="en-US" smtClean="0"/>
              <a:t>2</a:t>
            </a:fld>
            <a:endParaRPr lang="en-US" dirty="0"/>
          </a:p>
        </p:txBody>
      </p:sp>
    </p:spTree>
    <p:extLst>
      <p:ext uri="{BB962C8B-B14F-4D97-AF65-F5344CB8AC3E}">
        <p14:creationId xmlns:p14="http://schemas.microsoft.com/office/powerpoint/2010/main" val="2601236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a:t>
            </a:r>
            <a:r>
              <a:rPr lang="en-US" baseline="0" dirty="0" smtClean="0"/>
              <a:t> TO roads (single and multi)</a:t>
            </a:r>
          </a:p>
          <a:p>
            <a:r>
              <a:rPr lang="en-US" baseline="0" dirty="0" smtClean="0"/>
              <a:t>Input rates (hourly, mileage, appurtenance)</a:t>
            </a:r>
          </a:p>
          <a:p>
            <a:r>
              <a:rPr lang="en-US" baseline="0" dirty="0" smtClean="0"/>
              <a:t>* You are able to view CHARM rates once equipment has been added</a:t>
            </a:r>
          </a:p>
          <a:p>
            <a:r>
              <a:rPr lang="en-US" baseline="0" dirty="0" smtClean="0"/>
              <a:t>Effective and Expirations dates</a:t>
            </a:r>
          </a:p>
          <a:p>
            <a:pPr marL="171450" indent="-171450">
              <a:buFont typeface="Arial" charset="0"/>
              <a:buChar char="•"/>
            </a:pPr>
            <a:r>
              <a:rPr lang="en-US" baseline="0" dirty="0" smtClean="0"/>
              <a:t>Calendar picker or enter in proper format</a:t>
            </a:r>
          </a:p>
          <a:p>
            <a:pPr marL="0" indent="0">
              <a:buFont typeface="Arial" charset="0"/>
              <a:buNone/>
            </a:pPr>
            <a:r>
              <a:rPr lang="en-US" baseline="0" dirty="0" smtClean="0"/>
              <a:t>Carrier Ref Number (optional)</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20</a:t>
            </a:fld>
            <a:endParaRPr lang="en-US" dirty="0"/>
          </a:p>
        </p:txBody>
      </p:sp>
    </p:spTree>
    <p:extLst>
      <p:ext uri="{BB962C8B-B14F-4D97-AF65-F5344CB8AC3E}">
        <p14:creationId xmlns:p14="http://schemas.microsoft.com/office/powerpoint/2010/main" val="130387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Upload a CSV or Manual Input</a:t>
            </a:r>
          </a:p>
          <a:p>
            <a:r>
              <a:rPr lang="en-US" dirty="0" smtClean="0"/>
              <a:t>* Input single car</a:t>
            </a:r>
            <a:r>
              <a:rPr lang="en-US" baseline="0" dirty="0" smtClean="0"/>
              <a:t> or range</a:t>
            </a:r>
            <a:endParaRPr lang="en-US" dirty="0" smtClean="0"/>
          </a:p>
          <a:p>
            <a:r>
              <a:rPr lang="en-US" dirty="0" smtClean="0"/>
              <a:t>Equipment is validated</a:t>
            </a:r>
            <a:r>
              <a:rPr lang="en-US" baseline="0" dirty="0" smtClean="0"/>
              <a:t> for Umler registration and car type/mechanical designation</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Recent – Oct-2014:  Increase car limit from 1,500 to 10,000 when submitting offers</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21</a:t>
            </a:fld>
            <a:endParaRPr lang="en-US" dirty="0"/>
          </a:p>
        </p:txBody>
      </p:sp>
    </p:spTree>
    <p:extLst>
      <p:ext uri="{BB962C8B-B14F-4D97-AF65-F5344CB8AC3E}">
        <p14:creationId xmlns:p14="http://schemas.microsoft.com/office/powerpoint/2010/main" val="2004432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a:t>
            </a:r>
            <a:r>
              <a:rPr lang="en-US" baseline="0" dirty="0" smtClean="0"/>
              <a:t> count</a:t>
            </a:r>
            <a:endParaRPr lang="en-US" dirty="0" smtClean="0"/>
          </a:p>
          <a:p>
            <a:r>
              <a:rPr lang="en-US" dirty="0" smtClean="0"/>
              <a:t>Can manually</a:t>
            </a:r>
            <a:r>
              <a:rPr lang="en-US" baseline="0" dirty="0" smtClean="0"/>
              <a:t> remove delete equipment from offer</a:t>
            </a:r>
          </a:p>
          <a:p>
            <a:r>
              <a:rPr lang="en-US" baseline="0" dirty="0" smtClean="0"/>
              <a:t>Export to CSV</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22</a:t>
            </a:fld>
            <a:endParaRPr lang="en-US" dirty="0"/>
          </a:p>
        </p:txBody>
      </p:sp>
    </p:spTree>
    <p:extLst>
      <p:ext uri="{BB962C8B-B14F-4D97-AF65-F5344CB8AC3E}">
        <p14:creationId xmlns:p14="http://schemas.microsoft.com/office/powerpoint/2010/main" val="2004432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Upload a CSV or Manual Input Template</a:t>
            </a:r>
          </a:p>
          <a:p>
            <a:pPr marL="171450" indent="-171450">
              <a:buFont typeface="Arial" panose="020B0604020202020204" pitchFamily="34" charset="0"/>
              <a:buChar char="•"/>
            </a:pPr>
            <a:r>
              <a:rPr lang="en-US" dirty="0" smtClean="0"/>
              <a:t>Use CTC or Mech Desg</a:t>
            </a:r>
          </a:p>
          <a:p>
            <a:pPr marL="171450" indent="-171450">
              <a:buFont typeface="Arial" panose="020B0604020202020204" pitchFamily="34" charset="0"/>
              <a:buChar char="•"/>
            </a:pPr>
            <a:r>
              <a:rPr lang="en-US" dirty="0" smtClean="0"/>
              <a:t>Equipment is validated</a:t>
            </a:r>
            <a:r>
              <a:rPr lang="en-US" baseline="0" dirty="0" smtClean="0"/>
              <a:t> for Umler registration and car type/mechanical designation</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23</a:t>
            </a:fld>
            <a:endParaRPr lang="en-US" dirty="0"/>
          </a:p>
        </p:txBody>
      </p:sp>
    </p:spTree>
    <p:extLst>
      <p:ext uri="{BB962C8B-B14F-4D97-AF65-F5344CB8AC3E}">
        <p14:creationId xmlns:p14="http://schemas.microsoft.com/office/powerpoint/2010/main" val="2004432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offer detail prior</a:t>
            </a:r>
            <a:r>
              <a:rPr lang="en-US" baseline="0" dirty="0" smtClean="0"/>
              <a:t> to submitting</a:t>
            </a:r>
            <a:endParaRPr lang="en-US" dirty="0" smtClean="0"/>
          </a:p>
          <a:p>
            <a:r>
              <a:rPr lang="en-US" dirty="0" smtClean="0"/>
              <a:t>Equipment is validated</a:t>
            </a:r>
            <a:r>
              <a:rPr lang="en-US" baseline="0" dirty="0" smtClean="0"/>
              <a:t> for </a:t>
            </a:r>
            <a:r>
              <a:rPr lang="en-US" baseline="0" dirty="0" err="1" smtClean="0"/>
              <a:t>Umler</a:t>
            </a:r>
            <a:r>
              <a:rPr lang="en-US" baseline="0" dirty="0" smtClean="0"/>
              <a:t> registration and car type/mechanical designation</a:t>
            </a:r>
          </a:p>
          <a:p>
            <a:r>
              <a:rPr lang="en-US" baseline="0" dirty="0" smtClean="0"/>
              <a:t>Car detail window in review offer is also scrollable now</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24</a:t>
            </a:fld>
            <a:endParaRPr lang="en-US" dirty="0"/>
          </a:p>
        </p:txBody>
      </p:sp>
    </p:spTree>
    <p:extLst>
      <p:ext uri="{BB962C8B-B14F-4D97-AF65-F5344CB8AC3E}">
        <p14:creationId xmlns:p14="http://schemas.microsoft.com/office/powerpoint/2010/main" val="20044321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a:t>
            </a:r>
            <a:r>
              <a:rPr lang="en-US" baseline="0" dirty="0" smtClean="0"/>
              <a:t> offer to send to multiple roads</a:t>
            </a:r>
            <a:endParaRPr lang="en-US" dirty="0" smtClean="0"/>
          </a:p>
          <a:p>
            <a:r>
              <a:rPr lang="en-US" dirty="0" smtClean="0"/>
              <a:t>Proactive</a:t>
            </a:r>
            <a:r>
              <a:rPr lang="en-US" baseline="0" dirty="0" smtClean="0"/>
              <a:t> validations</a:t>
            </a:r>
          </a:p>
          <a:p>
            <a:pPr marL="171450" indent="-171450">
              <a:buFont typeface="Arial" charset="0"/>
              <a:buChar char="•"/>
            </a:pPr>
            <a:r>
              <a:rPr lang="en-US" baseline="0" dirty="0" smtClean="0"/>
              <a:t>Equipment on another offer</a:t>
            </a:r>
          </a:p>
          <a:p>
            <a:pPr marL="171450" indent="-171450">
              <a:buFont typeface="Arial" charset="0"/>
              <a:buChar char="•"/>
            </a:pPr>
            <a:r>
              <a:rPr lang="en-US" baseline="0" dirty="0" smtClean="0"/>
              <a:t>Non-market equipment on a market offer</a:t>
            </a:r>
          </a:p>
          <a:p>
            <a:pPr marL="171450" indent="-171450">
              <a:buFont typeface="Arial" charset="0"/>
              <a:buChar char="•"/>
            </a:pPr>
            <a:r>
              <a:rPr lang="en-US" baseline="0" dirty="0" smtClean="0"/>
              <a:t>Etc…</a:t>
            </a:r>
          </a:p>
          <a:p>
            <a:r>
              <a:rPr lang="en-US" baseline="0" dirty="0" smtClean="0"/>
              <a:t>Ability to remove invalid equipment prior to submitting offer when creating a new offer</a:t>
            </a:r>
          </a:p>
          <a:p>
            <a:pPr marL="171450" indent="-171450">
              <a:buFont typeface="Arial" charset="0"/>
              <a:buChar char="•"/>
            </a:pPr>
            <a:r>
              <a:rPr lang="en-US" baseline="0" dirty="0" smtClean="0"/>
              <a:t>November release – equipment automatically removed; user can resubmit</a:t>
            </a:r>
          </a:p>
          <a:p>
            <a:pPr marL="0" indent="0">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25</a:t>
            </a:fld>
            <a:endParaRPr lang="en-US" dirty="0"/>
          </a:p>
        </p:txBody>
      </p:sp>
    </p:spTree>
    <p:extLst>
      <p:ext uri="{BB962C8B-B14F-4D97-AF65-F5344CB8AC3E}">
        <p14:creationId xmlns:p14="http://schemas.microsoft.com/office/powerpoint/2010/main" val="2004432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a:t>
            </a:r>
            <a:r>
              <a:rPr lang="en-US" baseline="0" dirty="0" smtClean="0"/>
              <a:t> by CHARM file date and one other search parameter</a:t>
            </a:r>
          </a:p>
          <a:p>
            <a:r>
              <a:rPr lang="en-US" baseline="0" dirty="0" smtClean="0"/>
              <a:t>CHARM can query 3 months at a time</a:t>
            </a:r>
          </a:p>
          <a:p>
            <a:r>
              <a:rPr lang="en-US" baseline="0" dirty="0" smtClean="0"/>
              <a:t>Has at least 3 years of history</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26</a:t>
            </a:fld>
            <a:endParaRPr lang="en-US" dirty="0"/>
          </a:p>
        </p:txBody>
      </p:sp>
    </p:spTree>
    <p:extLst>
      <p:ext uri="{BB962C8B-B14F-4D97-AF65-F5344CB8AC3E}">
        <p14:creationId xmlns:p14="http://schemas.microsoft.com/office/powerpoint/2010/main" val="1345145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view 1500 on screen; export 5000</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27</a:t>
            </a:fld>
            <a:endParaRPr lang="en-US" dirty="0"/>
          </a:p>
        </p:txBody>
      </p:sp>
    </p:spTree>
    <p:extLst>
      <p:ext uri="{BB962C8B-B14F-4D97-AF65-F5344CB8AC3E}">
        <p14:creationId xmlns:p14="http://schemas.microsoft.com/office/powerpoint/2010/main" val="582973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a:t>
            </a:r>
            <a:r>
              <a:rPr lang="en-US" baseline="0" dirty="0" smtClean="0"/>
              <a:t> by Bid offer history by at least two search parameters</a:t>
            </a:r>
          </a:p>
          <a:p>
            <a:pPr marL="171450" indent="-171450">
              <a:buFont typeface="Arial" charset="0"/>
              <a:buChar char="•"/>
            </a:pPr>
            <a:r>
              <a:rPr lang="en-US" baseline="0" dirty="0" smtClean="0"/>
              <a:t>Contains offers that have been concurred, cancelled, expired</a:t>
            </a:r>
          </a:p>
          <a:p>
            <a:pPr marL="171450" indent="-171450">
              <a:buFont typeface="Arial" charset="0"/>
              <a:buChar char="•"/>
            </a:pPr>
            <a:r>
              <a:rPr lang="en-US" baseline="0" dirty="0" smtClean="0"/>
              <a:t>Can view/export transaction detail for post-mainframe migration offers</a:t>
            </a:r>
          </a:p>
          <a:p>
            <a:pPr marL="171450" indent="-171450">
              <a:buFont typeface="Arial" charset="0"/>
              <a:buChar char="•"/>
            </a:pPr>
            <a:r>
              <a:rPr lang="en-US" baseline="0" dirty="0" smtClean="0"/>
              <a:t>View results at bid/offer summary vs. car detail</a:t>
            </a:r>
          </a:p>
          <a:p>
            <a:pPr marL="0" indent="0">
              <a:buFont typeface="Arial" charse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28</a:t>
            </a:fld>
            <a:endParaRPr lang="en-US" dirty="0"/>
          </a:p>
        </p:txBody>
      </p:sp>
    </p:spTree>
    <p:extLst>
      <p:ext uri="{BB962C8B-B14F-4D97-AF65-F5344CB8AC3E}">
        <p14:creationId xmlns:p14="http://schemas.microsoft.com/office/powerpoint/2010/main" val="663935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Results View</a:t>
            </a:r>
            <a:r>
              <a:rPr lang="en-US" baseline="0" dirty="0" smtClean="0"/>
              <a:t> at equipment level</a:t>
            </a:r>
            <a:endParaRPr lang="en-US" dirty="0" smtClean="0"/>
          </a:p>
          <a:p>
            <a:r>
              <a:rPr lang="en-US" dirty="0" smtClean="0"/>
              <a:t>Can view</a:t>
            </a:r>
            <a:r>
              <a:rPr lang="en-US" baseline="0" dirty="0" smtClean="0"/>
              <a:t> 1500 and download up to 100,000</a:t>
            </a:r>
          </a:p>
          <a:p>
            <a:r>
              <a:rPr lang="en-US" baseline="0" dirty="0" smtClean="0"/>
              <a:t>Clicking on a row will pull of transaction detail of offer</a:t>
            </a:r>
          </a:p>
          <a:p>
            <a:r>
              <a:rPr lang="en-US" baseline="0" dirty="0" smtClean="0"/>
              <a:t>Columns can be sorted</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29</a:t>
            </a:fld>
            <a:endParaRPr lang="en-US" dirty="0"/>
          </a:p>
        </p:txBody>
      </p:sp>
    </p:spTree>
    <p:extLst>
      <p:ext uri="{BB962C8B-B14F-4D97-AF65-F5344CB8AC3E}">
        <p14:creationId xmlns:p14="http://schemas.microsoft.com/office/powerpoint/2010/main" val="311806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Highlights of project release 2</a:t>
            </a:r>
          </a:p>
        </p:txBody>
      </p:sp>
      <p:sp>
        <p:nvSpPr>
          <p:cNvPr id="4" name="Slide Number Placeholder 3"/>
          <p:cNvSpPr>
            <a:spLocks noGrp="1"/>
          </p:cNvSpPr>
          <p:nvPr>
            <p:ph type="sldNum" sz="quarter" idx="10"/>
          </p:nvPr>
        </p:nvSpPr>
        <p:spPr/>
        <p:txBody>
          <a:bodyPr/>
          <a:lstStyle/>
          <a:p>
            <a:fld id="{2DDED9CA-EFFC-4FA0-9982-7BD4EE55AC0C}" type="slidenum">
              <a:rPr lang="en-US" smtClean="0"/>
              <a:t>3</a:t>
            </a:fld>
            <a:endParaRPr lang="en-US" dirty="0"/>
          </a:p>
        </p:txBody>
      </p:sp>
    </p:spTree>
    <p:extLst>
      <p:ext uri="{BB962C8B-B14F-4D97-AF65-F5344CB8AC3E}">
        <p14:creationId xmlns:p14="http://schemas.microsoft.com/office/powerpoint/2010/main" val="260123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CHRNSS provides users with a single access point where they can participate in negotiations related to car hire, or the compensation paid by a user to an owner for the use of a railcar. CHRNSS enables users to transition from legacy in-house deprescription bid-and-offer systems to a centralized, Railinc-supported solution.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Through features like a detailed bid-and-offer dashboard, CHRNSS lessens the administrative effort required to participate in bid-and-offer negotiations, streamlining operations and leading to cost reductions. Because Railinc supports this solution, users also can avoid replacement and/or upgrade development costs associated with their in-house systems. Users can receive immediate feedback during the bid-creation process, and upload or download a list of equipment into the bid-and-offer system. Railinc decommission the deprescription application in March 2013. </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4</a:t>
            </a:fld>
            <a:endParaRPr lang="en-US" dirty="0"/>
          </a:p>
        </p:txBody>
      </p:sp>
    </p:spTree>
    <p:extLst>
      <p:ext uri="{BB962C8B-B14F-4D97-AF65-F5344CB8AC3E}">
        <p14:creationId xmlns:p14="http://schemas.microsoft.com/office/powerpoint/2010/main" val="1085233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CHRNSS provides users with a single access point where they can participate in negotiations related to car hire, or the compensation paid by a user to an owner for the use of a railcar, and ensure that the needs of lessees match with the characteristics of available railcars. The primary benefits of CHRNSS are: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Convenience: </a:t>
            </a:r>
            <a:r>
              <a:rPr lang="en-US" sz="1200" b="0" i="0" u="none" strike="noStrike" kern="1200" baseline="0" dirty="0" smtClean="0">
                <a:solidFill>
                  <a:schemeClr val="tx1"/>
                </a:solidFill>
                <a:latin typeface="+mn-lt"/>
                <a:ea typeface="+mn-ea"/>
                <a:cs typeface="+mn-cs"/>
              </a:rPr>
              <a:t>With CHRNSS, users have a single point of access where they can manage and participate in the bid-and-offer negotiation process. </a:t>
            </a:r>
          </a:p>
          <a:p>
            <a:r>
              <a:rPr lang="en-US" sz="1200" b="1" i="0" u="none" strike="noStrike" kern="1200" baseline="0" dirty="0" smtClean="0">
                <a:solidFill>
                  <a:schemeClr val="tx1"/>
                </a:solidFill>
                <a:latin typeface="+mn-lt"/>
                <a:ea typeface="+mn-ea"/>
                <a:cs typeface="+mn-cs"/>
              </a:rPr>
              <a:t>Productivity: </a:t>
            </a:r>
            <a:r>
              <a:rPr lang="en-US" sz="1200" b="0" i="0" u="none" strike="noStrike" kern="1200" baseline="0" dirty="0" smtClean="0">
                <a:solidFill>
                  <a:schemeClr val="tx1"/>
                </a:solidFill>
                <a:latin typeface="+mn-lt"/>
                <a:ea typeface="+mn-ea"/>
                <a:cs typeface="+mn-cs"/>
              </a:rPr>
              <a:t>Through features like a detailed bid-and-offer dashboard, CHRNSS lessens the administrative effort required to participate in bid-and-offer negotiations, streamlining operations and improving productivity. </a:t>
            </a:r>
          </a:p>
          <a:p>
            <a:r>
              <a:rPr lang="en-US" sz="1200" b="1" i="0" u="none" strike="noStrike" kern="1200" baseline="0" dirty="0" smtClean="0">
                <a:solidFill>
                  <a:schemeClr val="tx1"/>
                </a:solidFill>
                <a:latin typeface="+mn-lt"/>
                <a:ea typeface="+mn-ea"/>
                <a:cs typeface="+mn-cs"/>
              </a:rPr>
              <a:t>Cost Savings: </a:t>
            </a:r>
            <a:r>
              <a:rPr lang="en-US" sz="1200" b="0" i="0" u="none" strike="noStrike" kern="1200" baseline="0" dirty="0" smtClean="0">
                <a:solidFill>
                  <a:schemeClr val="tx1"/>
                </a:solidFill>
                <a:latin typeface="+mn-lt"/>
                <a:ea typeface="+mn-ea"/>
                <a:cs typeface="+mn-cs"/>
              </a:rPr>
              <a:t>CHRNSS enables users to transition from legacy in-house deprescription bid-and-offer systems to a centralized, Railinc-supported solution. Because Railinc supports this solution, users can avoid replacement and/or upgrade development costs associated with their in-house systems. </a:t>
            </a:r>
          </a:p>
          <a:p>
            <a:r>
              <a:rPr lang="en-US" sz="1200" b="1" i="0" u="none" strike="noStrike" kern="1200" baseline="0" dirty="0" smtClean="0">
                <a:solidFill>
                  <a:schemeClr val="tx1"/>
                </a:solidFill>
                <a:latin typeface="+mn-lt"/>
                <a:ea typeface="+mn-ea"/>
                <a:cs typeface="+mn-cs"/>
              </a:rPr>
              <a:t>Improved Decisions: </a:t>
            </a:r>
            <a:r>
              <a:rPr lang="en-US" sz="1200" b="0" i="0" u="none" strike="noStrike" kern="1200" baseline="0" dirty="0" smtClean="0">
                <a:solidFill>
                  <a:schemeClr val="tx1"/>
                </a:solidFill>
                <a:latin typeface="+mn-lt"/>
                <a:ea typeface="+mn-ea"/>
                <a:cs typeface="+mn-cs"/>
              </a:rPr>
              <a:t>CHRNSS provides specific information about car type and characteristics. This helps users better define the types of cars they need, car owners better segment their cars during the rate negotiation process and bid recipients quickly validate that the offered cars meet their expectations. </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5</a:t>
            </a:fld>
            <a:endParaRPr lang="en-US" dirty="0"/>
          </a:p>
        </p:txBody>
      </p:sp>
    </p:spTree>
    <p:extLst>
      <p:ext uri="{BB962C8B-B14F-4D97-AF65-F5344CB8AC3E}">
        <p14:creationId xmlns:p14="http://schemas.microsoft.com/office/powerpoint/2010/main" val="50755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Centralized point of access</a:t>
            </a:r>
            <a:r>
              <a:rPr lang="en-US" baseline="0" dirty="0" smtClean="0"/>
              <a:t> u</a:t>
            </a:r>
            <a:r>
              <a:rPr lang="en-US" dirty="0" smtClean="0"/>
              <a:t>nder SSO</a:t>
            </a:r>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6</a:t>
            </a:fld>
            <a:endParaRPr lang="en-US" dirty="0"/>
          </a:p>
        </p:txBody>
      </p:sp>
    </p:spTree>
    <p:extLst>
      <p:ext uri="{BB962C8B-B14F-4D97-AF65-F5344CB8AC3E}">
        <p14:creationId xmlns:p14="http://schemas.microsoft.com/office/powerpoint/2010/main" val="126149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Ability to keep track of all bids and offers in a single dashboard is desired by all of the carriers with whom we had discussions.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single access point for all open offers would allow the user to see which offers are pending their action as well as visibility into offers that they have sent to other users.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bid and offer dashboard would also allow users a way to easily manage ticklers for open offers and search their offers by expiration date.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Users will be provided with a history of each negotiated rate, so that they can better keep track of the back and forth negotiations on a specific open offer</a:t>
            </a:r>
          </a:p>
          <a:p>
            <a:endParaRPr lang="en-US" dirty="0"/>
          </a:p>
        </p:txBody>
      </p:sp>
      <p:sp>
        <p:nvSpPr>
          <p:cNvPr id="4" name="Slide Number Placeholder 3"/>
          <p:cNvSpPr>
            <a:spLocks noGrp="1"/>
          </p:cNvSpPr>
          <p:nvPr>
            <p:ph type="sldNum" sz="quarter" idx="10"/>
          </p:nvPr>
        </p:nvSpPr>
        <p:spPr/>
        <p:txBody>
          <a:bodyPr/>
          <a:lstStyle/>
          <a:p>
            <a:fld id="{2DDED9CA-EFFC-4FA0-9982-7BD4EE55AC0C}" type="slidenum">
              <a:rPr lang="en-US" smtClean="0"/>
              <a:t>7</a:t>
            </a:fld>
            <a:endParaRPr lang="en-US" dirty="0"/>
          </a:p>
        </p:txBody>
      </p:sp>
    </p:spTree>
    <p:extLst>
      <p:ext uri="{BB962C8B-B14F-4D97-AF65-F5344CB8AC3E}">
        <p14:creationId xmlns:p14="http://schemas.microsoft.com/office/powerpoint/2010/main" val="1589936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 of Open offers – not concurred</a:t>
            </a:r>
          </a:p>
          <a:p>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8</a:t>
            </a:fld>
            <a:endParaRPr lang="en-US" dirty="0"/>
          </a:p>
        </p:txBody>
      </p:sp>
    </p:spTree>
    <p:extLst>
      <p:ext uri="{BB962C8B-B14F-4D97-AF65-F5344CB8AC3E}">
        <p14:creationId xmlns:p14="http://schemas.microsoft.com/office/powerpoint/2010/main" val="397979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offer summary:</a:t>
            </a:r>
          </a:p>
          <a:p>
            <a:pPr marL="171450" indent="-171450">
              <a:buFont typeface="Arial" panose="020B0604020202020204" pitchFamily="34" charset="0"/>
              <a:buChar char="•"/>
            </a:pPr>
            <a:r>
              <a:rPr lang="en-US" dirty="0" smtClean="0"/>
              <a:t>Filter – type in any test, i.e., car type code</a:t>
            </a:r>
          </a:p>
          <a:p>
            <a:pPr marL="171450" indent="-171450">
              <a:buFont typeface="Arial" panose="020B0604020202020204" pitchFamily="34" charset="0"/>
              <a:buChar char="•"/>
            </a:pPr>
            <a:r>
              <a:rPr lang="en-US" dirty="0" smtClean="0"/>
              <a:t>Highlights</a:t>
            </a:r>
            <a:r>
              <a:rPr lang="en-US" baseline="0" dirty="0" smtClean="0"/>
              <a:t> offers that have a Call for BFO</a:t>
            </a:r>
          </a:p>
          <a:p>
            <a:pPr marL="628650" lvl="1" indent="-171450">
              <a:buFont typeface="Arial" charset="0"/>
              <a:buChar char="•"/>
            </a:pPr>
            <a:r>
              <a:rPr lang="en-US" baseline="0" dirty="0" smtClean="0"/>
              <a:t>No. of days remaining</a:t>
            </a:r>
          </a:p>
          <a:p>
            <a:pPr marL="628650" lvl="1" indent="-171450">
              <a:buFont typeface="Arial" charset="0"/>
              <a:buChar char="•"/>
            </a:pPr>
            <a:r>
              <a:rPr lang="en-US" baseline="0" dirty="0" smtClean="0"/>
              <a:t>No. of cars on offer</a:t>
            </a:r>
            <a:endParaRPr lang="en-US" dirty="0" smtClean="0"/>
          </a:p>
          <a:p>
            <a:pPr marL="171450" indent="-171450">
              <a:buFont typeface="Arial" panose="020B0604020202020204" pitchFamily="34" charset="0"/>
              <a:buChar char="•"/>
            </a:pPr>
            <a:r>
              <a:rPr lang="en-US" dirty="0" smtClean="0"/>
              <a:t>Click</a:t>
            </a:r>
            <a:r>
              <a:rPr lang="en-US" baseline="0" dirty="0" smtClean="0"/>
              <a:t> on c</a:t>
            </a:r>
            <a:r>
              <a:rPr lang="en-US" dirty="0" smtClean="0"/>
              <a:t>olumns</a:t>
            </a:r>
            <a:r>
              <a:rPr lang="en-US" baseline="0" dirty="0" smtClean="0"/>
              <a:t> to sort</a:t>
            </a:r>
          </a:p>
          <a:p>
            <a:pPr marL="171450" indent="-171450">
              <a:buFont typeface="Arial" panose="020B0604020202020204" pitchFamily="34" charset="0"/>
              <a:buChar char="•"/>
            </a:pPr>
            <a:r>
              <a:rPr lang="en-US" baseline="0" dirty="0" smtClean="0"/>
              <a:t>Export list to CSV</a:t>
            </a:r>
            <a:endParaRPr lang="en-US" dirty="0" smtClean="0"/>
          </a:p>
        </p:txBody>
      </p:sp>
      <p:sp>
        <p:nvSpPr>
          <p:cNvPr id="4" name="Slide Number Placeholder 3"/>
          <p:cNvSpPr>
            <a:spLocks noGrp="1"/>
          </p:cNvSpPr>
          <p:nvPr>
            <p:ph type="sldNum" sz="quarter" idx="10"/>
          </p:nvPr>
        </p:nvSpPr>
        <p:spPr/>
        <p:txBody>
          <a:bodyPr/>
          <a:lstStyle/>
          <a:p>
            <a:fld id="{2DDED9CA-EFFC-4FA0-9982-7BD4EE55AC0C}" type="slidenum">
              <a:rPr lang="en-US" smtClean="0"/>
              <a:t>9</a:t>
            </a:fld>
            <a:endParaRPr lang="en-US" dirty="0"/>
          </a:p>
        </p:txBody>
      </p:sp>
    </p:spTree>
    <p:extLst>
      <p:ext uri="{BB962C8B-B14F-4D97-AF65-F5344CB8AC3E}">
        <p14:creationId xmlns:p14="http://schemas.microsoft.com/office/powerpoint/2010/main" val="3979799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3886200"/>
            <a:ext cx="70866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952796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235656" y="69390"/>
            <a:ext cx="1643579" cy="365125"/>
          </a:xfrm>
          <a:prstGeom prst="rect">
            <a:avLst/>
          </a:prstGeom>
        </p:spPr>
        <p:txBody>
          <a:bodyPr/>
          <a:lstStyle/>
          <a:p>
            <a:fld id="{2A59EA1A-D0CB-1046-B21F-221640F963E8}" type="datetime1">
              <a:rPr lang="en-US" smtClean="0">
                <a:solidFill>
                  <a:prstClr val="white"/>
                </a:solidFill>
              </a:rPr>
              <a:pPr/>
              <a:t>5/11/2015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0240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189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189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10928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197597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348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98320" y="846626"/>
            <a:ext cx="8375651" cy="1192975"/>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491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9842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0216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4193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021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4193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8866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423004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7209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3138"/>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86313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levela</a:t>
            </a:r>
            <a:endParaRPr lang="en-US" dirty="0"/>
          </a:p>
        </p:txBody>
      </p:sp>
      <p:sp>
        <p:nvSpPr>
          <p:cNvPr id="4" name="Text Placeholder 3"/>
          <p:cNvSpPr>
            <a:spLocks noGrp="1"/>
          </p:cNvSpPr>
          <p:nvPr>
            <p:ph type="body" sz="half" idx="2"/>
          </p:nvPr>
        </p:nvSpPr>
        <p:spPr>
          <a:xfrm>
            <a:off x="457200" y="2025188"/>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59133EC1-6D56-5D43-A3F6-DF1C5C3FFD20}" type="datetime1">
              <a:rPr lang="en-US" smtClean="0">
                <a:solidFill>
                  <a:prstClr val="white"/>
                </a:solidFill>
              </a:rPr>
              <a:pPr/>
              <a:t>5/11/2015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55499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235656" y="69390"/>
            <a:ext cx="1643579" cy="365125"/>
          </a:xfrm>
          <a:prstGeom prst="rect">
            <a:avLst/>
          </a:prstGeom>
        </p:spPr>
        <p:txBody>
          <a:bodyPr/>
          <a:lstStyle/>
          <a:p>
            <a:fld id="{1F221583-7359-B745-BA55-CA4CB50D7475}" type="datetime1">
              <a:rPr lang="en-US" smtClean="0">
                <a:solidFill>
                  <a:prstClr val="white"/>
                </a:solidFill>
              </a:rPr>
              <a:pPr/>
              <a:t>5/11/2015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99CD883-C747-E24C-A571-B44F9B83C299}" type="slidenum">
              <a:rPr lang="en-US" smtClean="0"/>
              <a:pPr/>
              <a:t>‹#›</a:t>
            </a:fld>
            <a:endParaRPr lang="en-US" dirty="0"/>
          </a:p>
        </p:txBody>
      </p:sp>
    </p:spTree>
    <p:extLst>
      <p:ext uri="{BB962C8B-B14F-4D97-AF65-F5344CB8AC3E}">
        <p14:creationId xmlns:p14="http://schemas.microsoft.com/office/powerpoint/2010/main" val="216952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7" name="Rectangle 20"/>
          <p:cNvSpPr>
            <a:spLocks noChangeArrowheads="1"/>
          </p:cNvSpPr>
          <p:nvPr userDrawn="1"/>
        </p:nvSpPr>
        <p:spPr bwMode="auto">
          <a:xfrm>
            <a:off x="0" y="0"/>
            <a:ext cx="9145588" cy="490538"/>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8" name="TextBox 7"/>
          <p:cNvSpPr txBox="1">
            <a:spLocks noChangeArrowheads="1"/>
          </p:cNvSpPr>
          <p:nvPr userDrawn="1"/>
        </p:nvSpPr>
        <p:spPr bwMode="auto">
          <a:xfrm>
            <a:off x="311150" y="131763"/>
            <a:ext cx="5314950" cy="274637"/>
          </a:xfrm>
          <a:prstGeom prst="rect">
            <a:avLst/>
          </a:prstGeom>
          <a:noFill/>
          <a:ln w="9525">
            <a:noFill/>
            <a:miter lim="800000"/>
            <a:headEnd/>
            <a:tailEnd/>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fontAlgn="base">
              <a:spcBef>
                <a:spcPct val="0"/>
              </a:spcBef>
              <a:spcAft>
                <a:spcPct val="0"/>
              </a:spcAft>
              <a:defRPr sz="2400">
                <a:solidFill>
                  <a:schemeClr val="tx1"/>
                </a:solidFill>
                <a:latin typeface="Arial" charset="0"/>
                <a:ea typeface="ＭＳ Ｐゴシック" charset="0"/>
              </a:defRPr>
            </a:lvl6pPr>
            <a:lvl7pPr marL="914400" fontAlgn="base">
              <a:spcBef>
                <a:spcPct val="0"/>
              </a:spcBef>
              <a:spcAft>
                <a:spcPct val="0"/>
              </a:spcAft>
              <a:defRPr sz="2400">
                <a:solidFill>
                  <a:schemeClr val="tx1"/>
                </a:solidFill>
                <a:latin typeface="Arial" charset="0"/>
                <a:ea typeface="ＭＳ Ｐゴシック" charset="0"/>
              </a:defRPr>
            </a:lvl7pPr>
            <a:lvl8pPr marL="1371600" fontAlgn="base">
              <a:spcBef>
                <a:spcPct val="0"/>
              </a:spcBef>
              <a:spcAft>
                <a:spcPct val="0"/>
              </a:spcAft>
              <a:defRPr sz="2400">
                <a:solidFill>
                  <a:schemeClr val="tx1"/>
                </a:solidFill>
                <a:latin typeface="Arial" charset="0"/>
                <a:ea typeface="ＭＳ Ｐゴシック" charset="0"/>
              </a:defRPr>
            </a:lvl8pPr>
            <a:lvl9pPr marL="1828800" fontAlgn="base">
              <a:spcBef>
                <a:spcPct val="0"/>
              </a:spcBef>
              <a:spcAft>
                <a:spcPct val="0"/>
              </a:spcAft>
              <a:defRPr sz="2400">
                <a:solidFill>
                  <a:schemeClr val="tx1"/>
                </a:solidFill>
                <a:latin typeface="Arial" charset="0"/>
                <a:ea typeface="ＭＳ Ｐゴシック" charset="0"/>
              </a:defRPr>
            </a:lvl9pPr>
          </a:lstStyle>
          <a:p>
            <a:pPr defTabSz="457200"/>
            <a:r>
              <a:rPr lang="en-US" sz="1200" b="1" dirty="0">
                <a:solidFill>
                  <a:prstClr val="white"/>
                </a:solidFill>
                <a:latin typeface="Helvetica" charset="0"/>
                <a:cs typeface="Helvetica Light" charset="0"/>
              </a:rPr>
              <a:t>RAILINC</a:t>
            </a:r>
            <a:r>
              <a:rPr lang="en-US" sz="1200" dirty="0">
                <a:solidFill>
                  <a:prstClr val="white"/>
                </a:solidFill>
                <a:latin typeface="Helvetica" charset="0"/>
                <a:cs typeface="Helvetica Light" charset="0"/>
              </a:rPr>
              <a:t>   </a:t>
            </a:r>
            <a:r>
              <a:rPr lang="en-US" sz="1200" dirty="0" smtClean="0">
                <a:solidFill>
                  <a:prstClr val="white"/>
                </a:solidFill>
                <a:latin typeface="Helvetica" charset="0"/>
                <a:cs typeface="Helvetica Light" charset="0"/>
              </a:rPr>
              <a:t>I     ACACSO</a:t>
            </a:r>
            <a:r>
              <a:rPr lang="en-US" sz="1200" baseline="0" dirty="0" smtClean="0">
                <a:solidFill>
                  <a:prstClr val="white"/>
                </a:solidFill>
                <a:latin typeface="Helvetica" charset="0"/>
                <a:cs typeface="Helvetica Light" charset="0"/>
              </a:rPr>
              <a:t> 2015</a:t>
            </a:r>
            <a:endParaRPr lang="en-US" sz="1200" dirty="0">
              <a:solidFill>
                <a:prstClr val="white"/>
              </a:solidFill>
              <a:latin typeface="Helvetica" charset="0"/>
              <a:cs typeface="Helvetica Light" charset="0"/>
            </a:endParaRPr>
          </a:p>
        </p:txBody>
      </p:sp>
      <p:pic>
        <p:nvPicPr>
          <p:cNvPr id="9" name="Picture 24" descr="BottomBand_Whit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8" y="6091238"/>
            <a:ext cx="9142412" cy="7667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5"/>
          <p:cNvSpPr>
            <a:spLocks noChangeArrowheads="1"/>
          </p:cNvSpPr>
          <p:nvPr userDrawn="1"/>
        </p:nvSpPr>
        <p:spPr bwMode="auto">
          <a:xfrm>
            <a:off x="8394700" y="6213475"/>
            <a:ext cx="749300" cy="292100"/>
          </a:xfrm>
          <a:prstGeom prst="rect">
            <a:avLst/>
          </a:prstGeom>
          <a:solidFill>
            <a:srgbClr val="9F0927"/>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defTabSz="457200"/>
            <a:endParaRPr lang="en-US" dirty="0">
              <a:solidFill>
                <a:prstClr val="black"/>
              </a:solidFill>
            </a:endParaRPr>
          </a:p>
        </p:txBody>
      </p:sp>
      <p:sp>
        <p:nvSpPr>
          <p:cNvPr id="11" name="Rectangle 27"/>
          <p:cNvSpPr>
            <a:spLocks noChangeArrowheads="1"/>
          </p:cNvSpPr>
          <p:nvPr userDrawn="1"/>
        </p:nvSpPr>
        <p:spPr bwMode="auto">
          <a:xfrm>
            <a:off x="1588" y="490538"/>
            <a:ext cx="9144000" cy="5384800"/>
          </a:xfrm>
          <a:prstGeom prst="rect">
            <a:avLst/>
          </a:prstGeom>
          <a:solidFill>
            <a:srgbClr val="DCDDDF"/>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defTabSz="457200"/>
            <a:endParaRPr lang="en-US" dirty="0">
              <a:solidFill>
                <a:prstClr val="black"/>
              </a:solidFill>
            </a:endParaRPr>
          </a:p>
        </p:txBody>
      </p:sp>
      <p:sp>
        <p:nvSpPr>
          <p:cNvPr id="12" name="Title 1"/>
          <p:cNvSpPr>
            <a:spLocks/>
          </p:cNvSpPr>
          <p:nvPr userDrawn="1"/>
        </p:nvSpPr>
        <p:spPr bwMode="auto">
          <a:xfrm>
            <a:off x="-252413" y="4143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 </a:t>
            </a:r>
          </a:p>
        </p:txBody>
      </p:sp>
      <p:sp>
        <p:nvSpPr>
          <p:cNvPr id="13" name="Title 1"/>
          <p:cNvSpPr>
            <a:spLocks/>
          </p:cNvSpPr>
          <p:nvPr userDrawn="1"/>
        </p:nvSpPr>
        <p:spPr bwMode="auto">
          <a:xfrm>
            <a:off x="-252413" y="5811838"/>
            <a:ext cx="9648826"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457200" eaLnBrk="0" hangingPunct="0"/>
            <a:r>
              <a:rPr lang="en-US" sz="800" dirty="0">
                <a:solidFill>
                  <a:srgbClr val="6A6A6A"/>
                </a:solidFill>
                <a:latin typeface="Helvetica" charset="0"/>
              </a:rPr>
              <a:t>+ + + + + + + + + + + + + + + + + + + + + + + + + + + + + + + + + + + + + + + + + + + + + +  + + + + + + + + + + + + + +  + + + + + + + + + + + + + + + + + + + + + + + + + + + + + + + + + + + + + + + + + + +</a:t>
            </a:r>
          </a:p>
        </p:txBody>
      </p:sp>
      <p:sp>
        <p:nvSpPr>
          <p:cNvPr id="2" name="Title Placeholder 1"/>
          <p:cNvSpPr>
            <a:spLocks noGrp="1"/>
          </p:cNvSpPr>
          <p:nvPr>
            <p:ph type="title"/>
          </p:nvPr>
        </p:nvSpPr>
        <p:spPr>
          <a:xfrm>
            <a:off x="272662" y="846626"/>
            <a:ext cx="8375651" cy="11929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5491" y="2039602"/>
            <a:ext cx="8426967" cy="40865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235656" y="6148131"/>
            <a:ext cx="1656408"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pPr defTabSz="457200"/>
            <a:fld id="{799CD883-C747-E24C-A571-B44F9B83C299}" type="slidenum">
              <a:rPr lang="en-US" smtClean="0"/>
              <a:pPr defTabSz="457200"/>
              <a:t>‹#›</a:t>
            </a:fld>
            <a:endParaRPr lang="en-US" dirty="0"/>
          </a:p>
        </p:txBody>
      </p:sp>
    </p:spTree>
    <p:extLst>
      <p:ext uri="{BB962C8B-B14F-4D97-AF65-F5344CB8AC3E}">
        <p14:creationId xmlns:p14="http://schemas.microsoft.com/office/powerpoint/2010/main" val="1173867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l" defTabSz="457200" rtl="0" eaLnBrk="1" latinLnBrk="0" hangingPunct="1">
        <a:spcBef>
          <a:spcPct val="0"/>
        </a:spcBef>
        <a:buNone/>
        <a:defRPr sz="4400" kern="1200">
          <a:solidFill>
            <a:srgbClr val="AB1127"/>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800" dirty="0"/>
              <a:t>Car Hire Rate Negotiation </a:t>
            </a:r>
            <a:r>
              <a:rPr lang="en-US" sz="4800" dirty="0" smtClean="0"/>
              <a:t>Self-Service (CHRNSS)</a:t>
            </a:r>
            <a:endParaRPr lang="en-US" sz="4800"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1</a:t>
            </a:fld>
            <a:endParaRPr lang="en-US" dirty="0"/>
          </a:p>
        </p:txBody>
      </p:sp>
      <p:sp>
        <p:nvSpPr>
          <p:cNvPr id="5" name="Subtitle 4"/>
          <p:cNvSpPr>
            <a:spLocks noGrp="1"/>
          </p:cNvSpPr>
          <p:nvPr>
            <p:ph type="subTitle" idx="1"/>
          </p:nvPr>
        </p:nvSpPr>
        <p:spPr/>
        <p:txBody>
          <a:bodyPr>
            <a:normAutofit/>
          </a:bodyPr>
          <a:lstStyle/>
          <a:p>
            <a:r>
              <a:rPr lang="en-US" sz="2800" dirty="0" smtClean="0"/>
              <a:t>Sara Maples</a:t>
            </a:r>
          </a:p>
          <a:p>
            <a:r>
              <a:rPr lang="en-US" sz="2800" dirty="0" smtClean="0"/>
              <a:t>ACACSO</a:t>
            </a:r>
          </a:p>
          <a:p>
            <a:r>
              <a:rPr lang="en-US" sz="2800" dirty="0" smtClean="0"/>
              <a:t>May 14, 2015</a:t>
            </a:r>
            <a:endParaRPr lang="en-US" sz="2800" dirty="0"/>
          </a:p>
        </p:txBody>
      </p:sp>
    </p:spTree>
    <p:extLst>
      <p:ext uri="{BB962C8B-B14F-4D97-AF65-F5344CB8AC3E}">
        <p14:creationId xmlns:p14="http://schemas.microsoft.com/office/powerpoint/2010/main" val="1874061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10</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630" y="1599443"/>
            <a:ext cx="5252741" cy="41917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Open Offer Detail</a:t>
            </a:r>
            <a:endParaRPr lang="en-US" dirty="0"/>
          </a:p>
        </p:txBody>
      </p:sp>
    </p:spTree>
    <p:extLst>
      <p:ext uri="{BB962C8B-B14F-4D97-AF65-F5344CB8AC3E}">
        <p14:creationId xmlns:p14="http://schemas.microsoft.com/office/powerpoint/2010/main" val="757186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11</a:t>
            </a:fld>
            <a:endParaRPr lang="en-US"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690" y="1754950"/>
            <a:ext cx="6432621" cy="3807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ight Arrow 3"/>
          <p:cNvSpPr/>
          <p:nvPr/>
        </p:nvSpPr>
        <p:spPr>
          <a:xfrm rot="10800000">
            <a:off x="4267200" y="2438399"/>
            <a:ext cx="457200" cy="15240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Respond to Open Offer</a:t>
            </a:r>
            <a:endParaRPr lang="en-US" dirty="0"/>
          </a:p>
        </p:txBody>
      </p:sp>
    </p:spTree>
    <p:extLst>
      <p:ext uri="{BB962C8B-B14F-4D97-AF65-F5344CB8AC3E}">
        <p14:creationId xmlns:p14="http://schemas.microsoft.com/office/powerpoint/2010/main" val="4093494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12</a:t>
            </a:fld>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334" y="1779728"/>
            <a:ext cx="7087332" cy="38590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Respond to Open Offer</a:t>
            </a:r>
            <a:endParaRPr lang="en-US" dirty="0"/>
          </a:p>
        </p:txBody>
      </p:sp>
    </p:spTree>
    <p:extLst>
      <p:ext uri="{BB962C8B-B14F-4D97-AF65-F5344CB8AC3E}">
        <p14:creationId xmlns:p14="http://schemas.microsoft.com/office/powerpoint/2010/main" val="10146546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13</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279" y="1710214"/>
            <a:ext cx="7199442" cy="40047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Down Arrow 11"/>
          <p:cNvSpPr/>
          <p:nvPr/>
        </p:nvSpPr>
        <p:spPr>
          <a:xfrm rot="5400000">
            <a:off x="3260125" y="2479076"/>
            <a:ext cx="609600" cy="9854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Closed Offers</a:t>
            </a:r>
            <a:endParaRPr lang="en-US" dirty="0"/>
          </a:p>
        </p:txBody>
      </p:sp>
    </p:spTree>
    <p:extLst>
      <p:ext uri="{BB962C8B-B14F-4D97-AF65-F5344CB8AC3E}">
        <p14:creationId xmlns:p14="http://schemas.microsoft.com/office/powerpoint/2010/main" val="3242222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14</a:t>
            </a:fld>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655" y="1656080"/>
            <a:ext cx="5968690" cy="40786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Closed Offers Summary</a:t>
            </a:r>
            <a:endParaRPr lang="en-US" dirty="0"/>
          </a:p>
        </p:txBody>
      </p:sp>
    </p:spTree>
    <p:extLst>
      <p:ext uri="{BB962C8B-B14F-4D97-AF65-F5344CB8AC3E}">
        <p14:creationId xmlns:p14="http://schemas.microsoft.com/office/powerpoint/2010/main" val="3509789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15</a:t>
            </a:fld>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1" y="1708693"/>
            <a:ext cx="6629399" cy="40170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5562600" y="3771900"/>
            <a:ext cx="9144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Copying a Closed Offer</a:t>
            </a:r>
            <a:endParaRPr lang="en-US" dirty="0"/>
          </a:p>
        </p:txBody>
      </p:sp>
    </p:spTree>
    <p:extLst>
      <p:ext uri="{BB962C8B-B14F-4D97-AF65-F5344CB8AC3E}">
        <p14:creationId xmlns:p14="http://schemas.microsoft.com/office/powerpoint/2010/main" val="1492938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16</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67" y="1641336"/>
            <a:ext cx="7323266" cy="4073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Down Arrow 11"/>
          <p:cNvSpPr/>
          <p:nvPr/>
        </p:nvSpPr>
        <p:spPr>
          <a:xfrm rot="5400000">
            <a:off x="3312124" y="3622076"/>
            <a:ext cx="609600" cy="9854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436937" y="55962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Expiring Agreements</a:t>
            </a:r>
            <a:endParaRPr lang="en-US" dirty="0"/>
          </a:p>
        </p:txBody>
      </p:sp>
    </p:spTree>
    <p:extLst>
      <p:ext uri="{BB962C8B-B14F-4D97-AF65-F5344CB8AC3E}">
        <p14:creationId xmlns:p14="http://schemas.microsoft.com/office/powerpoint/2010/main" val="4117687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17</a:t>
            </a:fld>
            <a:endParaRPr lang="en-US"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4" y="1752600"/>
            <a:ext cx="8183873" cy="30813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Expiring Agreements Summary</a:t>
            </a:r>
            <a:endParaRPr lang="en-US" dirty="0"/>
          </a:p>
        </p:txBody>
      </p:sp>
    </p:spTree>
    <p:extLst>
      <p:ext uri="{BB962C8B-B14F-4D97-AF65-F5344CB8AC3E}">
        <p14:creationId xmlns:p14="http://schemas.microsoft.com/office/powerpoint/2010/main" val="1388236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18</a:t>
            </a:fld>
            <a:endParaRPr lang="en-US"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736" r="20207" b="25269"/>
          <a:stretch/>
        </p:blipFill>
        <p:spPr bwMode="auto">
          <a:xfrm>
            <a:off x="723900" y="1771859"/>
            <a:ext cx="7696200" cy="34478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Creating a Bid/Offer</a:t>
            </a:r>
            <a:endParaRPr lang="en-US" dirty="0"/>
          </a:p>
        </p:txBody>
      </p:sp>
    </p:spTree>
    <p:extLst>
      <p:ext uri="{BB962C8B-B14F-4D97-AF65-F5344CB8AC3E}">
        <p14:creationId xmlns:p14="http://schemas.microsoft.com/office/powerpoint/2010/main" val="1427700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19</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2085975"/>
            <a:ext cx="7239000" cy="27051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370869" y="561975"/>
            <a:ext cx="8402263" cy="11929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Select Bid Purpose and Bid Type</a:t>
            </a:r>
            <a:endParaRPr lang="en-US" dirty="0"/>
          </a:p>
        </p:txBody>
      </p:sp>
    </p:spTree>
    <p:extLst>
      <p:ext uri="{BB962C8B-B14F-4D97-AF65-F5344CB8AC3E}">
        <p14:creationId xmlns:p14="http://schemas.microsoft.com/office/powerpoint/2010/main" val="1916664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20602"/>
            <a:ext cx="8331458" cy="3751598"/>
          </a:xfrm>
        </p:spPr>
        <p:txBody>
          <a:bodyPr>
            <a:normAutofit/>
          </a:bodyPr>
          <a:lstStyle/>
          <a:p>
            <a:pPr lvl="0"/>
            <a:r>
              <a:rPr lang="en-US" sz="3000" dirty="0" smtClean="0"/>
              <a:t>Car Hire Rule 1 update – zero rating changes</a:t>
            </a:r>
            <a:br>
              <a:rPr lang="en-US" sz="3000" dirty="0" smtClean="0"/>
            </a:br>
            <a:endParaRPr lang="en-US" sz="3000" dirty="0"/>
          </a:p>
          <a:p>
            <a:r>
              <a:rPr lang="en-US" sz="3000" dirty="0" smtClean="0"/>
              <a:t>Car Hire Rule 1.H 3 </a:t>
            </a:r>
            <a:r>
              <a:rPr lang="en-US" sz="3000" dirty="0"/>
              <a:t>– </a:t>
            </a:r>
            <a:r>
              <a:rPr lang="en-US" sz="3000" dirty="0" smtClean="0"/>
              <a:t>18-month rule</a:t>
            </a:r>
            <a:endParaRPr lang="en-US" sz="3000" dirty="0"/>
          </a:p>
          <a:p>
            <a:pPr marL="0" indent="0">
              <a:buNone/>
            </a:pPr>
            <a:endParaRPr lang="en-US" sz="2400" dirty="0" smtClean="0"/>
          </a:p>
        </p:txBody>
      </p:sp>
      <p:sp>
        <p:nvSpPr>
          <p:cNvPr id="4" name="Slide Number Placeholder 3"/>
          <p:cNvSpPr>
            <a:spLocks noGrp="1"/>
          </p:cNvSpPr>
          <p:nvPr>
            <p:ph type="sldNum" sz="quarter" idx="12"/>
          </p:nvPr>
        </p:nvSpPr>
        <p:spPr/>
        <p:txBody>
          <a:bodyPr/>
          <a:lstStyle/>
          <a:p>
            <a:fld id="{799CD883-C747-E24C-A571-B44F9B83C299}" type="slidenum">
              <a:rPr lang="en-US" smtClean="0"/>
              <a:pPr/>
              <a:t>2</a:t>
            </a:fld>
            <a:endParaRPr lang="en-US" dirty="0"/>
          </a:p>
        </p:txBody>
      </p:sp>
      <p:sp>
        <p:nvSpPr>
          <p:cNvPr id="5" name="Title 1"/>
          <p:cNvSpPr txBox="1">
            <a:spLocks/>
          </p:cNvSpPr>
          <p:nvPr/>
        </p:nvSpPr>
        <p:spPr>
          <a:xfrm>
            <a:off x="381000" y="838200"/>
            <a:ext cx="8267313"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sz="3600" dirty="0" smtClean="0"/>
              <a:t>Car Hire Rate Negotiation Self-Service 2015 Release Highlights</a:t>
            </a:r>
            <a:endParaRPr lang="en-US" sz="3600" dirty="0"/>
          </a:p>
        </p:txBody>
      </p:sp>
    </p:spTree>
    <p:extLst>
      <p:ext uri="{BB962C8B-B14F-4D97-AF65-F5344CB8AC3E}">
        <p14:creationId xmlns:p14="http://schemas.microsoft.com/office/powerpoint/2010/main" val="1151997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20</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3962" y="1600200"/>
            <a:ext cx="5056077" cy="41109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36937" y="55962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Transaction Details</a:t>
            </a:r>
            <a:endParaRPr lang="en-US" dirty="0"/>
          </a:p>
        </p:txBody>
      </p:sp>
    </p:spTree>
    <p:extLst>
      <p:ext uri="{BB962C8B-B14F-4D97-AF65-F5344CB8AC3E}">
        <p14:creationId xmlns:p14="http://schemas.microsoft.com/office/powerpoint/2010/main" val="3652441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38" y="1828800"/>
            <a:ext cx="7705725" cy="3867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Car Details</a:t>
            </a:r>
            <a:r>
              <a:rPr lang="en-US" dirty="0"/>
              <a:t> </a:t>
            </a:r>
            <a:r>
              <a:rPr lang="en-US" dirty="0" smtClean="0"/>
              <a:t>– Adding Equipment </a:t>
            </a:r>
            <a:endParaRPr lang="en-US" dirty="0"/>
          </a:p>
        </p:txBody>
      </p:sp>
    </p:spTree>
    <p:extLst>
      <p:ext uri="{BB962C8B-B14F-4D97-AF65-F5344CB8AC3E}">
        <p14:creationId xmlns:p14="http://schemas.microsoft.com/office/powerpoint/2010/main" val="963736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22</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959" y="1600261"/>
            <a:ext cx="4832083" cy="42290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Car Details</a:t>
            </a:r>
            <a:r>
              <a:rPr lang="en-US" dirty="0"/>
              <a:t> </a:t>
            </a:r>
            <a:r>
              <a:rPr lang="en-US" dirty="0" smtClean="0"/>
              <a:t>– Adding Equipment </a:t>
            </a:r>
            <a:endParaRPr lang="en-US" dirty="0"/>
          </a:p>
        </p:txBody>
      </p:sp>
    </p:spTree>
    <p:extLst>
      <p:ext uri="{BB962C8B-B14F-4D97-AF65-F5344CB8AC3E}">
        <p14:creationId xmlns:p14="http://schemas.microsoft.com/office/powerpoint/2010/main" val="3139354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23</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013" y="1905000"/>
            <a:ext cx="5895975" cy="25622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Car Details</a:t>
            </a:r>
            <a:r>
              <a:rPr lang="en-US" dirty="0"/>
              <a:t> </a:t>
            </a:r>
            <a:r>
              <a:rPr lang="en-US" dirty="0" smtClean="0"/>
              <a:t>– CSV Upload</a:t>
            </a:r>
            <a:endParaRPr lang="en-US" dirty="0"/>
          </a:p>
        </p:txBody>
      </p:sp>
    </p:spTree>
    <p:extLst>
      <p:ext uri="{BB962C8B-B14F-4D97-AF65-F5344CB8AC3E}">
        <p14:creationId xmlns:p14="http://schemas.microsoft.com/office/powerpoint/2010/main" val="537836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24</a:t>
            </a:fld>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3962400" cy="419239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969969"/>
            <a:ext cx="4485526" cy="35164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05325" y="1602343"/>
            <a:ext cx="3657600" cy="369332"/>
          </a:xfrm>
          <a:prstGeom prst="rect">
            <a:avLst/>
          </a:prstGeom>
          <a:noFill/>
        </p:spPr>
        <p:txBody>
          <a:bodyPr wrap="square" rtlCol="0">
            <a:spAutoFit/>
          </a:bodyPr>
          <a:lstStyle/>
          <a:p>
            <a:r>
              <a:rPr lang="en-US" dirty="0" smtClean="0"/>
              <a:t>(cont’d)</a:t>
            </a:r>
            <a:endParaRPr lang="en-US" dirty="0"/>
          </a:p>
        </p:txBody>
      </p:sp>
      <p:sp>
        <p:nvSpPr>
          <p:cNvPr id="7"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Review Offer</a:t>
            </a:r>
            <a:endParaRPr lang="en-US" dirty="0"/>
          </a:p>
        </p:txBody>
      </p:sp>
    </p:spTree>
    <p:extLst>
      <p:ext uri="{BB962C8B-B14F-4D97-AF65-F5344CB8AC3E}">
        <p14:creationId xmlns:p14="http://schemas.microsoft.com/office/powerpoint/2010/main" val="2777070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25</a:t>
            </a:fld>
            <a:endParaRPr lang="en-US"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631" y="1676400"/>
            <a:ext cx="5050739" cy="3962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Submit Offer</a:t>
            </a:r>
            <a:endParaRPr lang="en-US" dirty="0"/>
          </a:p>
        </p:txBody>
      </p:sp>
    </p:spTree>
    <p:extLst>
      <p:ext uri="{BB962C8B-B14F-4D97-AF65-F5344CB8AC3E}">
        <p14:creationId xmlns:p14="http://schemas.microsoft.com/office/powerpoint/2010/main" val="3047875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26</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39475"/>
            <a:ext cx="8991600" cy="30801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CHARM Query</a:t>
            </a:r>
            <a:endParaRPr lang="en-US" dirty="0"/>
          </a:p>
        </p:txBody>
      </p:sp>
    </p:spTree>
    <p:extLst>
      <p:ext uri="{BB962C8B-B14F-4D97-AF65-F5344CB8AC3E}">
        <p14:creationId xmlns:p14="http://schemas.microsoft.com/office/powerpoint/2010/main" val="11626662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27</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733" y="1606751"/>
            <a:ext cx="6118535" cy="41082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CHARM Results</a:t>
            </a:r>
            <a:endParaRPr lang="en-US" dirty="0"/>
          </a:p>
        </p:txBody>
      </p:sp>
    </p:spTree>
    <p:extLst>
      <p:ext uri="{BB962C8B-B14F-4D97-AF65-F5344CB8AC3E}">
        <p14:creationId xmlns:p14="http://schemas.microsoft.com/office/powerpoint/2010/main" val="2368108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28</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3" y="1601037"/>
            <a:ext cx="8410575" cy="4037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Bid/Offer Query</a:t>
            </a:r>
            <a:endParaRPr lang="en-US" dirty="0"/>
          </a:p>
        </p:txBody>
      </p:sp>
    </p:spTree>
    <p:extLst>
      <p:ext uri="{BB962C8B-B14F-4D97-AF65-F5344CB8AC3E}">
        <p14:creationId xmlns:p14="http://schemas.microsoft.com/office/powerpoint/2010/main" val="10654250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29</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943" y="1600200"/>
            <a:ext cx="6956115" cy="4191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Bid/Offer Results</a:t>
            </a:r>
            <a:endParaRPr lang="en-US" dirty="0"/>
          </a:p>
        </p:txBody>
      </p:sp>
    </p:spTree>
    <p:extLst>
      <p:ext uri="{BB962C8B-B14F-4D97-AF65-F5344CB8AC3E}">
        <p14:creationId xmlns:p14="http://schemas.microsoft.com/office/powerpoint/2010/main" val="1219538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46626"/>
            <a:ext cx="8267313" cy="1192975"/>
          </a:xfrm>
        </p:spPr>
        <p:txBody>
          <a:bodyPr>
            <a:normAutofit/>
          </a:bodyPr>
          <a:lstStyle/>
          <a:p>
            <a:r>
              <a:rPr lang="en-US" sz="3600" dirty="0"/>
              <a:t>Car Hire Rate Negotiation </a:t>
            </a:r>
            <a:r>
              <a:rPr lang="en-US" sz="3600" dirty="0" smtClean="0"/>
              <a:t>Self-Service Upcoming 2015 Release Highlights</a:t>
            </a:r>
            <a:endParaRPr lang="en-US" sz="3600" dirty="0"/>
          </a:p>
        </p:txBody>
      </p:sp>
      <p:sp>
        <p:nvSpPr>
          <p:cNvPr id="3" name="Content Placeholder 2"/>
          <p:cNvSpPr>
            <a:spLocks noGrp="1"/>
          </p:cNvSpPr>
          <p:nvPr>
            <p:ph idx="1"/>
          </p:nvPr>
        </p:nvSpPr>
        <p:spPr>
          <a:xfrm>
            <a:off x="381000" y="2268202"/>
            <a:ext cx="8331458" cy="3751598"/>
          </a:xfrm>
        </p:spPr>
        <p:txBody>
          <a:bodyPr>
            <a:normAutofit/>
          </a:bodyPr>
          <a:lstStyle/>
          <a:p>
            <a:pPr marL="342900" lvl="2" indent="-342900"/>
            <a:r>
              <a:rPr lang="en-US" sz="3000" dirty="0" smtClean="0"/>
              <a:t>Dashboard Optimization</a:t>
            </a:r>
            <a:endParaRPr lang="en-US" sz="3000"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799CD883-C747-E24C-A571-B44F9B83C299}" type="slidenum">
              <a:rPr lang="en-US" smtClean="0"/>
              <a:pPr/>
              <a:t>3</a:t>
            </a:fld>
            <a:endParaRPr lang="en-US" dirty="0"/>
          </a:p>
        </p:txBody>
      </p:sp>
    </p:spTree>
    <p:extLst>
      <p:ext uri="{BB962C8B-B14F-4D97-AF65-F5344CB8AC3E}">
        <p14:creationId xmlns:p14="http://schemas.microsoft.com/office/powerpoint/2010/main" val="22784468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 in 2015?</a:t>
            </a: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t>Continue with prioritized maintenance user stories/enhancements</a:t>
            </a:r>
            <a:endParaRPr lang="en-US" sz="3000"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30</a:t>
            </a:fld>
            <a:endParaRPr lang="en-US" dirty="0"/>
          </a:p>
        </p:txBody>
      </p:sp>
    </p:spTree>
    <p:extLst>
      <p:ext uri="{BB962C8B-B14F-4D97-AF65-F5344CB8AC3E}">
        <p14:creationId xmlns:p14="http://schemas.microsoft.com/office/powerpoint/2010/main" val="615184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832513"/>
            <a:ext cx="3505200" cy="1192975"/>
          </a:xfrm>
        </p:spPr>
        <p:txBody>
          <a:bodyPr>
            <a:normAutofit/>
          </a:bodyPr>
          <a:lstStyle/>
          <a:p>
            <a:r>
              <a:rPr lang="en-US" sz="4800" dirty="0" smtClean="0"/>
              <a:t>Questions?</a:t>
            </a:r>
            <a:endParaRPr lang="en-US" sz="4800" dirty="0"/>
          </a:p>
        </p:txBody>
      </p:sp>
      <p:sp>
        <p:nvSpPr>
          <p:cNvPr id="4" name="Slide Number Placeholder 3"/>
          <p:cNvSpPr>
            <a:spLocks noGrp="1"/>
          </p:cNvSpPr>
          <p:nvPr>
            <p:ph type="sldNum" sz="quarter" idx="12"/>
          </p:nvPr>
        </p:nvSpPr>
        <p:spPr/>
        <p:txBody>
          <a:bodyPr/>
          <a:lstStyle/>
          <a:p>
            <a:fld id="{799CD883-C747-E24C-A571-B44F9B83C299}" type="slidenum">
              <a:rPr lang="en-US" smtClean="0"/>
              <a:pPr/>
              <a:t>31</a:t>
            </a:fld>
            <a:endParaRPr lang="en-US" dirty="0"/>
          </a:p>
        </p:txBody>
      </p:sp>
    </p:spTree>
    <p:extLst>
      <p:ext uri="{BB962C8B-B14F-4D97-AF65-F5344CB8AC3E}">
        <p14:creationId xmlns:p14="http://schemas.microsoft.com/office/powerpoint/2010/main" val="2139608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62" y="561975"/>
            <a:ext cx="8375651" cy="1192975"/>
          </a:xfrm>
        </p:spPr>
        <p:txBody>
          <a:bodyPr>
            <a:noAutofit/>
          </a:bodyPr>
          <a:lstStyle/>
          <a:p>
            <a:r>
              <a:rPr lang="en-US" sz="3600" dirty="0" smtClean="0"/>
              <a:t>Car Hire Rate Negotiation Self-Service</a:t>
            </a:r>
            <a:endParaRPr lang="en-US" sz="3600" dirty="0"/>
          </a:p>
        </p:txBody>
      </p:sp>
      <p:sp>
        <p:nvSpPr>
          <p:cNvPr id="3" name="Content Placeholder 2"/>
          <p:cNvSpPr>
            <a:spLocks noGrp="1"/>
          </p:cNvSpPr>
          <p:nvPr>
            <p:ph idx="1"/>
          </p:nvPr>
        </p:nvSpPr>
        <p:spPr>
          <a:xfrm>
            <a:off x="285491" y="1828800"/>
            <a:ext cx="8426967" cy="4086561"/>
          </a:xfrm>
        </p:spPr>
        <p:txBody>
          <a:bodyPr>
            <a:normAutofit/>
          </a:bodyPr>
          <a:lstStyle/>
          <a:p>
            <a:pPr marL="0" indent="0">
              <a:buNone/>
            </a:pPr>
            <a:r>
              <a:rPr lang="en-US" sz="2400" dirty="0"/>
              <a:t>Railinc’s Car Hire Rate </a:t>
            </a:r>
            <a:r>
              <a:rPr lang="en-US" sz="2400" dirty="0" smtClean="0"/>
              <a:t>Negotiation Self-Service </a:t>
            </a:r>
            <a:r>
              <a:rPr lang="en-US" sz="2400" dirty="0"/>
              <a:t>(CHRNSS) application </a:t>
            </a:r>
            <a:r>
              <a:rPr lang="en-US" sz="2400" dirty="0" smtClean="0"/>
              <a:t>provides users </a:t>
            </a:r>
            <a:r>
              <a:rPr lang="en-US" sz="2400" dirty="0"/>
              <a:t>with a convenient, single access </a:t>
            </a:r>
            <a:r>
              <a:rPr lang="en-US" sz="2400" dirty="0" smtClean="0"/>
              <a:t>point where </a:t>
            </a:r>
            <a:r>
              <a:rPr lang="en-US" sz="2400" dirty="0"/>
              <a:t>they can participate in </a:t>
            </a:r>
            <a:r>
              <a:rPr lang="en-US" sz="2400" dirty="0" smtClean="0"/>
              <a:t>negotiations related </a:t>
            </a:r>
            <a:r>
              <a:rPr lang="en-US" sz="2400" dirty="0"/>
              <a:t>to car hire, the amount of </a:t>
            </a:r>
            <a:r>
              <a:rPr lang="en-US" sz="2400" dirty="0" smtClean="0"/>
              <a:t>money paid </a:t>
            </a:r>
            <a:r>
              <a:rPr lang="en-US" sz="2400" dirty="0"/>
              <a:t>for the use of a railcar.</a:t>
            </a:r>
          </a:p>
        </p:txBody>
      </p:sp>
      <p:sp>
        <p:nvSpPr>
          <p:cNvPr id="4" name="Slide Number Placeholder 3"/>
          <p:cNvSpPr>
            <a:spLocks noGrp="1"/>
          </p:cNvSpPr>
          <p:nvPr>
            <p:ph type="sldNum" sz="quarter" idx="12"/>
          </p:nvPr>
        </p:nvSpPr>
        <p:spPr/>
        <p:txBody>
          <a:bodyPr/>
          <a:lstStyle/>
          <a:p>
            <a:fld id="{799CD883-C747-E24C-A571-B44F9B83C299}" type="slidenum">
              <a:rPr lang="en-US" smtClean="0"/>
              <a:pPr/>
              <a:t>4</a:t>
            </a:fld>
            <a:endParaRPr lang="en-US" dirty="0"/>
          </a:p>
        </p:txBody>
      </p:sp>
    </p:spTree>
    <p:extLst>
      <p:ext uri="{BB962C8B-B14F-4D97-AF65-F5344CB8AC3E}">
        <p14:creationId xmlns:p14="http://schemas.microsoft.com/office/powerpoint/2010/main" val="2301213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76400"/>
            <a:ext cx="4038600" cy="3742020"/>
          </a:xfrm>
        </p:spPr>
        <p:txBody>
          <a:bodyPr>
            <a:noAutofit/>
          </a:bodyPr>
          <a:lstStyle/>
          <a:p>
            <a:r>
              <a:rPr lang="en-US" sz="1600" b="1" dirty="0"/>
              <a:t>Cost Savings: </a:t>
            </a:r>
            <a:r>
              <a:rPr lang="en-US" sz="1600" dirty="0"/>
              <a:t>CHRNSS enables users to transition from legacy in-house deprescription bid-and-offer systems to a centralized, Railinc-supported solution. Because Railinc supports this solution, users can avoid replacement and/or upgrade development costs associated with their in-house systems. </a:t>
            </a:r>
            <a:endParaRPr lang="en-US" sz="1600" dirty="0" smtClean="0"/>
          </a:p>
          <a:p>
            <a:endParaRPr lang="en-US" sz="1600" dirty="0"/>
          </a:p>
          <a:p>
            <a:r>
              <a:rPr lang="en-US" sz="1600" b="1" dirty="0"/>
              <a:t>Productivity: </a:t>
            </a:r>
            <a:r>
              <a:rPr lang="en-US" sz="1600" dirty="0"/>
              <a:t>Through features like a detailed bid-and-offer dashboard, CHRNSS lessens the administrative effort required to participate in bid-and-offer negotiations, streamlining operations and improving productivity. </a:t>
            </a:r>
          </a:p>
          <a:p>
            <a:endParaRPr lang="en-US" sz="1600" dirty="0"/>
          </a:p>
        </p:txBody>
      </p:sp>
      <p:sp>
        <p:nvSpPr>
          <p:cNvPr id="4" name="Content Placeholder 3"/>
          <p:cNvSpPr>
            <a:spLocks noGrp="1"/>
          </p:cNvSpPr>
          <p:nvPr>
            <p:ph sz="half" idx="2"/>
          </p:nvPr>
        </p:nvSpPr>
        <p:spPr>
          <a:xfrm>
            <a:off x="4648200" y="1676400"/>
            <a:ext cx="4038600" cy="3742020"/>
          </a:xfrm>
        </p:spPr>
        <p:txBody>
          <a:bodyPr>
            <a:normAutofit/>
          </a:bodyPr>
          <a:lstStyle/>
          <a:p>
            <a:r>
              <a:rPr lang="en-US" sz="1600" b="1" dirty="0"/>
              <a:t>Improved Decisions: </a:t>
            </a:r>
            <a:r>
              <a:rPr lang="en-US" sz="1600" dirty="0"/>
              <a:t>CHRNSS provides specific information about car type and characteristics. This helps users better define the types of cars they need, car owners better segment their cars during the rate negotiation process and bid recipients quickly validate that the offered cars meet their expectations </a:t>
            </a:r>
          </a:p>
          <a:p>
            <a:endParaRPr lang="en-US" sz="1600" b="1" dirty="0" smtClean="0"/>
          </a:p>
          <a:p>
            <a:r>
              <a:rPr lang="en-US" sz="1600" b="1" dirty="0" smtClean="0"/>
              <a:t>Convenience</a:t>
            </a:r>
            <a:r>
              <a:rPr lang="en-US" sz="1600" b="1" dirty="0"/>
              <a:t>: </a:t>
            </a:r>
            <a:r>
              <a:rPr lang="en-US" sz="1600" dirty="0"/>
              <a:t>With CHRNSS, users have a single point of access where they can manage and participate in the bid-and-offer negotiation process. </a:t>
            </a:r>
            <a:endParaRPr lang="en-US" sz="1600" dirty="0" smtClean="0"/>
          </a:p>
          <a:p>
            <a:pPr marL="0" indent="0">
              <a:buNone/>
            </a:pPr>
            <a:endParaRPr lang="en-US" sz="1600"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5</a:t>
            </a:fld>
            <a:endParaRPr lang="en-US" dirty="0"/>
          </a:p>
        </p:txBody>
      </p:sp>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Benefits and Capabilities</a:t>
            </a:r>
            <a:endParaRPr lang="en-US" dirty="0"/>
          </a:p>
        </p:txBody>
      </p:sp>
    </p:spTree>
    <p:extLst>
      <p:ext uri="{BB962C8B-B14F-4D97-AF65-F5344CB8AC3E}">
        <p14:creationId xmlns:p14="http://schemas.microsoft.com/office/powerpoint/2010/main" val="474738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937" y="559625"/>
            <a:ext cx="8216771" cy="1192975"/>
          </a:xfrm>
        </p:spPr>
        <p:txBody>
          <a:bodyPr>
            <a:normAutofit/>
          </a:bodyPr>
          <a:lstStyle/>
          <a:p>
            <a:r>
              <a:rPr lang="en-US" dirty="0" smtClean="0"/>
              <a:t>Car Hire Rate Negotiation</a:t>
            </a:r>
            <a:endParaRPr lang="en-US" dirty="0"/>
          </a:p>
        </p:txBody>
      </p:sp>
      <p:sp>
        <p:nvSpPr>
          <p:cNvPr id="5" name="Slide Number Placeholder 4"/>
          <p:cNvSpPr>
            <a:spLocks noGrp="1"/>
          </p:cNvSpPr>
          <p:nvPr>
            <p:ph type="sldNum" sz="quarter" idx="12"/>
          </p:nvPr>
        </p:nvSpPr>
        <p:spPr/>
        <p:txBody>
          <a:bodyPr/>
          <a:lstStyle/>
          <a:p>
            <a:fld id="{799CD883-C747-E24C-A571-B44F9B83C299}" type="slidenum">
              <a:rPr lang="en-US" smtClean="0"/>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52600"/>
            <a:ext cx="7261846" cy="3805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ight Arrow 2"/>
          <p:cNvSpPr/>
          <p:nvPr/>
        </p:nvSpPr>
        <p:spPr>
          <a:xfrm flipH="1">
            <a:off x="2562225" y="2667000"/>
            <a:ext cx="638175" cy="3810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9279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7</a:t>
            </a:fld>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813313"/>
            <a:ext cx="7343775" cy="38254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Bid and Offer Dashboard</a:t>
            </a:r>
            <a:endParaRPr lang="en-US" dirty="0"/>
          </a:p>
        </p:txBody>
      </p:sp>
    </p:spTree>
    <p:extLst>
      <p:ext uri="{BB962C8B-B14F-4D97-AF65-F5344CB8AC3E}">
        <p14:creationId xmlns:p14="http://schemas.microsoft.com/office/powerpoint/2010/main" val="170670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8</a:t>
            </a:fld>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67" y="1641336"/>
            <a:ext cx="7323266" cy="40736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Down Arrow 11"/>
          <p:cNvSpPr/>
          <p:nvPr/>
        </p:nvSpPr>
        <p:spPr>
          <a:xfrm rot="5400000">
            <a:off x="3241075" y="1640876"/>
            <a:ext cx="609600" cy="9854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436937" y="552450"/>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Open Offers</a:t>
            </a:r>
            <a:endParaRPr lang="en-US" dirty="0"/>
          </a:p>
        </p:txBody>
      </p:sp>
    </p:spTree>
    <p:extLst>
      <p:ext uri="{BB962C8B-B14F-4D97-AF65-F5344CB8AC3E}">
        <p14:creationId xmlns:p14="http://schemas.microsoft.com/office/powerpoint/2010/main" val="545788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99CD883-C747-E24C-A571-B44F9B83C299}" type="slidenum">
              <a:rPr lang="en-US" smtClean="0"/>
              <a:pPr/>
              <a:t>9</a:t>
            </a:fld>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8" y="1676400"/>
            <a:ext cx="7477125" cy="40164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436937" y="561975"/>
            <a:ext cx="8216771" cy="119297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AB1127"/>
                </a:solidFill>
                <a:latin typeface="Helvetica"/>
                <a:ea typeface="+mj-ea"/>
                <a:cs typeface="Helvetica"/>
              </a:defRPr>
            </a:lvl1pPr>
          </a:lstStyle>
          <a:p>
            <a:r>
              <a:rPr lang="en-US" dirty="0" smtClean="0"/>
              <a:t>Open Offer Summary</a:t>
            </a:r>
            <a:endParaRPr lang="en-US" dirty="0"/>
          </a:p>
        </p:txBody>
      </p:sp>
    </p:spTree>
    <p:extLst>
      <p:ext uri="{BB962C8B-B14F-4D97-AF65-F5344CB8AC3E}">
        <p14:creationId xmlns:p14="http://schemas.microsoft.com/office/powerpoint/2010/main" val="3802769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3601</TotalTime>
  <Words>1431</Words>
  <Application>Microsoft Office PowerPoint</Application>
  <PresentationFormat>On-screen Show (4:3)</PresentationFormat>
  <Paragraphs>210</Paragraphs>
  <Slides>31</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Calibri</vt:lpstr>
      <vt:lpstr>Helvetica</vt:lpstr>
      <vt:lpstr>Helvetica Light</vt:lpstr>
      <vt:lpstr>1_Office Theme</vt:lpstr>
      <vt:lpstr>Car Hire Rate Negotiation Self-Service (CHRNSS)</vt:lpstr>
      <vt:lpstr>PowerPoint Presentation</vt:lpstr>
      <vt:lpstr>Car Hire Rate Negotiation Self-Service Upcoming 2015 Release Highlights</vt:lpstr>
      <vt:lpstr>Car Hire Rate Negotiation Self-Service</vt:lpstr>
      <vt:lpstr>PowerPoint Presentation</vt:lpstr>
      <vt:lpstr>Car Hire Rate Negotiation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What’s Next in 2015?</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Gunther, Joanne</dc:creator>
  <cp:lastModifiedBy>Hancock, Kelley-Jo</cp:lastModifiedBy>
  <cp:revision>115</cp:revision>
  <cp:lastPrinted>2012-09-12T18:52:52Z</cp:lastPrinted>
  <dcterms:created xsi:type="dcterms:W3CDTF">2012-02-21T18:19:11Z</dcterms:created>
  <dcterms:modified xsi:type="dcterms:W3CDTF">2015-05-11T19:50:42Z</dcterms:modified>
</cp:coreProperties>
</file>