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8" r:id="rId4"/>
    <p:sldId id="269" r:id="rId5"/>
    <p:sldId id="270" r:id="rId6"/>
    <p:sldId id="262" r:id="rId7"/>
    <p:sldId id="265" r:id="rId8"/>
    <p:sldId id="272" r:id="rId9"/>
    <p:sldId id="27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8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6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800"/>
              </a:spcAft>
              <a:buClr>
                <a:srgbClr val="33CCFF"/>
              </a:buClr>
              <a:buFont typeface="Wingdings" pitchFamily="-111" charset="2"/>
              <a:buNone/>
              <a:defRPr/>
            </a:pPr>
            <a:endParaRPr lang="en-US" sz="2000" b="1" dirty="0">
              <a:solidFill>
                <a:srgbClr val="000000"/>
              </a:solidFill>
              <a:ea typeface="ＭＳ Ｐゴシック" pitchFamily="-11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4174331" y="-973931"/>
            <a:ext cx="795338" cy="9144000"/>
          </a:xfrm>
          <a:prstGeom prst="rect">
            <a:avLst/>
          </a:prstGeom>
          <a:solidFill>
            <a:srgbClr val="FF8A0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pic>
        <p:nvPicPr>
          <p:cNvPr id="8" name="Picture 3" descr="G&amp;W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41313"/>
            <a:ext cx="13652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638" y="866319"/>
            <a:ext cx="5952360" cy="1422401"/>
          </a:xfrm>
        </p:spPr>
        <p:txBody>
          <a:bodyPr lIns="274320" tIns="0"/>
          <a:lstStyle>
            <a:lvl1pPr>
              <a:lnSpc>
                <a:spcPts val="44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638" y="2362201"/>
            <a:ext cx="5952360" cy="838198"/>
          </a:xfrm>
          <a:prstGeom prst="rect">
            <a:avLst/>
          </a:prstGeom>
        </p:spPr>
        <p:txBody>
          <a:bodyPr lIns="274320" tIns="0"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09638" y="3200400"/>
            <a:ext cx="5953125" cy="795338"/>
          </a:xfrm>
        </p:spPr>
        <p:txBody>
          <a:bodyPr lIns="274320" anchor="ctr"/>
          <a:lstStyle>
            <a:lvl1pPr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35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4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7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6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1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C716-0924-41CF-A51D-3DF7B9055A9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EEC7E-37C7-4F82-A56D-0176AFA61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linc.com/rportal/alf_docs/CHRNSS/Deprescription_BusinessRules.pdf" TargetMode="External"/><Relationship Id="rId2" Type="http://schemas.openxmlformats.org/officeDocument/2006/relationships/hyperlink" Target="https://www.railinc.com/rportal/alf_docs/Circulars/OT-1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138113" y="866775"/>
            <a:ext cx="8755062" cy="2790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  <a:t/>
            </a:r>
            <a:b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</a:br>
            <a: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  <a:t/>
            </a:r>
            <a:b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</a:br>
            <a: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  <a:t/>
            </a:r>
            <a:br>
              <a:rPr lang="en-US" dirty="0" smtClean="0">
                <a:solidFill>
                  <a:schemeClr val="accent1"/>
                </a:solidFill>
                <a:ea typeface="ＭＳ Ｐゴシック" pitchFamily="29" charset="-128"/>
              </a:rPr>
            </a:br>
            <a:r>
              <a:rPr lang="en-US" dirty="0" smtClean="0">
                <a:ea typeface="ＭＳ Ｐゴシック" pitchFamily="29" charset="-128"/>
              </a:rPr>
              <a:t>Car Hire Rule 1.B.2 Update</a:t>
            </a:r>
            <a:br>
              <a:rPr lang="en-US" dirty="0" smtClean="0">
                <a:ea typeface="ＭＳ Ｐゴシック" pitchFamily="29" charset="-128"/>
              </a:rPr>
            </a:br>
            <a:r>
              <a:rPr lang="en-US" dirty="0" smtClean="0">
                <a:ea typeface="ＭＳ Ｐゴシック" pitchFamily="29" charset="-128"/>
              </a:rPr>
              <a:t>Transportation Codes S, X or Y</a:t>
            </a:r>
            <a:br>
              <a:rPr lang="en-US" dirty="0" smtClean="0">
                <a:ea typeface="ＭＳ Ｐゴシック" pitchFamily="29" charset="-128"/>
              </a:rPr>
            </a:br>
            <a:r>
              <a:rPr lang="en-US" sz="2700" dirty="0" smtClean="0">
                <a:ea typeface="ＭＳ Ｐゴシック" pitchFamily="29" charset="-128"/>
              </a:rPr>
              <a:t>ACACSO Meeting</a:t>
            </a:r>
            <a:br>
              <a:rPr lang="en-US" sz="2700" dirty="0" smtClean="0">
                <a:ea typeface="ＭＳ Ｐゴシック" pitchFamily="29" charset="-128"/>
              </a:rPr>
            </a:br>
            <a:r>
              <a:rPr lang="en-US" sz="2700" dirty="0" smtClean="0">
                <a:ea typeface="ＭＳ Ｐゴシック" pitchFamily="29" charset="-128"/>
              </a:rPr>
              <a:t>May  7th</a:t>
            </a:r>
            <a:r>
              <a:rPr lang="en-US" sz="2400" dirty="0" smtClean="0">
                <a:ea typeface="ＭＳ Ｐゴシック" pitchFamily="29" charset="-128"/>
              </a:rPr>
              <a:t>, 2014</a:t>
            </a:r>
            <a:br>
              <a:rPr lang="en-US" sz="2400" dirty="0" smtClean="0">
                <a:ea typeface="ＭＳ Ｐゴシック" pitchFamily="29" charset="-128"/>
              </a:rPr>
            </a:br>
            <a:r>
              <a:rPr lang="en-US" sz="2400" dirty="0" smtClean="0">
                <a:solidFill>
                  <a:schemeClr val="accent1"/>
                </a:solidFill>
                <a:ea typeface="ＭＳ Ｐゴシック" pitchFamily="29" charset="-128"/>
              </a:rPr>
              <a:t/>
            </a:r>
            <a:br>
              <a:rPr lang="en-US" sz="2400" dirty="0" smtClean="0">
                <a:solidFill>
                  <a:schemeClr val="accent1"/>
                </a:solidFill>
                <a:ea typeface="ＭＳ Ｐゴシック" pitchFamily="29" charset="-128"/>
              </a:rPr>
            </a:br>
            <a:endParaRPr lang="en-US" sz="2000" i="1" dirty="0" smtClean="0">
              <a:ea typeface="ＭＳ Ｐゴシック" pitchFamily="29" charset="-128"/>
            </a:endParaRPr>
          </a:p>
        </p:txBody>
      </p:sp>
      <p:sp>
        <p:nvSpPr>
          <p:cNvPr id="307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886200"/>
            <a:ext cx="8997950" cy="990600"/>
          </a:xfrm>
        </p:spPr>
        <p:txBody>
          <a:bodyPr/>
          <a:lstStyle/>
          <a:p>
            <a:pPr algn="ctr" eaLnBrk="1" hangingPunct="1"/>
            <a:r>
              <a:rPr lang="en-US" sz="1200" dirty="0" smtClean="0">
                <a:solidFill>
                  <a:schemeClr val="tx1"/>
                </a:solidFill>
                <a:ea typeface="ＭＳ Ｐゴシック" pitchFamily="29" charset="-128"/>
              </a:rPr>
              <a:t>Patty Livingston</a:t>
            </a:r>
          </a:p>
          <a:p>
            <a:pPr algn="ctr" eaLnBrk="1" hangingPunct="1"/>
            <a:r>
              <a:rPr lang="en-US" sz="1200" dirty="0" smtClean="0">
                <a:solidFill>
                  <a:schemeClr val="tx1"/>
                </a:solidFill>
                <a:ea typeface="ＭＳ Ｐゴシック" pitchFamily="29" charset="-128"/>
              </a:rPr>
              <a:t> Manager Fleet Administration </a:t>
            </a:r>
          </a:p>
          <a:p>
            <a:pPr algn="ctr" eaLnBrk="1" hangingPunct="1"/>
            <a:r>
              <a:rPr lang="en-US" sz="1200" dirty="0" smtClean="0">
                <a:solidFill>
                  <a:schemeClr val="tx1"/>
                </a:solidFill>
                <a:ea typeface="ＭＳ Ｐゴシック" pitchFamily="29" charset="-128"/>
              </a:rPr>
              <a:t>Genesee &amp; Wyoming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29" charset="-128"/>
              </a:rPr>
              <a:t>Inc</a:t>
            </a:r>
            <a:endParaRPr lang="en-US" sz="1200" dirty="0" smtClean="0">
              <a:solidFill>
                <a:schemeClr val="tx1"/>
              </a:solidFill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624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6"/>
                </a:solidFill>
              </a:rPr>
              <a:t/>
            </a:r>
            <a:br>
              <a:rPr lang="en-US" sz="6000" dirty="0" smtClean="0">
                <a:solidFill>
                  <a:schemeClr val="accent6"/>
                </a:solidFill>
              </a:rPr>
            </a:br>
            <a:r>
              <a:rPr lang="en-US" sz="6000" dirty="0" smtClean="0">
                <a:solidFill>
                  <a:schemeClr val="accent6"/>
                </a:solidFill>
              </a:rPr>
              <a:t>Car Hire Rule 1.B.2</a:t>
            </a:r>
            <a:br>
              <a:rPr lang="en-US" sz="6000" dirty="0" smtClean="0">
                <a:solidFill>
                  <a:schemeClr val="accent6"/>
                </a:solidFill>
              </a:rPr>
            </a:br>
            <a:r>
              <a:rPr lang="en-US" sz="6000" dirty="0" smtClean="0">
                <a:solidFill>
                  <a:schemeClr val="accent6"/>
                </a:solidFill>
              </a:rPr>
              <a:t>Background</a:t>
            </a:r>
            <a:br>
              <a:rPr lang="en-US" sz="6000" dirty="0" smtClean="0">
                <a:solidFill>
                  <a:schemeClr val="accent6"/>
                </a:solidFill>
              </a:rPr>
            </a:br>
            <a:endParaRPr lang="en-US" sz="6000" dirty="0" smtClean="0">
              <a:solidFill>
                <a:schemeClr val="accent6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868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Cars restricted in </a:t>
            </a:r>
            <a:r>
              <a:rPr lang="en-US" sz="2800" dirty="0" smtClean="0"/>
              <a:t>interchange.</a:t>
            </a:r>
          </a:p>
          <a:p>
            <a:r>
              <a:rPr lang="en-US" sz="2800" dirty="0"/>
              <a:t>CH Rule 1.B.2 was in conflict with UMLER Business Rules.</a:t>
            </a:r>
          </a:p>
          <a:p>
            <a:r>
              <a:rPr lang="en-US" sz="2800" dirty="0" smtClean="0"/>
              <a:t>CH Rule 1.B.2 – Previously stated that cars assigned Transportation Codes S, X, or Y will have a car hire rate of zero assigned in the system.</a:t>
            </a:r>
          </a:p>
          <a:p>
            <a:r>
              <a:rPr lang="en-US" sz="2800" dirty="0" smtClean="0"/>
              <a:t>UMLER Business Rules maintain the car hire rates with Transportation Codes/Transportation Condition Codes XB – XY and are not zero rated.</a:t>
            </a:r>
          </a:p>
          <a:p>
            <a:r>
              <a:rPr lang="en-US" sz="2800" dirty="0" smtClean="0"/>
              <a:t>EAC formed a TAG to review.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C1C5-4BED-4D9E-A9DC-90F9828BB18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9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 marL="109713" indent="0">
              <a:spcBef>
                <a:spcPts val="400"/>
              </a:spcBef>
              <a:buNone/>
              <a:defRPr/>
            </a:pPr>
            <a:r>
              <a:rPr lang="en-US" sz="2800" dirty="0" smtClean="0"/>
              <a:t>UMLER Transportation Code X and Condition Code: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dirty="0" smtClean="0"/>
              <a:t>	</a:t>
            </a:r>
            <a:r>
              <a:rPr lang="en-US" sz="2000" dirty="0" smtClean="0"/>
              <a:t>XA  -  </a:t>
            </a:r>
            <a:r>
              <a:rPr lang="en-US" sz="2000" dirty="0"/>
              <a:t>AAR </a:t>
            </a:r>
            <a:r>
              <a:rPr lang="en-US" sz="2000" dirty="0" smtClean="0"/>
              <a:t>Overage </a:t>
            </a:r>
            <a:r>
              <a:rPr lang="en-US" sz="2000" dirty="0"/>
              <a:t>		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XB  -  Air </a:t>
            </a:r>
            <a:r>
              <a:rPr lang="en-US" sz="2000" dirty="0"/>
              <a:t>Brakes				</a:t>
            </a:r>
            <a:endParaRPr lang="en-US" sz="2000" dirty="0" smtClean="0"/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 smtClean="0"/>
              <a:t>	XC  -  Axles				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XD  - </a:t>
            </a:r>
            <a:r>
              <a:rPr lang="en-US" sz="2000" dirty="0"/>
              <a:t>Couplers and Coupler Parts	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XF </a:t>
            </a:r>
            <a:r>
              <a:rPr lang="en-US" sz="2000" dirty="0" smtClean="0"/>
              <a:t>  - </a:t>
            </a:r>
            <a:r>
              <a:rPr lang="en-US" sz="2000" dirty="0"/>
              <a:t>Coupler Yokes			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XG  - </a:t>
            </a:r>
            <a:r>
              <a:rPr lang="en-US" sz="2000" dirty="0"/>
              <a:t>Draft Gears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XJ </a:t>
            </a:r>
            <a:r>
              <a:rPr lang="en-US" sz="2000" dirty="0" smtClean="0"/>
              <a:t>  - </a:t>
            </a:r>
            <a:r>
              <a:rPr lang="en-US" sz="2000" dirty="0"/>
              <a:t>Journal Bearings and Journal Lubrication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XN  - </a:t>
            </a:r>
            <a:r>
              <a:rPr lang="en-US" sz="2000" dirty="0"/>
              <a:t>Trucks					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XP   - </a:t>
            </a:r>
            <a:r>
              <a:rPr lang="en-US" sz="2000" dirty="0"/>
              <a:t>Truck Side Frame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 smtClean="0"/>
              <a:t>	XT   - </a:t>
            </a:r>
            <a:r>
              <a:rPr lang="en-US" sz="2000" dirty="0"/>
              <a:t>Truck Bolster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 smtClean="0"/>
              <a:t>	XU  - </a:t>
            </a:r>
            <a:r>
              <a:rPr lang="en-US" sz="2000" dirty="0"/>
              <a:t>Tank Cars</a:t>
            </a:r>
            <a:endParaRPr lang="en-US" sz="2000" dirty="0" smtClean="0"/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XW - Wheels</a:t>
            </a:r>
          </a:p>
          <a:p>
            <a:pPr marL="365708" indent="-255995" algn="just">
              <a:spcBef>
                <a:spcPts val="400"/>
              </a:spcBef>
              <a:buNone/>
              <a:defRPr/>
            </a:pPr>
            <a:r>
              <a:rPr lang="en-US" sz="2000" dirty="0" smtClean="0"/>
              <a:t>	XZ </a:t>
            </a:r>
            <a:r>
              <a:rPr lang="en-US" sz="2000" dirty="0"/>
              <a:t> </a:t>
            </a:r>
            <a:r>
              <a:rPr lang="en-US" sz="2000" dirty="0" smtClean="0"/>
              <a:t> - </a:t>
            </a:r>
            <a:r>
              <a:rPr lang="en-US" sz="2000" dirty="0"/>
              <a:t>Other Restriction </a:t>
            </a:r>
            <a:endParaRPr lang="en-US" sz="2000" dirty="0" smtClean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Freight Cars Prohibited in Interchange</a:t>
            </a:r>
          </a:p>
        </p:txBody>
      </p:sp>
    </p:spTree>
    <p:extLst>
      <p:ext uri="{BB962C8B-B14F-4D97-AF65-F5344CB8AC3E}">
        <p14:creationId xmlns:p14="http://schemas.microsoft.com/office/powerpoint/2010/main" val="32805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Freight Cars Prohibited in Interchange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UMLER Transportation Code 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Y_ - FRA Interchange Restricted</a:t>
            </a:r>
          </a:p>
          <a:p>
            <a:pPr marL="0" indent="0">
              <a:buNone/>
            </a:pPr>
            <a:r>
              <a:rPr lang="en-US" dirty="0" smtClean="0"/>
              <a:t>	YA - FRA Overage (50 years or older)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9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Freight Cars Moving to Scrap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Transportation Code 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S_ - A condemned car or car destined for 	scrap or dismantling.</a:t>
            </a:r>
          </a:p>
          <a:p>
            <a:pPr marL="0" indent="0">
              <a:buNone/>
            </a:pPr>
            <a:r>
              <a:rPr lang="en-US" dirty="0" smtClean="0"/>
              <a:t>	SX - Car sold for scrap under AAR I/C Rule 	88 and can never reenter rail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554162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6"/>
                </a:solidFill>
              </a:rPr>
              <a:t/>
            </a:r>
            <a:br>
              <a:rPr lang="en-US" sz="6000" dirty="0" smtClean="0">
                <a:solidFill>
                  <a:schemeClr val="accent6"/>
                </a:solidFill>
              </a:rPr>
            </a:br>
            <a:r>
              <a:rPr lang="en-US" sz="6000" dirty="0" smtClean="0">
                <a:solidFill>
                  <a:schemeClr val="accent6"/>
                </a:solidFill>
              </a:rPr>
              <a:t>Amended Car Hire Rule 1.B.2</a:t>
            </a:r>
            <a:br>
              <a:rPr lang="en-US" sz="6000" dirty="0" smtClean="0">
                <a:solidFill>
                  <a:schemeClr val="accent6"/>
                </a:solidFill>
              </a:rPr>
            </a:br>
            <a:endParaRPr lang="en-US" sz="6000" dirty="0" smtClean="0">
              <a:solidFill>
                <a:schemeClr val="accent6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dirty="0" smtClean="0"/>
              <a:t>Cars registered with a Transportation Code/Transportation Condition Code S_, SX, XA, XZ or YA are not eligible for car hire earnings and will be assigned a zero rate.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0C1C5-4BED-4D9E-A9DC-90F9828BB18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4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Business Rule Changes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*If </a:t>
            </a:r>
            <a:r>
              <a:rPr lang="en-US" sz="1800" dirty="0"/>
              <a:t>the S_ is removed, the rates that applied prior to assignment of the S_ should be restored</a:t>
            </a:r>
            <a:r>
              <a:rPr lang="en-US" sz="1800" dirty="0" smtClean="0"/>
              <a:t>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**</a:t>
            </a:r>
            <a:r>
              <a:rPr lang="en-US" sz="1800" dirty="0"/>
              <a:t>For cars with XA assigned all existing rates should be set to zero</a:t>
            </a:r>
            <a:r>
              <a:rPr lang="en-US" sz="1800" dirty="0" smtClean="0"/>
              <a:t>.  </a:t>
            </a:r>
            <a:r>
              <a:rPr lang="en-US" sz="1800" dirty="0"/>
              <a:t>After the zero rate is </a:t>
            </a:r>
            <a:r>
              <a:rPr lang="en-US" sz="1800" dirty="0" smtClean="0"/>
              <a:t>applied, carriers </a:t>
            </a:r>
            <a:r>
              <a:rPr lang="en-US" sz="1800" dirty="0"/>
              <a:t>may choose to negotiate a new bilateral rate and continue to use the cars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***In </a:t>
            </a:r>
            <a:r>
              <a:rPr lang="en-US" sz="1800" dirty="0"/>
              <a:t>the event that a car with XA assigned qualifies for extended life after the assignment of XA, </a:t>
            </a:r>
            <a:r>
              <a:rPr lang="en-US" sz="1800" dirty="0" smtClean="0"/>
              <a:t>the rates </a:t>
            </a:r>
            <a:r>
              <a:rPr lang="en-US" sz="1800" dirty="0"/>
              <a:t>that applied before the assignment of the XA should be restored.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60186"/>
              </p:ext>
            </p:extLst>
          </p:nvPr>
        </p:nvGraphicFramePr>
        <p:xfrm>
          <a:off x="381000" y="1524000"/>
          <a:ext cx="8381998" cy="304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1600200"/>
                <a:gridCol w="1447800"/>
                <a:gridCol w="1408378"/>
                <a:gridCol w="1106222"/>
                <a:gridCol w="1371598"/>
              </a:tblGrid>
              <a:tr h="8398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_*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Condemned car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SX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AAR I/C Rule 88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XA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***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AAR Overage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XZ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YA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FRA 50 year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73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Default 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Negotiated 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60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Bilateral 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**Rate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Zero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38100" marB="47625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Recap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 approved the TAG recommendations to amend the wording of CHR1 and change the Business Rules for negotiated rates.</a:t>
            </a:r>
          </a:p>
          <a:p>
            <a:endParaRPr lang="en-US" dirty="0" smtClean="0"/>
          </a:p>
          <a:p>
            <a:r>
              <a:rPr lang="en-US" dirty="0" smtClean="0"/>
              <a:t>Circular OT-10 Code of Car Service Rules/Code of Car </a:t>
            </a:r>
            <a:r>
              <a:rPr lang="en-US" dirty="0"/>
              <a:t>H</a:t>
            </a:r>
            <a:r>
              <a:rPr lang="en-US" dirty="0" smtClean="0"/>
              <a:t>ire Rules was updated to reflect the new wording. </a:t>
            </a:r>
            <a:r>
              <a:rPr lang="en-US" sz="1600" dirty="0">
                <a:hlinkClick r:id="rId2"/>
              </a:rPr>
              <a:t>https://www.railinc.com/rportal/alf_docs/Circulars/OT-10.pdf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dirty="0" smtClean="0"/>
          </a:p>
          <a:p>
            <a:r>
              <a:rPr lang="en-US" dirty="0" smtClean="0"/>
              <a:t>Business Rules target date for programming changes is </a:t>
            </a:r>
            <a:r>
              <a:rPr lang="en-US" dirty="0"/>
              <a:t>the second quarter of </a:t>
            </a:r>
            <a:r>
              <a:rPr lang="en-US" dirty="0" smtClean="0"/>
              <a:t>2014. </a:t>
            </a: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www.railinc.com/rportal/alf_docs/CHRNSS/Deprescription_BusinessRules.pdf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29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QUESTIONS????</a:t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Interim period – How will </a:t>
            </a:r>
            <a:r>
              <a:rPr lang="en-US" dirty="0" smtClean="0"/>
              <a:t>the changes to negotiated rates be handled?</a:t>
            </a:r>
          </a:p>
          <a:p>
            <a:r>
              <a:rPr lang="en-US" dirty="0" smtClean="0"/>
              <a:t>How will you know what cars are now zero rated for the bilateral rates?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5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362</Words>
  <Application>Microsoft Office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  Car Hire Rule 1.B.2 Update Transportation Codes S, X or Y ACACSO Meeting May  7th, 2014  </vt:lpstr>
      <vt:lpstr> Car Hire Rule 1.B.2 Background </vt:lpstr>
      <vt:lpstr>Freight Cars Prohibited in Interchange</vt:lpstr>
      <vt:lpstr>Freight Cars Prohibited in Interchange</vt:lpstr>
      <vt:lpstr>Freight Cars Moving to Scrap</vt:lpstr>
      <vt:lpstr> Amended Car Hire Rule 1.B.2 </vt:lpstr>
      <vt:lpstr>Business Rule Changes Table</vt:lpstr>
      <vt:lpstr>Recap</vt:lpstr>
      <vt:lpstr>QUESTIONS???? </vt:lpstr>
    </vt:vector>
  </TitlesOfParts>
  <Company>Genesee &amp; Wyoming Railroad Services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 Hire Rule 1 Transportation Codes S, X or Y ACACSO Meeting May  8th, 2014</dc:title>
  <dc:creator>Genesee &amp; Wyoming Inc.</dc:creator>
  <cp:lastModifiedBy>Hancock, Kelley-Jo</cp:lastModifiedBy>
  <cp:revision>101</cp:revision>
  <cp:lastPrinted>2014-03-14T13:07:13Z</cp:lastPrinted>
  <dcterms:created xsi:type="dcterms:W3CDTF">2014-03-12T21:28:37Z</dcterms:created>
  <dcterms:modified xsi:type="dcterms:W3CDTF">2014-05-02T21:54:42Z</dcterms:modified>
</cp:coreProperties>
</file>