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91" r:id="rId2"/>
    <p:sldId id="309" r:id="rId3"/>
    <p:sldId id="293" r:id="rId4"/>
    <p:sldId id="310" r:id="rId5"/>
    <p:sldId id="295" r:id="rId6"/>
    <p:sldId id="303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4" r:id="rId15"/>
    <p:sldId id="308" r:id="rId16"/>
    <p:sldId id="306" r:id="rId17"/>
    <p:sldId id="307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178" y="-9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vidH\Rail%20Equip%20Finance%20Conference%202013\Spreadsheets\EOY%202012%20Result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vidH\Rail%20Equip%20Finance%20Conference%202013\Spreadsheets\Subfleet_Details_for_2013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vidH\Rail%20Equip%20Finance%20Conference%202013\Spreadsheets\Subfleet_Details_for_2013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vidH\Rail%20Equip%20Finance%20Conference%202013\Spreadsheets\Index%20Graphs%2011Feb13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vidH\Rail%20Equip%20Finance%20Conference%202013\Spreadsheets\Index%20Graphs%2011Feb13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vidH\Rail%20Equip%20Finance%20Conference%202013\Spreadsheets\Index%20Graphs%2011Feb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vidH\Rail%20Equip%20Finance%20Conference%202013\Spreadsheets\EOY%202012%20Resul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vidH\Rail%20Equip%20Finance%20Conference%202013\Spreadsheets\EOY%202012%20Resul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vidH\Rail%20Equip%20Finance%20Conference%202013\Spreadsheets\EOY%202012%20Resul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vidH\Rail%20Equip%20Finance%20Conference%202013\Spreadsheets\EOY%202012%20Resul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vidH\Rail%20Equip%20Finance%20Conference%202013\Spreadsheets\Subfleet_Details_for_2013%2005Feb1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vidH\Rail%20Equip%20Finance%20Conference%202013\Spreadsheets\Subfleet_Details_for_2013%2005Feb13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vidH\Rail%20Equip%20Finance%20Conference%202013\Spreadsheets\Subfleet_Details_for_2013%2005Feb13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vidH\Rail%20Equip%20Finance%20Conference%202013\Spreadsheets\Subfleet_Details_for_2013%2005Feb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Equip_Dist!$A$14</c:f>
              <c:strCache>
                <c:ptCount val="1"/>
                <c:pt idx="0">
                  <c:v>Box Cars</c:v>
                </c:pt>
              </c:strCache>
            </c:strRef>
          </c:tx>
          <c:invertIfNegative val="0"/>
          <c:cat>
            <c:numRef>
              <c:f>Equip_Dist!$B$13:$E$13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Equip_Dist!$B$14:$E$14</c:f>
              <c:numCache>
                <c:formatCode>#,##0,</c:formatCode>
                <c:ptCount val="4"/>
                <c:pt idx="0">
                  <c:v>132795</c:v>
                </c:pt>
                <c:pt idx="1">
                  <c:v>123642</c:v>
                </c:pt>
                <c:pt idx="2">
                  <c:v>120829</c:v>
                </c:pt>
                <c:pt idx="3">
                  <c:v>118113</c:v>
                </c:pt>
              </c:numCache>
            </c:numRef>
          </c:val>
        </c:ser>
        <c:ser>
          <c:idx val="1"/>
          <c:order val="1"/>
          <c:tx>
            <c:strRef>
              <c:f>Equip_Dist!$A$15</c:f>
              <c:strCache>
                <c:ptCount val="1"/>
                <c:pt idx="0">
                  <c:v>Covered Hoppers</c:v>
                </c:pt>
              </c:strCache>
            </c:strRef>
          </c:tx>
          <c:invertIfNegative val="0"/>
          <c:cat>
            <c:numRef>
              <c:f>Equip_Dist!$B$13:$E$13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Equip_Dist!$B$15:$E$15</c:f>
              <c:numCache>
                <c:formatCode>#,##0,</c:formatCode>
                <c:ptCount val="4"/>
                <c:pt idx="0">
                  <c:v>463828</c:v>
                </c:pt>
                <c:pt idx="1">
                  <c:v>458065</c:v>
                </c:pt>
                <c:pt idx="2">
                  <c:v>466416</c:v>
                </c:pt>
                <c:pt idx="3">
                  <c:v>478856</c:v>
                </c:pt>
              </c:numCache>
            </c:numRef>
          </c:val>
        </c:ser>
        <c:ser>
          <c:idx val="2"/>
          <c:order val="2"/>
          <c:tx>
            <c:strRef>
              <c:f>Equip_Dist!$A$16</c:f>
              <c:strCache>
                <c:ptCount val="1"/>
                <c:pt idx="0">
                  <c:v>Flats</c:v>
                </c:pt>
              </c:strCache>
            </c:strRef>
          </c:tx>
          <c:invertIfNegative val="0"/>
          <c:cat>
            <c:numRef>
              <c:f>Equip_Dist!$B$13:$E$13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Equip_Dist!$B$16:$E$16</c:f>
              <c:numCache>
                <c:formatCode>#,##0,</c:formatCode>
                <c:ptCount val="4"/>
                <c:pt idx="0">
                  <c:v>195407</c:v>
                </c:pt>
                <c:pt idx="1">
                  <c:v>192999</c:v>
                </c:pt>
                <c:pt idx="2">
                  <c:v>193322</c:v>
                </c:pt>
                <c:pt idx="3">
                  <c:v>191304</c:v>
                </c:pt>
              </c:numCache>
            </c:numRef>
          </c:val>
        </c:ser>
        <c:ser>
          <c:idx val="3"/>
          <c:order val="3"/>
          <c:tx>
            <c:strRef>
              <c:f>Equip_Dist!$A$17</c:f>
              <c:strCache>
                <c:ptCount val="1"/>
                <c:pt idx="0">
                  <c:v>Gondolas</c:v>
                </c:pt>
              </c:strCache>
            </c:strRef>
          </c:tx>
          <c:invertIfNegative val="0"/>
          <c:cat>
            <c:numRef>
              <c:f>Equip_Dist!$B$13:$E$13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Equip_Dist!$B$17:$E$17</c:f>
              <c:numCache>
                <c:formatCode>#,##0,</c:formatCode>
                <c:ptCount val="4"/>
                <c:pt idx="0">
                  <c:v>236590</c:v>
                </c:pt>
                <c:pt idx="1">
                  <c:v>231033</c:v>
                </c:pt>
                <c:pt idx="2">
                  <c:v>230395</c:v>
                </c:pt>
                <c:pt idx="3">
                  <c:v>232169</c:v>
                </c:pt>
              </c:numCache>
            </c:numRef>
          </c:val>
        </c:ser>
        <c:ser>
          <c:idx val="4"/>
          <c:order val="4"/>
          <c:tx>
            <c:strRef>
              <c:f>Equip_Dist!$A$18</c:f>
              <c:strCache>
                <c:ptCount val="1"/>
                <c:pt idx="0">
                  <c:v>Hoppers</c:v>
                </c:pt>
              </c:strCache>
            </c:strRef>
          </c:tx>
          <c:invertIfNegative val="0"/>
          <c:cat>
            <c:numRef>
              <c:f>Equip_Dist!$B$13:$E$13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Equip_Dist!$B$18:$E$18</c:f>
              <c:numCache>
                <c:formatCode>#,##0,</c:formatCode>
                <c:ptCount val="4"/>
                <c:pt idx="0">
                  <c:v>166070</c:v>
                </c:pt>
                <c:pt idx="1">
                  <c:v>159565</c:v>
                </c:pt>
                <c:pt idx="2">
                  <c:v>154106</c:v>
                </c:pt>
                <c:pt idx="3">
                  <c:v>149479</c:v>
                </c:pt>
              </c:numCache>
            </c:numRef>
          </c:val>
        </c:ser>
        <c:ser>
          <c:idx val="5"/>
          <c:order val="5"/>
          <c:tx>
            <c:strRef>
              <c:f>Equip_Dist!$A$19</c:f>
              <c:strCache>
                <c:ptCount val="1"/>
                <c:pt idx="0">
                  <c:v>Reefers</c:v>
                </c:pt>
              </c:strCache>
            </c:strRef>
          </c:tx>
          <c:invertIfNegative val="0"/>
          <c:dLbls>
            <c:delete val="1"/>
          </c:dLbls>
          <c:cat>
            <c:numRef>
              <c:f>Equip_Dist!$B$13:$E$13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Equip_Dist!$B$19:$E$19</c:f>
              <c:numCache>
                <c:formatCode>#,##0,</c:formatCode>
                <c:ptCount val="4"/>
                <c:pt idx="0">
                  <c:v>16339</c:v>
                </c:pt>
                <c:pt idx="1">
                  <c:v>15359</c:v>
                </c:pt>
                <c:pt idx="2">
                  <c:v>14590</c:v>
                </c:pt>
                <c:pt idx="3">
                  <c:v>14409</c:v>
                </c:pt>
              </c:numCache>
            </c:numRef>
          </c:val>
        </c:ser>
        <c:ser>
          <c:idx val="6"/>
          <c:order val="6"/>
          <c:tx>
            <c:strRef>
              <c:f>Equip_Dist!$A$20</c:f>
              <c:strCache>
                <c:ptCount val="1"/>
                <c:pt idx="0">
                  <c:v>Tanks</c:v>
                </c:pt>
              </c:strCache>
            </c:strRef>
          </c:tx>
          <c:invertIfNegative val="0"/>
          <c:cat>
            <c:numRef>
              <c:f>Equip_Dist!$B$13:$E$13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Equip_Dist!$B$20:$E$20</c:f>
              <c:numCache>
                <c:formatCode>#,##0,</c:formatCode>
                <c:ptCount val="4"/>
                <c:pt idx="0">
                  <c:v>303802</c:v>
                </c:pt>
                <c:pt idx="1">
                  <c:v>300249</c:v>
                </c:pt>
                <c:pt idx="2">
                  <c:v>302606</c:v>
                </c:pt>
                <c:pt idx="3">
                  <c:v>315070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"/>
        <c:overlap val="100"/>
        <c:axId val="3336832"/>
        <c:axId val="8880512"/>
      </c:barChart>
      <c:catAx>
        <c:axId val="3336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880512"/>
        <c:crosses val="autoZero"/>
        <c:auto val="1"/>
        <c:lblAlgn val="ctr"/>
        <c:lblOffset val="100"/>
        <c:noMultiLvlLbl val="0"/>
      </c:catAx>
      <c:valAx>
        <c:axId val="8880512"/>
        <c:scaling>
          <c:orientation val="minMax"/>
        </c:scaling>
        <c:delete val="1"/>
        <c:axPos val="l"/>
        <c:numFmt formatCode="#,##0," sourceLinked="1"/>
        <c:majorTickMark val="none"/>
        <c:minorTickMark val="none"/>
        <c:tickLblPos val="nextTo"/>
        <c:crossAx val="3336832"/>
        <c:crosses val="autoZero"/>
        <c:crossBetween val="between"/>
      </c:valAx>
      <c:spPr>
        <a:noFill/>
        <a:ln w="3175">
          <a:noFill/>
        </a:ln>
        <a:effectLst>
          <a:glow>
            <a:schemeClr val="accent1"/>
          </a:glow>
          <a:softEdge rad="0"/>
        </a:effectLst>
      </c:spPr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72179598643919507"/>
          <c:y val="0.13407656801520498"/>
          <c:w val="0.26778734689413825"/>
          <c:h val="0.79621468006154383"/>
        </c:manualLayout>
      </c:layout>
      <c:overlay val="0"/>
    </c:legend>
    <c:plotVisOnly val="1"/>
    <c:dispBlanksAs val="gap"/>
    <c:showDLblsOverMax val="0"/>
  </c:chart>
  <c:spPr>
    <a:noFill/>
    <a:ln w="25400" cap="flat" cmpd="sng" algn="ctr">
      <a:noFill/>
      <a:prstDash val="solid"/>
    </a:ln>
    <a:effectLst/>
  </c:spPr>
  <c:txPr>
    <a:bodyPr/>
    <a:lstStyle/>
    <a:p>
      <a:pPr>
        <a:defRPr sz="1600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2"/>
          <c:order val="0"/>
          <c:tx>
            <c:strRef>
              <c:f>Boxcar_Small!$B$1</c:f>
              <c:strCache>
                <c:ptCount val="1"/>
                <c:pt idx="0">
                  <c:v>GRL_286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prstClr val="black"/>
              </a:solidFill>
            </a:ln>
          </c:spPr>
          <c:invertIfNegative val="0"/>
          <c:cat>
            <c:strRef>
              <c:f>Boxcar_Small!$A$2:$A$26</c:f>
              <c:strCache>
                <c:ptCount val="25"/>
                <c:pt idx="0">
                  <c:v>1 &amp;  2</c:v>
                </c:pt>
                <c:pt idx="1">
                  <c:v>3 &amp;  4</c:v>
                </c:pt>
                <c:pt idx="2">
                  <c:v>5 &amp;  6</c:v>
                </c:pt>
                <c:pt idx="3">
                  <c:v>7 &amp;  8</c:v>
                </c:pt>
                <c:pt idx="4">
                  <c:v>9 &amp; 10</c:v>
                </c:pt>
                <c:pt idx="5">
                  <c:v>11 &amp; 12</c:v>
                </c:pt>
                <c:pt idx="6">
                  <c:v>13 &amp; 14</c:v>
                </c:pt>
                <c:pt idx="7">
                  <c:v>15 &amp; 16</c:v>
                </c:pt>
                <c:pt idx="8">
                  <c:v>17 &amp; 18</c:v>
                </c:pt>
                <c:pt idx="9">
                  <c:v>19 &amp; 20</c:v>
                </c:pt>
                <c:pt idx="10">
                  <c:v>21 &amp; 22</c:v>
                </c:pt>
                <c:pt idx="11">
                  <c:v>23 &amp; 24</c:v>
                </c:pt>
                <c:pt idx="12">
                  <c:v>25 &amp; 26</c:v>
                </c:pt>
                <c:pt idx="13">
                  <c:v>27 &amp; 28</c:v>
                </c:pt>
                <c:pt idx="14">
                  <c:v>29 &amp; 30</c:v>
                </c:pt>
                <c:pt idx="15">
                  <c:v>31 &amp; 32</c:v>
                </c:pt>
                <c:pt idx="16">
                  <c:v>33 &amp; 34</c:v>
                </c:pt>
                <c:pt idx="17">
                  <c:v>35 &amp; 36</c:v>
                </c:pt>
                <c:pt idx="18">
                  <c:v>37 &amp; 38</c:v>
                </c:pt>
                <c:pt idx="19">
                  <c:v>39 &amp; 40</c:v>
                </c:pt>
                <c:pt idx="20">
                  <c:v>41 &amp; 42</c:v>
                </c:pt>
                <c:pt idx="21">
                  <c:v>43 &amp; 44</c:v>
                </c:pt>
                <c:pt idx="22">
                  <c:v>45 &amp; 46</c:v>
                </c:pt>
                <c:pt idx="23">
                  <c:v>47 &amp; 48</c:v>
                </c:pt>
                <c:pt idx="24">
                  <c:v>49 &amp; 50</c:v>
                </c:pt>
              </c:strCache>
            </c:strRef>
          </c:cat>
          <c:val>
            <c:numRef>
              <c:f>Boxcar_Small!$B$2:$B$26</c:f>
              <c:numCache>
                <c:formatCode>General</c:formatCode>
                <c:ptCount val="25"/>
                <c:pt idx="0">
                  <c:v>922</c:v>
                </c:pt>
                <c:pt idx="1">
                  <c:v>99</c:v>
                </c:pt>
                <c:pt idx="2">
                  <c:v>5</c:v>
                </c:pt>
                <c:pt idx="3">
                  <c:v>1283</c:v>
                </c:pt>
                <c:pt idx="4">
                  <c:v>3279</c:v>
                </c:pt>
                <c:pt idx="5">
                  <c:v>1585</c:v>
                </c:pt>
                <c:pt idx="6">
                  <c:v>2279</c:v>
                </c:pt>
                <c:pt idx="7">
                  <c:v>2801</c:v>
                </c:pt>
                <c:pt idx="8">
                  <c:v>2650</c:v>
                </c:pt>
                <c:pt idx="9">
                  <c:v>1534</c:v>
                </c:pt>
                <c:pt idx="11">
                  <c:v>109</c:v>
                </c:pt>
                <c:pt idx="12">
                  <c:v>136</c:v>
                </c:pt>
                <c:pt idx="15">
                  <c:v>7</c:v>
                </c:pt>
                <c:pt idx="16">
                  <c:v>292</c:v>
                </c:pt>
                <c:pt idx="17">
                  <c:v>444</c:v>
                </c:pt>
                <c:pt idx="18">
                  <c:v>141</c:v>
                </c:pt>
                <c:pt idx="19">
                  <c:v>748</c:v>
                </c:pt>
                <c:pt idx="20">
                  <c:v>168</c:v>
                </c:pt>
                <c:pt idx="21">
                  <c:v>250</c:v>
                </c:pt>
                <c:pt idx="22">
                  <c:v>364</c:v>
                </c:pt>
                <c:pt idx="24">
                  <c:v>2</c:v>
                </c:pt>
              </c:numCache>
            </c:numRef>
          </c:val>
        </c:ser>
        <c:ser>
          <c:idx val="3"/>
          <c:order val="1"/>
          <c:tx>
            <c:strRef>
              <c:f>Boxcar_Small!$C$1</c:f>
              <c:strCache>
                <c:ptCount val="1"/>
                <c:pt idx="0">
                  <c:v>GRL_268</c:v>
                </c:pt>
              </c:strCache>
            </c:strRef>
          </c:tx>
          <c:spPr>
            <a:solidFill>
              <a:srgbClr val="C00000"/>
            </a:solidFill>
            <a:ln>
              <a:solidFill>
                <a:prstClr val="black"/>
              </a:solidFill>
            </a:ln>
          </c:spPr>
          <c:invertIfNegative val="0"/>
          <c:cat>
            <c:strRef>
              <c:f>Boxcar_Small!$A$2:$A$26</c:f>
              <c:strCache>
                <c:ptCount val="25"/>
                <c:pt idx="0">
                  <c:v>1 &amp;  2</c:v>
                </c:pt>
                <c:pt idx="1">
                  <c:v>3 &amp;  4</c:v>
                </c:pt>
                <c:pt idx="2">
                  <c:v>5 &amp;  6</c:v>
                </c:pt>
                <c:pt idx="3">
                  <c:v>7 &amp;  8</c:v>
                </c:pt>
                <c:pt idx="4">
                  <c:v>9 &amp; 10</c:v>
                </c:pt>
                <c:pt idx="5">
                  <c:v>11 &amp; 12</c:v>
                </c:pt>
                <c:pt idx="6">
                  <c:v>13 &amp; 14</c:v>
                </c:pt>
                <c:pt idx="7">
                  <c:v>15 &amp; 16</c:v>
                </c:pt>
                <c:pt idx="8">
                  <c:v>17 &amp; 18</c:v>
                </c:pt>
                <c:pt idx="9">
                  <c:v>19 &amp; 20</c:v>
                </c:pt>
                <c:pt idx="10">
                  <c:v>21 &amp; 22</c:v>
                </c:pt>
                <c:pt idx="11">
                  <c:v>23 &amp; 24</c:v>
                </c:pt>
                <c:pt idx="12">
                  <c:v>25 &amp; 26</c:v>
                </c:pt>
                <c:pt idx="13">
                  <c:v>27 &amp; 28</c:v>
                </c:pt>
                <c:pt idx="14">
                  <c:v>29 &amp; 30</c:v>
                </c:pt>
                <c:pt idx="15">
                  <c:v>31 &amp; 32</c:v>
                </c:pt>
                <c:pt idx="16">
                  <c:v>33 &amp; 34</c:v>
                </c:pt>
                <c:pt idx="17">
                  <c:v>35 &amp; 36</c:v>
                </c:pt>
                <c:pt idx="18">
                  <c:v>37 &amp; 38</c:v>
                </c:pt>
                <c:pt idx="19">
                  <c:v>39 &amp; 40</c:v>
                </c:pt>
                <c:pt idx="20">
                  <c:v>41 &amp; 42</c:v>
                </c:pt>
                <c:pt idx="21">
                  <c:v>43 &amp; 44</c:v>
                </c:pt>
                <c:pt idx="22">
                  <c:v>45 &amp; 46</c:v>
                </c:pt>
                <c:pt idx="23">
                  <c:v>47 &amp; 48</c:v>
                </c:pt>
                <c:pt idx="24">
                  <c:v>49 &amp; 50</c:v>
                </c:pt>
              </c:strCache>
            </c:strRef>
          </c:cat>
          <c:val>
            <c:numRef>
              <c:f>Boxcar_Small!$C$2:$C$26</c:f>
              <c:numCache>
                <c:formatCode>General</c:formatCode>
                <c:ptCount val="25"/>
                <c:pt idx="12">
                  <c:v>12</c:v>
                </c:pt>
                <c:pt idx="16">
                  <c:v>505</c:v>
                </c:pt>
                <c:pt idx="17">
                  <c:v>75</c:v>
                </c:pt>
                <c:pt idx="18">
                  <c:v>1689</c:v>
                </c:pt>
                <c:pt idx="19">
                  <c:v>282</c:v>
                </c:pt>
                <c:pt idx="20">
                  <c:v>170</c:v>
                </c:pt>
                <c:pt idx="21">
                  <c:v>136</c:v>
                </c:pt>
                <c:pt idx="22">
                  <c:v>99</c:v>
                </c:pt>
              </c:numCache>
            </c:numRef>
          </c:val>
        </c:ser>
        <c:ser>
          <c:idx val="1"/>
          <c:order val="2"/>
          <c:tx>
            <c:strRef>
              <c:f>Boxcar_Small!$D$1</c:f>
              <c:strCache>
                <c:ptCount val="1"/>
                <c:pt idx="0">
                  <c:v>GRL_263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Boxcar_Small!$A$2:$A$26</c:f>
              <c:strCache>
                <c:ptCount val="25"/>
                <c:pt idx="0">
                  <c:v>1 &amp;  2</c:v>
                </c:pt>
                <c:pt idx="1">
                  <c:v>3 &amp;  4</c:v>
                </c:pt>
                <c:pt idx="2">
                  <c:v>5 &amp;  6</c:v>
                </c:pt>
                <c:pt idx="3">
                  <c:v>7 &amp;  8</c:v>
                </c:pt>
                <c:pt idx="4">
                  <c:v>9 &amp; 10</c:v>
                </c:pt>
                <c:pt idx="5">
                  <c:v>11 &amp; 12</c:v>
                </c:pt>
                <c:pt idx="6">
                  <c:v>13 &amp; 14</c:v>
                </c:pt>
                <c:pt idx="7">
                  <c:v>15 &amp; 16</c:v>
                </c:pt>
                <c:pt idx="8">
                  <c:v>17 &amp; 18</c:v>
                </c:pt>
                <c:pt idx="9">
                  <c:v>19 &amp; 20</c:v>
                </c:pt>
                <c:pt idx="10">
                  <c:v>21 &amp; 22</c:v>
                </c:pt>
                <c:pt idx="11">
                  <c:v>23 &amp; 24</c:v>
                </c:pt>
                <c:pt idx="12">
                  <c:v>25 &amp; 26</c:v>
                </c:pt>
                <c:pt idx="13">
                  <c:v>27 &amp; 28</c:v>
                </c:pt>
                <c:pt idx="14">
                  <c:v>29 &amp; 30</c:v>
                </c:pt>
                <c:pt idx="15">
                  <c:v>31 &amp; 32</c:v>
                </c:pt>
                <c:pt idx="16">
                  <c:v>33 &amp; 34</c:v>
                </c:pt>
                <c:pt idx="17">
                  <c:v>35 &amp; 36</c:v>
                </c:pt>
                <c:pt idx="18">
                  <c:v>37 &amp; 38</c:v>
                </c:pt>
                <c:pt idx="19">
                  <c:v>39 &amp; 40</c:v>
                </c:pt>
                <c:pt idx="20">
                  <c:v>41 &amp; 42</c:v>
                </c:pt>
                <c:pt idx="21">
                  <c:v>43 &amp; 44</c:v>
                </c:pt>
                <c:pt idx="22">
                  <c:v>45 &amp; 46</c:v>
                </c:pt>
                <c:pt idx="23">
                  <c:v>47 &amp; 48</c:v>
                </c:pt>
                <c:pt idx="24">
                  <c:v>49 &amp; 50</c:v>
                </c:pt>
              </c:strCache>
            </c:strRef>
          </c:cat>
          <c:val>
            <c:numRef>
              <c:f>Boxcar_Small!$D$2:$D$26</c:f>
              <c:numCache>
                <c:formatCode>General</c:formatCode>
                <c:ptCount val="25"/>
                <c:pt idx="9">
                  <c:v>655</c:v>
                </c:pt>
                <c:pt idx="10">
                  <c:v>468</c:v>
                </c:pt>
                <c:pt idx="11">
                  <c:v>602</c:v>
                </c:pt>
                <c:pt idx="12">
                  <c:v>206</c:v>
                </c:pt>
                <c:pt idx="14">
                  <c:v>123</c:v>
                </c:pt>
                <c:pt idx="15">
                  <c:v>57</c:v>
                </c:pt>
                <c:pt idx="16">
                  <c:v>2655</c:v>
                </c:pt>
                <c:pt idx="17">
                  <c:v>2523</c:v>
                </c:pt>
                <c:pt idx="18">
                  <c:v>720</c:v>
                </c:pt>
                <c:pt idx="19">
                  <c:v>1960</c:v>
                </c:pt>
                <c:pt idx="20">
                  <c:v>570</c:v>
                </c:pt>
                <c:pt idx="21">
                  <c:v>120</c:v>
                </c:pt>
                <c:pt idx="22">
                  <c:v>154</c:v>
                </c:pt>
                <c:pt idx="23">
                  <c:v>77</c:v>
                </c:pt>
                <c:pt idx="24">
                  <c:v>1</c:v>
                </c:pt>
              </c:numCache>
            </c:numRef>
          </c:val>
        </c:ser>
        <c:ser>
          <c:idx val="0"/>
          <c:order val="3"/>
          <c:tx>
            <c:strRef>
              <c:f>Boxcar_Small!$E$1</c:f>
              <c:strCache>
                <c:ptCount val="1"/>
                <c:pt idx="0">
                  <c:v>GRL_220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Boxcar_Small!$A$2:$A$26</c:f>
              <c:strCache>
                <c:ptCount val="25"/>
                <c:pt idx="0">
                  <c:v>1 &amp;  2</c:v>
                </c:pt>
                <c:pt idx="1">
                  <c:v>3 &amp;  4</c:v>
                </c:pt>
                <c:pt idx="2">
                  <c:v>5 &amp;  6</c:v>
                </c:pt>
                <c:pt idx="3">
                  <c:v>7 &amp;  8</c:v>
                </c:pt>
                <c:pt idx="4">
                  <c:v>9 &amp; 10</c:v>
                </c:pt>
                <c:pt idx="5">
                  <c:v>11 &amp; 12</c:v>
                </c:pt>
                <c:pt idx="6">
                  <c:v>13 &amp; 14</c:v>
                </c:pt>
                <c:pt idx="7">
                  <c:v>15 &amp; 16</c:v>
                </c:pt>
                <c:pt idx="8">
                  <c:v>17 &amp; 18</c:v>
                </c:pt>
                <c:pt idx="9">
                  <c:v>19 &amp; 20</c:v>
                </c:pt>
                <c:pt idx="10">
                  <c:v>21 &amp; 22</c:v>
                </c:pt>
                <c:pt idx="11">
                  <c:v>23 &amp; 24</c:v>
                </c:pt>
                <c:pt idx="12">
                  <c:v>25 &amp; 26</c:v>
                </c:pt>
                <c:pt idx="13">
                  <c:v>27 &amp; 28</c:v>
                </c:pt>
                <c:pt idx="14">
                  <c:v>29 &amp; 30</c:v>
                </c:pt>
                <c:pt idx="15">
                  <c:v>31 &amp; 32</c:v>
                </c:pt>
                <c:pt idx="16">
                  <c:v>33 &amp; 34</c:v>
                </c:pt>
                <c:pt idx="17">
                  <c:v>35 &amp; 36</c:v>
                </c:pt>
                <c:pt idx="18">
                  <c:v>37 &amp; 38</c:v>
                </c:pt>
                <c:pt idx="19">
                  <c:v>39 &amp; 40</c:v>
                </c:pt>
                <c:pt idx="20">
                  <c:v>41 &amp; 42</c:v>
                </c:pt>
                <c:pt idx="21">
                  <c:v>43 &amp; 44</c:v>
                </c:pt>
                <c:pt idx="22">
                  <c:v>45 &amp; 46</c:v>
                </c:pt>
                <c:pt idx="23">
                  <c:v>47 &amp; 48</c:v>
                </c:pt>
                <c:pt idx="24">
                  <c:v>49 &amp; 50</c:v>
                </c:pt>
              </c:strCache>
            </c:strRef>
          </c:cat>
          <c:val>
            <c:numRef>
              <c:f>Boxcar_Small!$E$2:$E$26</c:f>
              <c:numCache>
                <c:formatCode>General</c:formatCode>
                <c:ptCount val="25"/>
                <c:pt idx="10">
                  <c:v>1</c:v>
                </c:pt>
                <c:pt idx="12">
                  <c:v>27</c:v>
                </c:pt>
                <c:pt idx="14">
                  <c:v>876</c:v>
                </c:pt>
                <c:pt idx="15">
                  <c:v>1898</c:v>
                </c:pt>
                <c:pt idx="16">
                  <c:v>20392</c:v>
                </c:pt>
                <c:pt idx="17">
                  <c:v>12178</c:v>
                </c:pt>
                <c:pt idx="18">
                  <c:v>5974</c:v>
                </c:pt>
                <c:pt idx="19">
                  <c:v>5867</c:v>
                </c:pt>
                <c:pt idx="20">
                  <c:v>1140</c:v>
                </c:pt>
                <c:pt idx="21">
                  <c:v>1497</c:v>
                </c:pt>
                <c:pt idx="22">
                  <c:v>127</c:v>
                </c:pt>
                <c:pt idx="23">
                  <c:v>298</c:v>
                </c:pt>
                <c:pt idx="2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overlap val="100"/>
        <c:axId val="29704960"/>
        <c:axId val="29706496"/>
      </c:barChart>
      <c:catAx>
        <c:axId val="2970496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9525"/>
        </c:spPr>
        <c:txPr>
          <a:bodyPr rot="5400000" vert="horz"/>
          <a:lstStyle/>
          <a:p>
            <a:pPr>
              <a:defRPr sz="1200" b="1" i="0" baseline="0"/>
            </a:pPr>
            <a:endParaRPr lang="en-US"/>
          </a:p>
        </c:txPr>
        <c:crossAx val="29706496"/>
        <c:crosses val="autoZero"/>
        <c:auto val="1"/>
        <c:lblAlgn val="ctr"/>
        <c:lblOffset val="100"/>
        <c:noMultiLvlLbl val="0"/>
      </c:catAx>
      <c:valAx>
        <c:axId val="29706496"/>
        <c:scaling>
          <c:orientation val="minMax"/>
          <c:max val="24000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en-US"/>
          </a:p>
        </c:txPr>
        <c:crossAx val="29704960"/>
        <c:crosses val="autoZero"/>
        <c:crossBetween val="between"/>
        <c:majorUnit val="3000"/>
      </c:valAx>
      <c:spPr>
        <a:noFill/>
      </c:spPr>
    </c:plotArea>
    <c:legend>
      <c:legendPos val="t"/>
      <c:layout>
        <c:manualLayout>
          <c:xMode val="edge"/>
          <c:yMode val="edge"/>
          <c:x val="0.22510731926163483"/>
          <c:y val="4.1539232478569284E-2"/>
          <c:w val="0.62701280116833169"/>
          <c:h val="6.5153044249750477E-2"/>
        </c:manualLayout>
      </c:layout>
      <c:overlay val="0"/>
      <c:spPr>
        <a:noFill/>
      </c:spPr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2"/>
          <c:order val="0"/>
          <c:tx>
            <c:strRef>
              <c:f>Boxcar_Large!$B$1</c:f>
              <c:strCache>
                <c:ptCount val="1"/>
                <c:pt idx="0">
                  <c:v>GRL_286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prstClr val="black"/>
              </a:solidFill>
            </a:ln>
          </c:spPr>
          <c:invertIfNegative val="0"/>
          <c:cat>
            <c:strRef>
              <c:f>Boxcar_Large!$A$2:$A$26</c:f>
              <c:strCache>
                <c:ptCount val="25"/>
                <c:pt idx="0">
                  <c:v>1 &amp;  2</c:v>
                </c:pt>
                <c:pt idx="1">
                  <c:v>3 &amp;  4</c:v>
                </c:pt>
                <c:pt idx="2">
                  <c:v>5 &amp;  6</c:v>
                </c:pt>
                <c:pt idx="3">
                  <c:v>7 &amp;  8</c:v>
                </c:pt>
                <c:pt idx="4">
                  <c:v>9 &amp; 10</c:v>
                </c:pt>
                <c:pt idx="5">
                  <c:v>11 &amp; 12</c:v>
                </c:pt>
                <c:pt idx="6">
                  <c:v>13 &amp; 14</c:v>
                </c:pt>
                <c:pt idx="7">
                  <c:v>15 &amp; 16</c:v>
                </c:pt>
                <c:pt idx="8">
                  <c:v>17 &amp; 18</c:v>
                </c:pt>
                <c:pt idx="9">
                  <c:v>19 &amp; 20</c:v>
                </c:pt>
                <c:pt idx="10">
                  <c:v>21 &amp; 22</c:v>
                </c:pt>
                <c:pt idx="11">
                  <c:v>23 &amp; 24</c:v>
                </c:pt>
                <c:pt idx="12">
                  <c:v>25 &amp; 26</c:v>
                </c:pt>
                <c:pt idx="13">
                  <c:v>27 &amp; 28</c:v>
                </c:pt>
                <c:pt idx="14">
                  <c:v>29 &amp; 30</c:v>
                </c:pt>
                <c:pt idx="15">
                  <c:v>31 &amp; 32</c:v>
                </c:pt>
                <c:pt idx="16">
                  <c:v>33 &amp; 34</c:v>
                </c:pt>
                <c:pt idx="17">
                  <c:v>35 &amp; 36</c:v>
                </c:pt>
                <c:pt idx="18">
                  <c:v>37 &amp; 38</c:v>
                </c:pt>
                <c:pt idx="19">
                  <c:v>39 &amp; 40</c:v>
                </c:pt>
                <c:pt idx="20">
                  <c:v>41 &amp; 42</c:v>
                </c:pt>
                <c:pt idx="21">
                  <c:v>43 &amp; 44</c:v>
                </c:pt>
                <c:pt idx="22">
                  <c:v>45 &amp; 46</c:v>
                </c:pt>
                <c:pt idx="23">
                  <c:v>47 &amp; 48</c:v>
                </c:pt>
                <c:pt idx="24">
                  <c:v>49 &amp; 50</c:v>
                </c:pt>
              </c:strCache>
            </c:strRef>
          </c:cat>
          <c:val>
            <c:numRef>
              <c:f>Boxcar_Large!$B$2:$B$26</c:f>
              <c:numCache>
                <c:formatCode>General</c:formatCode>
                <c:ptCount val="25"/>
                <c:pt idx="0">
                  <c:v>2873</c:v>
                </c:pt>
                <c:pt idx="1">
                  <c:v>558</c:v>
                </c:pt>
                <c:pt idx="2">
                  <c:v>235</c:v>
                </c:pt>
                <c:pt idx="3">
                  <c:v>2873</c:v>
                </c:pt>
                <c:pt idx="4">
                  <c:v>5500</c:v>
                </c:pt>
                <c:pt idx="5">
                  <c:v>2393</c:v>
                </c:pt>
                <c:pt idx="6">
                  <c:v>5517</c:v>
                </c:pt>
                <c:pt idx="7">
                  <c:v>1636</c:v>
                </c:pt>
                <c:pt idx="8">
                  <c:v>1325</c:v>
                </c:pt>
                <c:pt idx="9">
                  <c:v>211</c:v>
                </c:pt>
                <c:pt idx="16">
                  <c:v>288</c:v>
                </c:pt>
                <c:pt idx="17">
                  <c:v>105</c:v>
                </c:pt>
                <c:pt idx="18">
                  <c:v>1</c:v>
                </c:pt>
                <c:pt idx="19">
                  <c:v>272</c:v>
                </c:pt>
                <c:pt idx="20">
                  <c:v>11</c:v>
                </c:pt>
                <c:pt idx="21">
                  <c:v>29</c:v>
                </c:pt>
              </c:numCache>
            </c:numRef>
          </c:val>
        </c:ser>
        <c:ser>
          <c:idx val="3"/>
          <c:order val="1"/>
          <c:tx>
            <c:strRef>
              <c:f>Boxcar_Large!$C$1</c:f>
              <c:strCache>
                <c:ptCount val="1"/>
                <c:pt idx="0">
                  <c:v>GRL_268</c:v>
                </c:pt>
              </c:strCache>
            </c:strRef>
          </c:tx>
          <c:spPr>
            <a:solidFill>
              <a:srgbClr val="C00000"/>
            </a:solidFill>
            <a:ln>
              <a:solidFill>
                <a:prstClr val="black"/>
              </a:solidFill>
            </a:ln>
          </c:spPr>
          <c:invertIfNegative val="0"/>
          <c:cat>
            <c:strRef>
              <c:f>Boxcar_Large!$A$2:$A$26</c:f>
              <c:strCache>
                <c:ptCount val="25"/>
                <c:pt idx="0">
                  <c:v>1 &amp;  2</c:v>
                </c:pt>
                <c:pt idx="1">
                  <c:v>3 &amp;  4</c:v>
                </c:pt>
                <c:pt idx="2">
                  <c:v>5 &amp;  6</c:v>
                </c:pt>
                <c:pt idx="3">
                  <c:v>7 &amp;  8</c:v>
                </c:pt>
                <c:pt idx="4">
                  <c:v>9 &amp; 10</c:v>
                </c:pt>
                <c:pt idx="5">
                  <c:v>11 &amp; 12</c:v>
                </c:pt>
                <c:pt idx="6">
                  <c:v>13 &amp; 14</c:v>
                </c:pt>
                <c:pt idx="7">
                  <c:v>15 &amp; 16</c:v>
                </c:pt>
                <c:pt idx="8">
                  <c:v>17 &amp; 18</c:v>
                </c:pt>
                <c:pt idx="9">
                  <c:v>19 &amp; 20</c:v>
                </c:pt>
                <c:pt idx="10">
                  <c:v>21 &amp; 22</c:v>
                </c:pt>
                <c:pt idx="11">
                  <c:v>23 &amp; 24</c:v>
                </c:pt>
                <c:pt idx="12">
                  <c:v>25 &amp; 26</c:v>
                </c:pt>
                <c:pt idx="13">
                  <c:v>27 &amp; 28</c:v>
                </c:pt>
                <c:pt idx="14">
                  <c:v>29 &amp; 30</c:v>
                </c:pt>
                <c:pt idx="15">
                  <c:v>31 &amp; 32</c:v>
                </c:pt>
                <c:pt idx="16">
                  <c:v>33 &amp; 34</c:v>
                </c:pt>
                <c:pt idx="17">
                  <c:v>35 &amp; 36</c:v>
                </c:pt>
                <c:pt idx="18">
                  <c:v>37 &amp; 38</c:v>
                </c:pt>
                <c:pt idx="19">
                  <c:v>39 &amp; 40</c:v>
                </c:pt>
                <c:pt idx="20">
                  <c:v>41 &amp; 42</c:v>
                </c:pt>
                <c:pt idx="21">
                  <c:v>43 &amp; 44</c:v>
                </c:pt>
                <c:pt idx="22">
                  <c:v>45 &amp; 46</c:v>
                </c:pt>
                <c:pt idx="23">
                  <c:v>47 &amp; 48</c:v>
                </c:pt>
                <c:pt idx="24">
                  <c:v>49 &amp; 50</c:v>
                </c:pt>
              </c:strCache>
            </c:strRef>
          </c:cat>
          <c:val>
            <c:numRef>
              <c:f>Boxcar_Large!$C$2:$C$26</c:f>
              <c:numCache>
                <c:formatCode>General</c:formatCode>
                <c:ptCount val="25"/>
                <c:pt idx="9">
                  <c:v>3</c:v>
                </c:pt>
                <c:pt idx="15">
                  <c:v>110</c:v>
                </c:pt>
                <c:pt idx="16">
                  <c:v>341</c:v>
                </c:pt>
                <c:pt idx="18">
                  <c:v>411</c:v>
                </c:pt>
                <c:pt idx="19">
                  <c:v>7</c:v>
                </c:pt>
                <c:pt idx="22">
                  <c:v>36</c:v>
                </c:pt>
              </c:numCache>
            </c:numRef>
          </c:val>
        </c:ser>
        <c:ser>
          <c:idx val="1"/>
          <c:order val="2"/>
          <c:tx>
            <c:strRef>
              <c:f>Boxcar_Large!$D$1</c:f>
              <c:strCache>
                <c:ptCount val="1"/>
                <c:pt idx="0">
                  <c:v>GRL_263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Boxcar_Large!$A$2:$A$26</c:f>
              <c:strCache>
                <c:ptCount val="25"/>
                <c:pt idx="0">
                  <c:v>1 &amp;  2</c:v>
                </c:pt>
                <c:pt idx="1">
                  <c:v>3 &amp;  4</c:v>
                </c:pt>
                <c:pt idx="2">
                  <c:v>5 &amp;  6</c:v>
                </c:pt>
                <c:pt idx="3">
                  <c:v>7 &amp;  8</c:v>
                </c:pt>
                <c:pt idx="4">
                  <c:v>9 &amp; 10</c:v>
                </c:pt>
                <c:pt idx="5">
                  <c:v>11 &amp; 12</c:v>
                </c:pt>
                <c:pt idx="6">
                  <c:v>13 &amp; 14</c:v>
                </c:pt>
                <c:pt idx="7">
                  <c:v>15 &amp; 16</c:v>
                </c:pt>
                <c:pt idx="8">
                  <c:v>17 &amp; 18</c:v>
                </c:pt>
                <c:pt idx="9">
                  <c:v>19 &amp; 20</c:v>
                </c:pt>
                <c:pt idx="10">
                  <c:v>21 &amp; 22</c:v>
                </c:pt>
                <c:pt idx="11">
                  <c:v>23 &amp; 24</c:v>
                </c:pt>
                <c:pt idx="12">
                  <c:v>25 &amp; 26</c:v>
                </c:pt>
                <c:pt idx="13">
                  <c:v>27 &amp; 28</c:v>
                </c:pt>
                <c:pt idx="14">
                  <c:v>29 &amp; 30</c:v>
                </c:pt>
                <c:pt idx="15">
                  <c:v>31 &amp; 32</c:v>
                </c:pt>
                <c:pt idx="16">
                  <c:v>33 &amp; 34</c:v>
                </c:pt>
                <c:pt idx="17">
                  <c:v>35 &amp; 36</c:v>
                </c:pt>
                <c:pt idx="18">
                  <c:v>37 &amp; 38</c:v>
                </c:pt>
                <c:pt idx="19">
                  <c:v>39 &amp; 40</c:v>
                </c:pt>
                <c:pt idx="20">
                  <c:v>41 &amp; 42</c:v>
                </c:pt>
                <c:pt idx="21">
                  <c:v>43 &amp; 44</c:v>
                </c:pt>
                <c:pt idx="22">
                  <c:v>45 &amp; 46</c:v>
                </c:pt>
                <c:pt idx="23">
                  <c:v>47 &amp; 48</c:v>
                </c:pt>
                <c:pt idx="24">
                  <c:v>49 &amp; 50</c:v>
                </c:pt>
              </c:strCache>
            </c:strRef>
          </c:cat>
          <c:val>
            <c:numRef>
              <c:f>Boxcar_Large!$D$2:$D$26</c:f>
              <c:numCache>
                <c:formatCode>General</c:formatCode>
                <c:ptCount val="25"/>
                <c:pt idx="6">
                  <c:v>25</c:v>
                </c:pt>
                <c:pt idx="9">
                  <c:v>263</c:v>
                </c:pt>
                <c:pt idx="12">
                  <c:v>1</c:v>
                </c:pt>
                <c:pt idx="15">
                  <c:v>229</c:v>
                </c:pt>
                <c:pt idx="16">
                  <c:v>1285</c:v>
                </c:pt>
                <c:pt idx="17">
                  <c:v>3288</c:v>
                </c:pt>
                <c:pt idx="18">
                  <c:v>534</c:v>
                </c:pt>
                <c:pt idx="19">
                  <c:v>1427</c:v>
                </c:pt>
                <c:pt idx="20">
                  <c:v>264</c:v>
                </c:pt>
                <c:pt idx="21">
                  <c:v>733</c:v>
                </c:pt>
                <c:pt idx="22">
                  <c:v>639</c:v>
                </c:pt>
                <c:pt idx="23">
                  <c:v>149</c:v>
                </c:pt>
                <c:pt idx="24">
                  <c:v>209</c:v>
                </c:pt>
              </c:numCache>
            </c:numRef>
          </c:val>
        </c:ser>
        <c:ser>
          <c:idx val="0"/>
          <c:order val="3"/>
          <c:tx>
            <c:strRef>
              <c:f>Boxcar_Large!$E$1</c:f>
              <c:strCache>
                <c:ptCount val="1"/>
                <c:pt idx="0">
                  <c:v>GRL_220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Boxcar_Large!$A$2:$A$26</c:f>
              <c:strCache>
                <c:ptCount val="25"/>
                <c:pt idx="0">
                  <c:v>1 &amp;  2</c:v>
                </c:pt>
                <c:pt idx="1">
                  <c:v>3 &amp;  4</c:v>
                </c:pt>
                <c:pt idx="2">
                  <c:v>5 &amp;  6</c:v>
                </c:pt>
                <c:pt idx="3">
                  <c:v>7 &amp;  8</c:v>
                </c:pt>
                <c:pt idx="4">
                  <c:v>9 &amp; 10</c:v>
                </c:pt>
                <c:pt idx="5">
                  <c:v>11 &amp; 12</c:v>
                </c:pt>
                <c:pt idx="6">
                  <c:v>13 &amp; 14</c:v>
                </c:pt>
                <c:pt idx="7">
                  <c:v>15 &amp; 16</c:v>
                </c:pt>
                <c:pt idx="8">
                  <c:v>17 &amp; 18</c:v>
                </c:pt>
                <c:pt idx="9">
                  <c:v>19 &amp; 20</c:v>
                </c:pt>
                <c:pt idx="10">
                  <c:v>21 &amp; 22</c:v>
                </c:pt>
                <c:pt idx="11">
                  <c:v>23 &amp; 24</c:v>
                </c:pt>
                <c:pt idx="12">
                  <c:v>25 &amp; 26</c:v>
                </c:pt>
                <c:pt idx="13">
                  <c:v>27 &amp; 28</c:v>
                </c:pt>
                <c:pt idx="14">
                  <c:v>29 &amp; 30</c:v>
                </c:pt>
                <c:pt idx="15">
                  <c:v>31 &amp; 32</c:v>
                </c:pt>
                <c:pt idx="16">
                  <c:v>33 &amp; 34</c:v>
                </c:pt>
                <c:pt idx="17">
                  <c:v>35 &amp; 36</c:v>
                </c:pt>
                <c:pt idx="18">
                  <c:v>37 &amp; 38</c:v>
                </c:pt>
                <c:pt idx="19">
                  <c:v>39 &amp; 40</c:v>
                </c:pt>
                <c:pt idx="20">
                  <c:v>41 &amp; 42</c:v>
                </c:pt>
                <c:pt idx="21">
                  <c:v>43 &amp; 44</c:v>
                </c:pt>
                <c:pt idx="22">
                  <c:v>45 &amp; 46</c:v>
                </c:pt>
                <c:pt idx="23">
                  <c:v>47 &amp; 48</c:v>
                </c:pt>
                <c:pt idx="24">
                  <c:v>49 &amp; 50</c:v>
                </c:pt>
              </c:strCache>
            </c:strRef>
          </c:cat>
          <c:val>
            <c:numRef>
              <c:f>Boxcar_Large!$E$2:$E$26</c:f>
              <c:numCache>
                <c:formatCode>General</c:formatCode>
                <c:ptCount val="25"/>
                <c:pt idx="8">
                  <c:v>1</c:v>
                </c:pt>
                <c:pt idx="16">
                  <c:v>66</c:v>
                </c:pt>
                <c:pt idx="17">
                  <c:v>220</c:v>
                </c:pt>
                <c:pt idx="18">
                  <c:v>90</c:v>
                </c:pt>
                <c:pt idx="19">
                  <c:v>277</c:v>
                </c:pt>
                <c:pt idx="20">
                  <c:v>57</c:v>
                </c:pt>
                <c:pt idx="21">
                  <c:v>183</c:v>
                </c:pt>
                <c:pt idx="22">
                  <c:v>92</c:v>
                </c:pt>
                <c:pt idx="23">
                  <c:v>934</c:v>
                </c:pt>
                <c:pt idx="24">
                  <c:v>269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overlap val="100"/>
        <c:axId val="29744128"/>
        <c:axId val="29745920"/>
      </c:barChart>
      <c:catAx>
        <c:axId val="2974412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9525"/>
        </c:spPr>
        <c:txPr>
          <a:bodyPr rot="5400000" vert="horz"/>
          <a:lstStyle/>
          <a:p>
            <a:pPr>
              <a:defRPr sz="1200" b="1" i="0" baseline="0"/>
            </a:pPr>
            <a:endParaRPr lang="en-US"/>
          </a:p>
        </c:txPr>
        <c:crossAx val="29745920"/>
        <c:crosses val="autoZero"/>
        <c:auto val="1"/>
        <c:lblAlgn val="ctr"/>
        <c:lblOffset val="100"/>
        <c:noMultiLvlLbl val="0"/>
      </c:catAx>
      <c:valAx>
        <c:axId val="29745920"/>
        <c:scaling>
          <c:orientation val="minMax"/>
          <c:max val="24000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en-US"/>
          </a:p>
        </c:txPr>
        <c:crossAx val="29744128"/>
        <c:crosses val="autoZero"/>
        <c:crossBetween val="between"/>
        <c:majorUnit val="3000"/>
      </c:valAx>
      <c:spPr>
        <a:noFill/>
      </c:spPr>
    </c:plotArea>
    <c:legend>
      <c:legendPos val="t"/>
      <c:layout>
        <c:manualLayout>
          <c:xMode val="edge"/>
          <c:yMode val="edge"/>
          <c:x val="0.22969974231805748"/>
          <c:y val="4.1539232478569284E-2"/>
          <c:w val="0.62701280116833169"/>
          <c:h val="6.5153044249750477E-2"/>
        </c:manualLayout>
      </c:layout>
      <c:overlay val="0"/>
      <c:spPr>
        <a:noFill/>
      </c:spPr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spPr>
            <a:ln>
              <a:solidFill>
                <a:srgbClr val="FF0000"/>
              </a:solidFill>
            </a:ln>
          </c:spPr>
          <c:marker>
            <c:symbol val="triangle"/>
            <c:size val="8"/>
            <c:spPr>
              <a:solidFill>
                <a:srgbClr val="FF0000"/>
              </a:solidFill>
              <a:ln>
                <a:noFill/>
              </a:ln>
            </c:spPr>
          </c:marker>
          <c:cat>
            <c:numRef>
              <c:f>'Red and Blue'!$B$12:$B$15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'Red and Blue'!$H$12:$H$15</c:f>
              <c:numCache>
                <c:formatCode>0.0</c:formatCode>
                <c:ptCount val="4"/>
                <c:pt idx="0">
                  <c:v>100</c:v>
                </c:pt>
                <c:pt idx="1">
                  <c:v>100.1</c:v>
                </c:pt>
                <c:pt idx="2">
                  <c:v>99.6</c:v>
                </c:pt>
                <c:pt idx="3">
                  <c:v>98.8</c:v>
                </c:pt>
              </c:numCache>
            </c:numRef>
          </c:val>
          <c:smooth val="0"/>
        </c:ser>
        <c:ser>
          <c:idx val="2"/>
          <c:order val="1"/>
          <c:spPr>
            <a:ln>
              <a:solidFill>
                <a:srgbClr val="0070C0"/>
              </a:solidFill>
            </a:ln>
          </c:spPr>
          <c:marker>
            <c:symbol val="circle"/>
            <c:size val="8"/>
            <c:spPr>
              <a:solidFill>
                <a:srgbClr val="0070C0"/>
              </a:solidFill>
              <a:ln>
                <a:noFill/>
              </a:ln>
            </c:spPr>
          </c:marker>
          <c:cat>
            <c:numRef>
              <c:f>'Red and Blue'!$B$12:$B$15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'Red and Blue'!$I$12:$I$15</c:f>
              <c:numCache>
                <c:formatCode>0.0</c:formatCode>
                <c:ptCount val="4"/>
                <c:pt idx="0">
                  <c:v>100</c:v>
                </c:pt>
                <c:pt idx="1">
                  <c:v>98.9</c:v>
                </c:pt>
                <c:pt idx="2">
                  <c:v>100.2</c:v>
                </c:pt>
                <c:pt idx="3">
                  <c:v>102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760896"/>
        <c:axId val="29771264"/>
      </c:lineChart>
      <c:catAx>
        <c:axId val="2976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9771264"/>
        <c:crosses val="autoZero"/>
        <c:auto val="1"/>
        <c:lblAlgn val="ctr"/>
        <c:lblOffset val="100"/>
        <c:noMultiLvlLbl val="0"/>
      </c:catAx>
      <c:valAx>
        <c:axId val="29771264"/>
        <c:scaling>
          <c:orientation val="minMax"/>
          <c:max val="110"/>
          <c:min val="8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29760896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b="1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spPr>
            <a:ln>
              <a:solidFill>
                <a:srgbClr val="FF0000"/>
              </a:solidFill>
            </a:ln>
          </c:spPr>
          <c:marker>
            <c:symbol val="triangle"/>
            <c:size val="8"/>
            <c:spPr>
              <a:solidFill>
                <a:srgbClr val="FF0000"/>
              </a:solidFill>
              <a:ln>
                <a:noFill/>
              </a:ln>
            </c:spPr>
          </c:marker>
          <c:dPt>
            <c:idx val="3"/>
            <c:bubble3D val="0"/>
          </c:dPt>
          <c:cat>
            <c:numRef>
              <c:f>'Red and Blue'!$B$8:$B$11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'Red and Blue'!$H$8:$H$11</c:f>
              <c:numCache>
                <c:formatCode>0.0</c:formatCode>
                <c:ptCount val="4"/>
                <c:pt idx="0">
                  <c:v>100</c:v>
                </c:pt>
                <c:pt idx="1">
                  <c:v>100.1</c:v>
                </c:pt>
                <c:pt idx="2">
                  <c:v>100.6</c:v>
                </c:pt>
                <c:pt idx="3">
                  <c:v>101.8</c:v>
                </c:pt>
              </c:numCache>
            </c:numRef>
          </c:val>
          <c:smooth val="0"/>
        </c:ser>
        <c:ser>
          <c:idx val="2"/>
          <c:order val="1"/>
          <c:spPr>
            <a:ln>
              <a:solidFill>
                <a:srgbClr val="0070C0"/>
              </a:solidFill>
            </a:ln>
          </c:spPr>
          <c:marker>
            <c:symbol val="circle"/>
            <c:size val="8"/>
            <c:spPr>
              <a:solidFill>
                <a:srgbClr val="0070C0"/>
              </a:solidFill>
              <a:ln>
                <a:noFill/>
              </a:ln>
            </c:spPr>
          </c:marker>
          <c:cat>
            <c:numRef>
              <c:f>'Red and Blue'!$B$8:$B$11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'Red and Blue'!$I$8:$I$11</c:f>
              <c:numCache>
                <c:formatCode>0.0</c:formatCode>
                <c:ptCount val="4"/>
                <c:pt idx="0">
                  <c:v>100</c:v>
                </c:pt>
                <c:pt idx="1">
                  <c:v>99</c:v>
                </c:pt>
                <c:pt idx="2">
                  <c:v>100.2</c:v>
                </c:pt>
                <c:pt idx="3">
                  <c:v>105.6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799552"/>
        <c:axId val="29801472"/>
      </c:lineChart>
      <c:catAx>
        <c:axId val="29799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9801472"/>
        <c:crosses val="autoZero"/>
        <c:auto val="1"/>
        <c:lblAlgn val="ctr"/>
        <c:lblOffset val="100"/>
        <c:noMultiLvlLbl val="0"/>
      </c:catAx>
      <c:valAx>
        <c:axId val="29801472"/>
        <c:scaling>
          <c:orientation val="minMax"/>
          <c:max val="110"/>
          <c:min val="8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29799552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b="1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spPr>
            <a:ln>
              <a:solidFill>
                <a:srgbClr val="FF0000"/>
              </a:solidFill>
            </a:ln>
          </c:spPr>
          <c:marker>
            <c:symbol val="triangle"/>
            <c:size val="8"/>
            <c:spPr>
              <a:solidFill>
                <a:srgbClr val="FF0000"/>
              </a:solidFill>
              <a:ln>
                <a:noFill/>
              </a:ln>
            </c:spPr>
          </c:marker>
          <c:dPt>
            <c:idx val="3"/>
            <c:bubble3D val="0"/>
          </c:dPt>
          <c:cat>
            <c:numRef>
              <c:f>'Red and Blue'!$B$4:$B$7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'Red and Blue'!$H$4:$H$7</c:f>
              <c:numCache>
                <c:formatCode>0.0</c:formatCode>
                <c:ptCount val="4"/>
                <c:pt idx="0">
                  <c:v>100</c:v>
                </c:pt>
                <c:pt idx="1">
                  <c:v>100.4</c:v>
                </c:pt>
                <c:pt idx="2">
                  <c:v>101</c:v>
                </c:pt>
                <c:pt idx="3">
                  <c:v>101.8</c:v>
                </c:pt>
              </c:numCache>
            </c:numRef>
          </c:val>
          <c:smooth val="0"/>
        </c:ser>
        <c:ser>
          <c:idx val="2"/>
          <c:order val="1"/>
          <c:spPr>
            <a:ln>
              <a:solidFill>
                <a:srgbClr val="0070C0"/>
              </a:solidFill>
            </a:ln>
          </c:spPr>
          <c:marker>
            <c:symbol val="circle"/>
            <c:size val="8"/>
            <c:spPr>
              <a:solidFill>
                <a:srgbClr val="0070C0"/>
              </a:solidFill>
              <a:ln>
                <a:noFill/>
              </a:ln>
            </c:spPr>
          </c:marker>
          <c:cat>
            <c:numRef>
              <c:f>'Red and Blue'!$B$4:$B$7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'Red and Blue'!$I$4:$I$7</c:f>
              <c:numCache>
                <c:formatCode>0.0</c:formatCode>
                <c:ptCount val="4"/>
                <c:pt idx="0">
                  <c:v>100</c:v>
                </c:pt>
                <c:pt idx="1">
                  <c:v>93.5</c:v>
                </c:pt>
                <c:pt idx="2">
                  <c:v>91.9</c:v>
                </c:pt>
                <c:pt idx="3">
                  <c:v>90.6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821568"/>
        <c:axId val="29836032"/>
      </c:lineChart>
      <c:catAx>
        <c:axId val="29821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9836032"/>
        <c:crosses val="autoZero"/>
        <c:auto val="1"/>
        <c:lblAlgn val="ctr"/>
        <c:lblOffset val="100"/>
        <c:noMultiLvlLbl val="0"/>
      </c:catAx>
      <c:valAx>
        <c:axId val="29836032"/>
        <c:scaling>
          <c:orientation val="minMax"/>
          <c:max val="110"/>
          <c:min val="8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9821568"/>
        <c:crosses val="autoZero"/>
        <c:crossBetween val="between"/>
        <c:majorUnit val="5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Equip_Age_By_Group!$A$1</c:f>
              <c:strCache>
                <c:ptCount val="1"/>
                <c:pt idx="0">
                  <c:v>age</c:v>
                </c:pt>
              </c:strCache>
            </c:strRef>
          </c:tx>
          <c:invertIfNegative val="0"/>
          <c:val>
            <c:numRef>
              <c:f>Equip_Age_By_Group!$A$2:$A$51</c:f>
              <c:numCache>
                <c:formatCode>General</c:formatCode>
                <c:ptCount val="5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</c:numCache>
            </c:numRef>
          </c:val>
        </c:ser>
        <c:ser>
          <c:idx val="7"/>
          <c:order val="1"/>
          <c:tx>
            <c:strRef>
              <c:f>Equip_Age_By_Group!$J$1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val>
            <c:numRef>
              <c:f>Equip_Age_By_Group!$J$2:$J$51</c:f>
              <c:numCache>
                <c:formatCode>General</c:formatCode>
                <c:ptCount val="50"/>
                <c:pt idx="0">
                  <c:v>46282</c:v>
                </c:pt>
                <c:pt idx="1">
                  <c:v>44657</c:v>
                </c:pt>
                <c:pt idx="2">
                  <c:v>17511</c:v>
                </c:pt>
                <c:pt idx="3">
                  <c:v>17405</c:v>
                </c:pt>
                <c:pt idx="4">
                  <c:v>55164</c:v>
                </c:pt>
                <c:pt idx="5">
                  <c:v>55116</c:v>
                </c:pt>
                <c:pt idx="6">
                  <c:v>70419</c:v>
                </c:pt>
                <c:pt idx="7">
                  <c:v>57762</c:v>
                </c:pt>
                <c:pt idx="8">
                  <c:v>41970</c:v>
                </c:pt>
                <c:pt idx="9">
                  <c:v>29279</c:v>
                </c:pt>
                <c:pt idx="10">
                  <c:v>16364</c:v>
                </c:pt>
                <c:pt idx="11">
                  <c:v>25018</c:v>
                </c:pt>
                <c:pt idx="12">
                  <c:v>44860</c:v>
                </c:pt>
                <c:pt idx="13">
                  <c:v>65610</c:v>
                </c:pt>
                <c:pt idx="14">
                  <c:v>63695</c:v>
                </c:pt>
                <c:pt idx="15">
                  <c:v>46481</c:v>
                </c:pt>
                <c:pt idx="16">
                  <c:v>52704</c:v>
                </c:pt>
                <c:pt idx="17">
                  <c:v>52497</c:v>
                </c:pt>
                <c:pt idx="18">
                  <c:v>43712</c:v>
                </c:pt>
                <c:pt idx="19">
                  <c:v>25008</c:v>
                </c:pt>
                <c:pt idx="20">
                  <c:v>20557</c:v>
                </c:pt>
                <c:pt idx="21">
                  <c:v>18053</c:v>
                </c:pt>
                <c:pt idx="22">
                  <c:v>19053</c:v>
                </c:pt>
                <c:pt idx="23">
                  <c:v>23221</c:v>
                </c:pt>
                <c:pt idx="24">
                  <c:v>16462</c:v>
                </c:pt>
                <c:pt idx="25">
                  <c:v>10109</c:v>
                </c:pt>
                <c:pt idx="26">
                  <c:v>7727</c:v>
                </c:pt>
                <c:pt idx="27">
                  <c:v>9025</c:v>
                </c:pt>
                <c:pt idx="28">
                  <c:v>10869</c:v>
                </c:pt>
                <c:pt idx="29">
                  <c:v>7638</c:v>
                </c:pt>
                <c:pt idx="30">
                  <c:v>13818</c:v>
                </c:pt>
                <c:pt idx="31">
                  <c:v>41597</c:v>
                </c:pt>
                <c:pt idx="32">
                  <c:v>71761</c:v>
                </c:pt>
                <c:pt idx="33">
                  <c:v>69001</c:v>
                </c:pt>
                <c:pt idx="34">
                  <c:v>45342</c:v>
                </c:pt>
                <c:pt idx="35">
                  <c:v>34397</c:v>
                </c:pt>
                <c:pt idx="36">
                  <c:v>32040</c:v>
                </c:pt>
                <c:pt idx="37">
                  <c:v>36639</c:v>
                </c:pt>
                <c:pt idx="38">
                  <c:v>36749</c:v>
                </c:pt>
                <c:pt idx="39">
                  <c:v>26856</c:v>
                </c:pt>
                <c:pt idx="40">
                  <c:v>9952</c:v>
                </c:pt>
                <c:pt idx="41">
                  <c:v>9104</c:v>
                </c:pt>
                <c:pt idx="42">
                  <c:v>10867</c:v>
                </c:pt>
                <c:pt idx="43">
                  <c:v>11313</c:v>
                </c:pt>
                <c:pt idx="44">
                  <c:v>10472</c:v>
                </c:pt>
                <c:pt idx="45">
                  <c:v>9790</c:v>
                </c:pt>
                <c:pt idx="46">
                  <c:v>8798</c:v>
                </c:pt>
                <c:pt idx="47">
                  <c:v>6530</c:v>
                </c:pt>
                <c:pt idx="48">
                  <c:v>2875</c:v>
                </c:pt>
                <c:pt idx="49">
                  <c:v>836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75"/>
        <c:axId val="25647744"/>
        <c:axId val="25657728"/>
      </c:barChart>
      <c:catAx>
        <c:axId val="256477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25657728"/>
        <c:crosses val="autoZero"/>
        <c:auto val="1"/>
        <c:lblAlgn val="ctr"/>
        <c:lblOffset val="100"/>
        <c:noMultiLvlLbl val="0"/>
      </c:catAx>
      <c:valAx>
        <c:axId val="25657728"/>
        <c:scaling>
          <c:orientation val="minMax"/>
          <c:max val="8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25647744"/>
        <c:crosses val="autoZero"/>
        <c:crossBetween val="between"/>
        <c:dispUnits>
          <c:builtInUnit val="thousands"/>
          <c:dispUnitsLbl>
            <c:layout/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</c:dispUnitsLbl>
        </c:dispUnits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Equip_Age_By_Group!$A$1</c:f>
              <c:strCache>
                <c:ptCount val="1"/>
                <c:pt idx="0">
                  <c:v>age</c:v>
                </c:pt>
              </c:strCache>
            </c:strRef>
          </c:tx>
          <c:invertIfNegative val="0"/>
          <c:val>
            <c:numRef>
              <c:f>Equip_Age_By_Group!$A$2:$A$51</c:f>
              <c:numCache>
                <c:formatCode>General</c:formatCode>
                <c:ptCount val="5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</c:numCache>
            </c:numRef>
          </c:val>
        </c:ser>
        <c:ser>
          <c:idx val="7"/>
          <c:order val="1"/>
          <c:tx>
            <c:strRef>
              <c:f>Equip_Age_By_Group!$J$1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val>
            <c:numRef>
              <c:f>Equip_Age_By_Group!$J$2:$J$51</c:f>
              <c:numCache>
                <c:formatCode>General</c:formatCode>
                <c:ptCount val="50"/>
                <c:pt idx="0">
                  <c:v>46282</c:v>
                </c:pt>
                <c:pt idx="1">
                  <c:v>44657</c:v>
                </c:pt>
                <c:pt idx="2">
                  <c:v>17511</c:v>
                </c:pt>
                <c:pt idx="3">
                  <c:v>17405</c:v>
                </c:pt>
                <c:pt idx="4">
                  <c:v>55164</c:v>
                </c:pt>
                <c:pt idx="5">
                  <c:v>55116</c:v>
                </c:pt>
                <c:pt idx="6">
                  <c:v>70419</c:v>
                </c:pt>
                <c:pt idx="7">
                  <c:v>57762</c:v>
                </c:pt>
                <c:pt idx="8">
                  <c:v>41970</c:v>
                </c:pt>
                <c:pt idx="9">
                  <c:v>29279</c:v>
                </c:pt>
                <c:pt idx="10">
                  <c:v>16364</c:v>
                </c:pt>
                <c:pt idx="11">
                  <c:v>25018</c:v>
                </c:pt>
                <c:pt idx="12">
                  <c:v>44860</c:v>
                </c:pt>
                <c:pt idx="13">
                  <c:v>65610</c:v>
                </c:pt>
                <c:pt idx="14">
                  <c:v>63695</c:v>
                </c:pt>
                <c:pt idx="15">
                  <c:v>46481</c:v>
                </c:pt>
                <c:pt idx="16">
                  <c:v>52704</c:v>
                </c:pt>
                <c:pt idx="17">
                  <c:v>52497</c:v>
                </c:pt>
                <c:pt idx="18">
                  <c:v>43712</c:v>
                </c:pt>
                <c:pt idx="19">
                  <c:v>25008</c:v>
                </c:pt>
                <c:pt idx="20">
                  <c:v>20557</c:v>
                </c:pt>
                <c:pt idx="21">
                  <c:v>18053</c:v>
                </c:pt>
                <c:pt idx="22">
                  <c:v>19053</c:v>
                </c:pt>
                <c:pt idx="23">
                  <c:v>23221</c:v>
                </c:pt>
                <c:pt idx="24">
                  <c:v>16462</c:v>
                </c:pt>
                <c:pt idx="25">
                  <c:v>10109</c:v>
                </c:pt>
                <c:pt idx="26">
                  <c:v>7727</c:v>
                </c:pt>
                <c:pt idx="27">
                  <c:v>9025</c:v>
                </c:pt>
                <c:pt idx="28">
                  <c:v>10869</c:v>
                </c:pt>
                <c:pt idx="29">
                  <c:v>7638</c:v>
                </c:pt>
                <c:pt idx="30">
                  <c:v>13818</c:v>
                </c:pt>
                <c:pt idx="31">
                  <c:v>41597</c:v>
                </c:pt>
                <c:pt idx="32">
                  <c:v>71761</c:v>
                </c:pt>
                <c:pt idx="33">
                  <c:v>69001</c:v>
                </c:pt>
                <c:pt idx="34">
                  <c:v>45342</c:v>
                </c:pt>
                <c:pt idx="35">
                  <c:v>34397</c:v>
                </c:pt>
                <c:pt idx="36">
                  <c:v>32040</c:v>
                </c:pt>
                <c:pt idx="37">
                  <c:v>36639</c:v>
                </c:pt>
                <c:pt idx="38">
                  <c:v>36749</c:v>
                </c:pt>
                <c:pt idx="39">
                  <c:v>26856</c:v>
                </c:pt>
                <c:pt idx="40">
                  <c:v>9952</c:v>
                </c:pt>
                <c:pt idx="41">
                  <c:v>9104</c:v>
                </c:pt>
                <c:pt idx="42">
                  <c:v>10867</c:v>
                </c:pt>
                <c:pt idx="43">
                  <c:v>11313</c:v>
                </c:pt>
                <c:pt idx="44">
                  <c:v>10472</c:v>
                </c:pt>
                <c:pt idx="45">
                  <c:v>9790</c:v>
                </c:pt>
                <c:pt idx="46">
                  <c:v>8798</c:v>
                </c:pt>
                <c:pt idx="47">
                  <c:v>6530</c:v>
                </c:pt>
                <c:pt idx="48">
                  <c:v>2875</c:v>
                </c:pt>
                <c:pt idx="49">
                  <c:v>836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75"/>
        <c:axId val="25680896"/>
        <c:axId val="25682688"/>
      </c:barChart>
      <c:catAx>
        <c:axId val="256808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25682688"/>
        <c:crosses val="autoZero"/>
        <c:auto val="1"/>
        <c:lblAlgn val="ctr"/>
        <c:lblOffset val="100"/>
        <c:noMultiLvlLbl val="0"/>
      </c:catAx>
      <c:valAx>
        <c:axId val="25682688"/>
        <c:scaling>
          <c:orientation val="minMax"/>
          <c:max val="8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25680896"/>
        <c:crosses val="autoZero"/>
        <c:crossBetween val="between"/>
        <c:dispUnits>
          <c:builtInUnit val="thousands"/>
          <c:dispUnitsLbl>
            <c:layout/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</c:dispUnitsLbl>
        </c:dispUnits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3"/>
          <c:order val="0"/>
          <c:tx>
            <c:strRef>
              <c:f>Age_by_GRL!$E$1</c:f>
              <c:strCache>
                <c:ptCount val="1"/>
                <c:pt idx="0">
                  <c:v>GRL_286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val>
            <c:numRef>
              <c:f>Age_by_GRL!$E$2:$E$51</c:f>
              <c:numCache>
                <c:formatCode>General</c:formatCode>
                <c:ptCount val="50"/>
                <c:pt idx="0">
                  <c:v>40239</c:v>
                </c:pt>
                <c:pt idx="1">
                  <c:v>38277</c:v>
                </c:pt>
                <c:pt idx="2">
                  <c:v>14914</c:v>
                </c:pt>
                <c:pt idx="3">
                  <c:v>10446</c:v>
                </c:pt>
                <c:pt idx="4">
                  <c:v>36256</c:v>
                </c:pt>
                <c:pt idx="5">
                  <c:v>34818</c:v>
                </c:pt>
                <c:pt idx="6">
                  <c:v>57206</c:v>
                </c:pt>
                <c:pt idx="7">
                  <c:v>45598</c:v>
                </c:pt>
                <c:pt idx="8">
                  <c:v>30180</c:v>
                </c:pt>
                <c:pt idx="9">
                  <c:v>20719</c:v>
                </c:pt>
                <c:pt idx="10">
                  <c:v>12352</c:v>
                </c:pt>
                <c:pt idx="11">
                  <c:v>17784</c:v>
                </c:pt>
                <c:pt idx="12">
                  <c:v>34790</c:v>
                </c:pt>
                <c:pt idx="13">
                  <c:v>51144</c:v>
                </c:pt>
                <c:pt idx="14">
                  <c:v>48713</c:v>
                </c:pt>
                <c:pt idx="15">
                  <c:v>35772</c:v>
                </c:pt>
                <c:pt idx="16">
                  <c:v>41573</c:v>
                </c:pt>
                <c:pt idx="17">
                  <c:v>36210</c:v>
                </c:pt>
                <c:pt idx="18">
                  <c:v>25794</c:v>
                </c:pt>
                <c:pt idx="19">
                  <c:v>11386</c:v>
                </c:pt>
                <c:pt idx="20">
                  <c:v>8510</c:v>
                </c:pt>
                <c:pt idx="21">
                  <c:v>6168</c:v>
                </c:pt>
                <c:pt idx="22">
                  <c:v>4834</c:v>
                </c:pt>
                <c:pt idx="23">
                  <c:v>4178</c:v>
                </c:pt>
                <c:pt idx="24">
                  <c:v>1560</c:v>
                </c:pt>
                <c:pt idx="25">
                  <c:v>540</c:v>
                </c:pt>
                <c:pt idx="26">
                  <c:v>787</c:v>
                </c:pt>
                <c:pt idx="27">
                  <c:v>2095</c:v>
                </c:pt>
                <c:pt idx="28">
                  <c:v>1918</c:v>
                </c:pt>
                <c:pt idx="29">
                  <c:v>1074</c:v>
                </c:pt>
                <c:pt idx="30">
                  <c:v>2997</c:v>
                </c:pt>
                <c:pt idx="31">
                  <c:v>5861</c:v>
                </c:pt>
                <c:pt idx="32">
                  <c:v>5778</c:v>
                </c:pt>
                <c:pt idx="33">
                  <c:v>6264</c:v>
                </c:pt>
                <c:pt idx="34">
                  <c:v>3042</c:v>
                </c:pt>
                <c:pt idx="35">
                  <c:v>3525</c:v>
                </c:pt>
                <c:pt idx="36">
                  <c:v>5872</c:v>
                </c:pt>
                <c:pt idx="37">
                  <c:v>5992</c:v>
                </c:pt>
                <c:pt idx="38">
                  <c:v>4477</c:v>
                </c:pt>
                <c:pt idx="39">
                  <c:v>2859</c:v>
                </c:pt>
                <c:pt idx="40">
                  <c:v>1918</c:v>
                </c:pt>
                <c:pt idx="41">
                  <c:v>1841</c:v>
                </c:pt>
                <c:pt idx="42">
                  <c:v>2564</c:v>
                </c:pt>
                <c:pt idx="43">
                  <c:v>2223</c:v>
                </c:pt>
                <c:pt idx="44">
                  <c:v>1754</c:v>
                </c:pt>
                <c:pt idx="45">
                  <c:v>794</c:v>
                </c:pt>
                <c:pt idx="46">
                  <c:v>469</c:v>
                </c:pt>
                <c:pt idx="47">
                  <c:v>382</c:v>
                </c:pt>
                <c:pt idx="48">
                  <c:v>66</c:v>
                </c:pt>
                <c:pt idx="49">
                  <c:v>32</c:v>
                </c:pt>
              </c:numCache>
            </c:numRef>
          </c:val>
        </c:ser>
        <c:ser>
          <c:idx val="1"/>
          <c:order val="1"/>
          <c:tx>
            <c:strRef>
              <c:f>Age_by_GRL!$D$1</c:f>
              <c:strCache>
                <c:ptCount val="1"/>
                <c:pt idx="0">
                  <c:v>GRL_268</c:v>
                </c:pt>
              </c:strCache>
            </c:strRef>
          </c:tx>
          <c:spPr>
            <a:solidFill>
              <a:srgbClr val="C00000"/>
            </a:solidFill>
            <a:ln>
              <a:solidFill>
                <a:prstClr val="black"/>
              </a:solidFill>
            </a:ln>
          </c:spPr>
          <c:invertIfNegative val="0"/>
          <c:val>
            <c:numRef>
              <c:f>Age_by_GRL!$D$2:$D$51</c:f>
              <c:numCache>
                <c:formatCode>General</c:formatCode>
                <c:ptCount val="50"/>
                <c:pt idx="0">
                  <c:v>206</c:v>
                </c:pt>
                <c:pt idx="1">
                  <c:v>38</c:v>
                </c:pt>
                <c:pt idx="3">
                  <c:v>50</c:v>
                </c:pt>
                <c:pt idx="4">
                  <c:v>76</c:v>
                </c:pt>
                <c:pt idx="6">
                  <c:v>129</c:v>
                </c:pt>
                <c:pt idx="7">
                  <c:v>3</c:v>
                </c:pt>
                <c:pt idx="9">
                  <c:v>50</c:v>
                </c:pt>
                <c:pt idx="10">
                  <c:v>126</c:v>
                </c:pt>
                <c:pt idx="11">
                  <c:v>38</c:v>
                </c:pt>
                <c:pt idx="12">
                  <c:v>342</c:v>
                </c:pt>
                <c:pt idx="13">
                  <c:v>149</c:v>
                </c:pt>
                <c:pt idx="14">
                  <c:v>117</c:v>
                </c:pt>
                <c:pt idx="15">
                  <c:v>194</c:v>
                </c:pt>
                <c:pt idx="16">
                  <c:v>307</c:v>
                </c:pt>
                <c:pt idx="17">
                  <c:v>970</c:v>
                </c:pt>
                <c:pt idx="18">
                  <c:v>937</c:v>
                </c:pt>
                <c:pt idx="19">
                  <c:v>873</c:v>
                </c:pt>
                <c:pt idx="20">
                  <c:v>1116</c:v>
                </c:pt>
                <c:pt idx="21">
                  <c:v>1096</c:v>
                </c:pt>
                <c:pt idx="22">
                  <c:v>2181</c:v>
                </c:pt>
                <c:pt idx="23">
                  <c:v>2437</c:v>
                </c:pt>
                <c:pt idx="24">
                  <c:v>957</c:v>
                </c:pt>
                <c:pt idx="25">
                  <c:v>743</c:v>
                </c:pt>
                <c:pt idx="26">
                  <c:v>694</c:v>
                </c:pt>
                <c:pt idx="27">
                  <c:v>1043</c:v>
                </c:pt>
                <c:pt idx="28">
                  <c:v>1568</c:v>
                </c:pt>
                <c:pt idx="29">
                  <c:v>924</c:v>
                </c:pt>
                <c:pt idx="30">
                  <c:v>2084</c:v>
                </c:pt>
                <c:pt idx="31">
                  <c:v>6437</c:v>
                </c:pt>
                <c:pt idx="32">
                  <c:v>9778</c:v>
                </c:pt>
                <c:pt idx="33">
                  <c:v>8132</c:v>
                </c:pt>
                <c:pt idx="34">
                  <c:v>4008</c:v>
                </c:pt>
                <c:pt idx="35">
                  <c:v>3658</c:v>
                </c:pt>
                <c:pt idx="36">
                  <c:v>4447</c:v>
                </c:pt>
                <c:pt idx="37">
                  <c:v>3260</c:v>
                </c:pt>
                <c:pt idx="38">
                  <c:v>2021</c:v>
                </c:pt>
                <c:pt idx="39">
                  <c:v>1729</c:v>
                </c:pt>
                <c:pt idx="40">
                  <c:v>2102</c:v>
                </c:pt>
                <c:pt idx="41">
                  <c:v>324</c:v>
                </c:pt>
                <c:pt idx="42">
                  <c:v>159</c:v>
                </c:pt>
                <c:pt idx="43">
                  <c:v>207</c:v>
                </c:pt>
                <c:pt idx="44">
                  <c:v>250</c:v>
                </c:pt>
                <c:pt idx="45">
                  <c:v>264</c:v>
                </c:pt>
                <c:pt idx="46">
                  <c:v>374</c:v>
                </c:pt>
                <c:pt idx="47">
                  <c:v>233</c:v>
                </c:pt>
                <c:pt idx="48">
                  <c:v>37</c:v>
                </c:pt>
                <c:pt idx="49">
                  <c:v>3</c:v>
                </c:pt>
              </c:numCache>
            </c:numRef>
          </c:val>
        </c:ser>
        <c:ser>
          <c:idx val="0"/>
          <c:order val="2"/>
          <c:tx>
            <c:strRef>
              <c:f>Age_by_GRL!$C$1</c:f>
              <c:strCache>
                <c:ptCount val="1"/>
                <c:pt idx="0">
                  <c:v>GRL_263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prstClr val="black"/>
              </a:solidFill>
            </a:ln>
          </c:spPr>
          <c:invertIfNegative val="0"/>
          <c:val>
            <c:numRef>
              <c:f>Age_by_GRL!$C$2:$C$51</c:f>
              <c:numCache>
                <c:formatCode>General</c:formatCode>
                <c:ptCount val="50"/>
                <c:pt idx="0">
                  <c:v>4905</c:v>
                </c:pt>
                <c:pt idx="1">
                  <c:v>5948</c:v>
                </c:pt>
                <c:pt idx="2">
                  <c:v>2071</c:v>
                </c:pt>
                <c:pt idx="3">
                  <c:v>6689</c:v>
                </c:pt>
                <c:pt idx="4">
                  <c:v>18046</c:v>
                </c:pt>
                <c:pt idx="5">
                  <c:v>19863</c:v>
                </c:pt>
                <c:pt idx="6">
                  <c:v>12004</c:v>
                </c:pt>
                <c:pt idx="7">
                  <c:v>9867</c:v>
                </c:pt>
                <c:pt idx="8">
                  <c:v>7158</c:v>
                </c:pt>
                <c:pt idx="9">
                  <c:v>5648</c:v>
                </c:pt>
                <c:pt idx="10">
                  <c:v>3585</c:v>
                </c:pt>
                <c:pt idx="11">
                  <c:v>5568</c:v>
                </c:pt>
                <c:pt idx="12">
                  <c:v>7117</c:v>
                </c:pt>
                <c:pt idx="13">
                  <c:v>9897</c:v>
                </c:pt>
                <c:pt idx="14">
                  <c:v>10418</c:v>
                </c:pt>
                <c:pt idx="15">
                  <c:v>9875</c:v>
                </c:pt>
                <c:pt idx="16">
                  <c:v>10305</c:v>
                </c:pt>
                <c:pt idx="17">
                  <c:v>12445</c:v>
                </c:pt>
                <c:pt idx="18">
                  <c:v>14937</c:v>
                </c:pt>
                <c:pt idx="19">
                  <c:v>11007</c:v>
                </c:pt>
                <c:pt idx="20">
                  <c:v>8906</c:v>
                </c:pt>
                <c:pt idx="21">
                  <c:v>9937</c:v>
                </c:pt>
                <c:pt idx="22">
                  <c:v>11759</c:v>
                </c:pt>
                <c:pt idx="23">
                  <c:v>15779</c:v>
                </c:pt>
                <c:pt idx="24">
                  <c:v>13864</c:v>
                </c:pt>
                <c:pt idx="25">
                  <c:v>8664</c:v>
                </c:pt>
                <c:pt idx="26">
                  <c:v>6147</c:v>
                </c:pt>
                <c:pt idx="27">
                  <c:v>5405</c:v>
                </c:pt>
                <c:pt idx="28">
                  <c:v>6800</c:v>
                </c:pt>
                <c:pt idx="29">
                  <c:v>5106</c:v>
                </c:pt>
                <c:pt idx="30">
                  <c:v>8060</c:v>
                </c:pt>
                <c:pt idx="31">
                  <c:v>27266</c:v>
                </c:pt>
                <c:pt idx="32">
                  <c:v>46518</c:v>
                </c:pt>
                <c:pt idx="33">
                  <c:v>34362</c:v>
                </c:pt>
                <c:pt idx="34">
                  <c:v>24786</c:v>
                </c:pt>
                <c:pt idx="35">
                  <c:v>18880</c:v>
                </c:pt>
                <c:pt idx="36">
                  <c:v>15323</c:v>
                </c:pt>
                <c:pt idx="37">
                  <c:v>19030</c:v>
                </c:pt>
                <c:pt idx="38">
                  <c:v>20044</c:v>
                </c:pt>
                <c:pt idx="39">
                  <c:v>12819</c:v>
                </c:pt>
                <c:pt idx="40">
                  <c:v>3291</c:v>
                </c:pt>
                <c:pt idx="41">
                  <c:v>4460</c:v>
                </c:pt>
                <c:pt idx="42">
                  <c:v>4162</c:v>
                </c:pt>
                <c:pt idx="43">
                  <c:v>4672</c:v>
                </c:pt>
                <c:pt idx="44">
                  <c:v>5066</c:v>
                </c:pt>
                <c:pt idx="45">
                  <c:v>5943</c:v>
                </c:pt>
                <c:pt idx="46">
                  <c:v>3897</c:v>
                </c:pt>
                <c:pt idx="47">
                  <c:v>2430</c:v>
                </c:pt>
                <c:pt idx="48">
                  <c:v>651</c:v>
                </c:pt>
                <c:pt idx="49">
                  <c:v>355</c:v>
                </c:pt>
              </c:numCache>
            </c:numRef>
          </c:val>
        </c:ser>
        <c:ser>
          <c:idx val="4"/>
          <c:order val="3"/>
          <c:tx>
            <c:strRef>
              <c:f>Age_by_GRL!$B$1</c:f>
              <c:strCache>
                <c:ptCount val="1"/>
                <c:pt idx="0">
                  <c:v>GRL_220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invertIfNegative val="0"/>
          <c:val>
            <c:numRef>
              <c:f>Age_by_GRL!$B$2:$B$51</c:f>
              <c:numCache>
                <c:formatCode>General</c:formatCode>
                <c:ptCount val="50"/>
                <c:pt idx="0">
                  <c:v>932</c:v>
                </c:pt>
                <c:pt idx="1">
                  <c:v>394</c:v>
                </c:pt>
                <c:pt idx="2">
                  <c:v>526</c:v>
                </c:pt>
                <c:pt idx="3">
                  <c:v>220</c:v>
                </c:pt>
                <c:pt idx="4">
                  <c:v>786</c:v>
                </c:pt>
                <c:pt idx="5">
                  <c:v>435</c:v>
                </c:pt>
                <c:pt idx="6">
                  <c:v>1080</c:v>
                </c:pt>
                <c:pt idx="7">
                  <c:v>2294</c:v>
                </c:pt>
                <c:pt idx="8">
                  <c:v>4632</c:v>
                </c:pt>
                <c:pt idx="9">
                  <c:v>2862</c:v>
                </c:pt>
                <c:pt idx="10">
                  <c:v>301</c:v>
                </c:pt>
                <c:pt idx="11">
                  <c:v>1628</c:v>
                </c:pt>
                <c:pt idx="12">
                  <c:v>2611</c:v>
                </c:pt>
                <c:pt idx="13">
                  <c:v>4420</c:v>
                </c:pt>
                <c:pt idx="14">
                  <c:v>4447</c:v>
                </c:pt>
                <c:pt idx="15">
                  <c:v>640</c:v>
                </c:pt>
                <c:pt idx="16">
                  <c:v>519</c:v>
                </c:pt>
                <c:pt idx="17">
                  <c:v>2872</c:v>
                </c:pt>
                <c:pt idx="18">
                  <c:v>2044</c:v>
                </c:pt>
                <c:pt idx="19">
                  <c:v>1742</c:v>
                </c:pt>
                <c:pt idx="20">
                  <c:v>2025</c:v>
                </c:pt>
                <c:pt idx="21">
                  <c:v>852</c:v>
                </c:pt>
                <c:pt idx="22">
                  <c:v>279</c:v>
                </c:pt>
                <c:pt idx="23">
                  <c:v>827</c:v>
                </c:pt>
                <c:pt idx="24">
                  <c:v>81</c:v>
                </c:pt>
                <c:pt idx="25">
                  <c:v>162</c:v>
                </c:pt>
                <c:pt idx="26">
                  <c:v>99</c:v>
                </c:pt>
                <c:pt idx="27">
                  <c:v>482</c:v>
                </c:pt>
                <c:pt idx="28">
                  <c:v>583</c:v>
                </c:pt>
                <c:pt idx="29">
                  <c:v>534</c:v>
                </c:pt>
                <c:pt idx="30">
                  <c:v>677</c:v>
                </c:pt>
                <c:pt idx="31">
                  <c:v>2033</c:v>
                </c:pt>
                <c:pt idx="32">
                  <c:v>9687</c:v>
                </c:pt>
                <c:pt idx="33">
                  <c:v>20243</c:v>
                </c:pt>
                <c:pt idx="34">
                  <c:v>13506</c:v>
                </c:pt>
                <c:pt idx="35">
                  <c:v>8334</c:v>
                </c:pt>
                <c:pt idx="36">
                  <c:v>6398</c:v>
                </c:pt>
                <c:pt idx="37">
                  <c:v>8357</c:v>
                </c:pt>
                <c:pt idx="38">
                  <c:v>10207</c:v>
                </c:pt>
                <c:pt idx="39">
                  <c:v>9449</c:v>
                </c:pt>
                <c:pt idx="40">
                  <c:v>2641</c:v>
                </c:pt>
                <c:pt idx="41">
                  <c:v>2479</c:v>
                </c:pt>
                <c:pt idx="42">
                  <c:v>3982</c:v>
                </c:pt>
                <c:pt idx="43">
                  <c:v>4211</c:v>
                </c:pt>
                <c:pt idx="44">
                  <c:v>3402</c:v>
                </c:pt>
                <c:pt idx="45">
                  <c:v>2789</c:v>
                </c:pt>
                <c:pt idx="46">
                  <c:v>4058</c:v>
                </c:pt>
                <c:pt idx="47">
                  <c:v>3485</c:v>
                </c:pt>
                <c:pt idx="48">
                  <c:v>2121</c:v>
                </c:pt>
                <c:pt idx="49">
                  <c:v>446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overlap val="100"/>
        <c:axId val="25740032"/>
        <c:axId val="25741568"/>
      </c:barChart>
      <c:catAx>
        <c:axId val="2574003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9525"/>
        </c:spPr>
        <c:txPr>
          <a:bodyPr rot="0" vert="horz"/>
          <a:lstStyle/>
          <a:p>
            <a:pPr>
              <a:defRPr sz="1400" b="1" i="0" baseline="0"/>
            </a:pPr>
            <a:endParaRPr lang="en-US"/>
          </a:p>
        </c:txPr>
        <c:crossAx val="25741568"/>
        <c:crosses val="autoZero"/>
        <c:auto val="1"/>
        <c:lblAlgn val="ctr"/>
        <c:lblOffset val="100"/>
        <c:noMultiLvlLbl val="0"/>
      </c:catAx>
      <c:valAx>
        <c:axId val="25741568"/>
        <c:scaling>
          <c:orientation val="minMax"/>
          <c:max val="8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en-US"/>
          </a:p>
        </c:txPr>
        <c:crossAx val="25740032"/>
        <c:crosses val="autoZero"/>
        <c:crossBetween val="between"/>
        <c:dispUnits>
          <c:builtInUnit val="thousands"/>
          <c:dispUnitsLbl>
            <c:layout/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</c:dispUnitsLbl>
        </c:dispUnits>
      </c:valAx>
      <c:spPr>
        <a:noFill/>
      </c:spPr>
    </c:plotArea>
    <c:legend>
      <c:legendPos val="t"/>
      <c:layout>
        <c:manualLayout>
          <c:xMode val="edge"/>
          <c:yMode val="edge"/>
          <c:x val="0.10172275075785019"/>
          <c:y val="4.7739887293500066E-2"/>
          <c:w val="0.88135618640890234"/>
          <c:h val="5.0253782615408374E-2"/>
        </c:manualLayout>
      </c:layout>
      <c:overlay val="1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959303100357489E-2"/>
          <c:y val="0.20455825437074601"/>
          <c:w val="0.89585232309537466"/>
          <c:h val="0.68930868810890156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Equip_Age_By_Group!$B$1</c:f>
              <c:strCache>
                <c:ptCount val="1"/>
                <c:pt idx="0">
                  <c:v>Box_Cars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val>
            <c:numRef>
              <c:f>Equip_Age_By_Group!$B$2:$B$16</c:f>
              <c:numCache>
                <c:formatCode>General</c:formatCode>
                <c:ptCount val="15"/>
                <c:pt idx="0">
                  <c:v>2296</c:v>
                </c:pt>
                <c:pt idx="1">
                  <c:v>1499</c:v>
                </c:pt>
                <c:pt idx="2">
                  <c:v>396</c:v>
                </c:pt>
                <c:pt idx="3">
                  <c:v>261</c:v>
                </c:pt>
                <c:pt idx="4">
                  <c:v>232</c:v>
                </c:pt>
                <c:pt idx="5">
                  <c:v>8</c:v>
                </c:pt>
                <c:pt idx="6">
                  <c:v>1402</c:v>
                </c:pt>
                <c:pt idx="7">
                  <c:v>2754</c:v>
                </c:pt>
                <c:pt idx="8">
                  <c:v>4672</c:v>
                </c:pt>
                <c:pt idx="9">
                  <c:v>4106</c:v>
                </c:pt>
                <c:pt idx="10">
                  <c:v>1147</c:v>
                </c:pt>
                <c:pt idx="11">
                  <c:v>2831</c:v>
                </c:pt>
                <c:pt idx="12">
                  <c:v>3551</c:v>
                </c:pt>
                <c:pt idx="13">
                  <c:v>4270</c:v>
                </c:pt>
                <c:pt idx="14">
                  <c:v>3020</c:v>
                </c:pt>
              </c:numCache>
            </c:numRef>
          </c:val>
        </c:ser>
        <c:ser>
          <c:idx val="2"/>
          <c:order val="1"/>
          <c:tx>
            <c:strRef>
              <c:f>Equip_Age_By_Group!$C$1</c:f>
              <c:strCache>
                <c:ptCount val="1"/>
                <c:pt idx="0">
                  <c:v>Covered_Hoppers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val>
            <c:numRef>
              <c:f>Equip_Age_By_Group!$C$2:$C$16</c:f>
              <c:numCache>
                <c:formatCode>General</c:formatCode>
                <c:ptCount val="15"/>
                <c:pt idx="0">
                  <c:v>17173</c:v>
                </c:pt>
                <c:pt idx="1">
                  <c:v>21452</c:v>
                </c:pt>
                <c:pt idx="2">
                  <c:v>8082</c:v>
                </c:pt>
                <c:pt idx="3">
                  <c:v>3635</c:v>
                </c:pt>
                <c:pt idx="4">
                  <c:v>16077</c:v>
                </c:pt>
                <c:pt idx="5">
                  <c:v>18359</c:v>
                </c:pt>
                <c:pt idx="6">
                  <c:v>20697</c:v>
                </c:pt>
                <c:pt idx="7">
                  <c:v>16057</c:v>
                </c:pt>
                <c:pt idx="8">
                  <c:v>6194</c:v>
                </c:pt>
                <c:pt idx="9">
                  <c:v>3904</c:v>
                </c:pt>
                <c:pt idx="10">
                  <c:v>2269</c:v>
                </c:pt>
                <c:pt idx="11">
                  <c:v>6445</c:v>
                </c:pt>
                <c:pt idx="12">
                  <c:v>15332</c:v>
                </c:pt>
                <c:pt idx="13">
                  <c:v>19427</c:v>
                </c:pt>
                <c:pt idx="14">
                  <c:v>21383</c:v>
                </c:pt>
              </c:numCache>
            </c:numRef>
          </c:val>
        </c:ser>
        <c:ser>
          <c:idx val="3"/>
          <c:order val="2"/>
          <c:tx>
            <c:strRef>
              <c:f>Equip_Age_By_Group!$D$1</c:f>
              <c:strCache>
                <c:ptCount val="1"/>
                <c:pt idx="0">
                  <c:v>Reefers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invertIfNegative val="0"/>
          <c:val>
            <c:numRef>
              <c:f>Equip_Age_By_Group!$D$2:$D$16</c:f>
              <c:numCache>
                <c:formatCode>General</c:formatCode>
                <c:ptCount val="15"/>
                <c:pt idx="0">
                  <c:v>249</c:v>
                </c:pt>
                <c:pt idx="2">
                  <c:v>25</c:v>
                </c:pt>
                <c:pt idx="3">
                  <c:v>75</c:v>
                </c:pt>
                <c:pt idx="6">
                  <c:v>472</c:v>
                </c:pt>
                <c:pt idx="7">
                  <c:v>801</c:v>
                </c:pt>
                <c:pt idx="8">
                  <c:v>863</c:v>
                </c:pt>
                <c:pt idx="9">
                  <c:v>310</c:v>
                </c:pt>
                <c:pt idx="10">
                  <c:v>416</c:v>
                </c:pt>
                <c:pt idx="11">
                  <c:v>565</c:v>
                </c:pt>
                <c:pt idx="12">
                  <c:v>134</c:v>
                </c:pt>
                <c:pt idx="13">
                  <c:v>9</c:v>
                </c:pt>
              </c:numCache>
            </c:numRef>
          </c:val>
        </c:ser>
        <c:ser>
          <c:idx val="4"/>
          <c:order val="3"/>
          <c:tx>
            <c:strRef>
              <c:f>Equip_Age_By_Group!$E$1</c:f>
              <c:strCache>
                <c:ptCount val="1"/>
                <c:pt idx="0">
                  <c:v>Gondolas</c:v>
                </c:pt>
              </c:strCache>
            </c:strRef>
          </c:tx>
          <c:spPr>
            <a:solidFill>
              <a:srgbClr val="7030A0"/>
            </a:solidFill>
            <a:ln>
              <a:solidFill>
                <a:prstClr val="black"/>
              </a:solidFill>
            </a:ln>
          </c:spPr>
          <c:invertIfNegative val="0"/>
          <c:val>
            <c:numRef>
              <c:f>Equip_Age_By_Group!$E$2:$E$16</c:f>
              <c:numCache>
                <c:formatCode>General</c:formatCode>
                <c:ptCount val="15"/>
                <c:pt idx="0">
                  <c:v>6197</c:v>
                </c:pt>
                <c:pt idx="1">
                  <c:v>6027</c:v>
                </c:pt>
                <c:pt idx="2">
                  <c:v>2587</c:v>
                </c:pt>
                <c:pt idx="3">
                  <c:v>3096</c:v>
                </c:pt>
                <c:pt idx="4">
                  <c:v>7830</c:v>
                </c:pt>
                <c:pt idx="5">
                  <c:v>7359</c:v>
                </c:pt>
                <c:pt idx="6">
                  <c:v>15084</c:v>
                </c:pt>
                <c:pt idx="7">
                  <c:v>7078</c:v>
                </c:pt>
                <c:pt idx="8">
                  <c:v>5252</c:v>
                </c:pt>
                <c:pt idx="9">
                  <c:v>3274</c:v>
                </c:pt>
                <c:pt idx="10">
                  <c:v>2232</c:v>
                </c:pt>
                <c:pt idx="11">
                  <c:v>2455</c:v>
                </c:pt>
                <c:pt idx="12">
                  <c:v>3896</c:v>
                </c:pt>
                <c:pt idx="13">
                  <c:v>13244</c:v>
                </c:pt>
                <c:pt idx="14">
                  <c:v>10817</c:v>
                </c:pt>
              </c:numCache>
            </c:numRef>
          </c:val>
        </c:ser>
        <c:ser>
          <c:idx val="5"/>
          <c:order val="4"/>
          <c:tx>
            <c:strRef>
              <c:f>Equip_Age_By_Group!$F$1</c:f>
              <c:strCache>
                <c:ptCount val="1"/>
                <c:pt idx="0">
                  <c:v>Hoppers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prstClr val="black"/>
              </a:solidFill>
            </a:ln>
          </c:spPr>
          <c:invertIfNegative val="0"/>
          <c:val>
            <c:numRef>
              <c:f>Equip_Age_By_Group!$F$2:$F$16</c:f>
              <c:numCache>
                <c:formatCode>General</c:formatCode>
                <c:ptCount val="15"/>
                <c:pt idx="0">
                  <c:v>1612</c:v>
                </c:pt>
                <c:pt idx="1">
                  <c:v>1901</c:v>
                </c:pt>
                <c:pt idx="2">
                  <c:v>1095</c:v>
                </c:pt>
                <c:pt idx="3">
                  <c:v>2462</c:v>
                </c:pt>
                <c:pt idx="4">
                  <c:v>9309</c:v>
                </c:pt>
                <c:pt idx="5">
                  <c:v>4870</c:v>
                </c:pt>
                <c:pt idx="6">
                  <c:v>13364</c:v>
                </c:pt>
                <c:pt idx="7">
                  <c:v>8031</c:v>
                </c:pt>
                <c:pt idx="8">
                  <c:v>3882</c:v>
                </c:pt>
                <c:pt idx="9">
                  <c:v>2371</c:v>
                </c:pt>
                <c:pt idx="10">
                  <c:v>1927</c:v>
                </c:pt>
                <c:pt idx="11">
                  <c:v>786</c:v>
                </c:pt>
                <c:pt idx="12">
                  <c:v>2579</c:v>
                </c:pt>
                <c:pt idx="13">
                  <c:v>7501</c:v>
                </c:pt>
                <c:pt idx="14">
                  <c:v>4881</c:v>
                </c:pt>
              </c:numCache>
            </c:numRef>
          </c:val>
        </c:ser>
        <c:ser>
          <c:idx val="6"/>
          <c:order val="5"/>
          <c:tx>
            <c:strRef>
              <c:f>Equip_Age_By_Group!$G$1</c:f>
              <c:strCache>
                <c:ptCount val="1"/>
                <c:pt idx="0">
                  <c:v>Flats</c:v>
                </c:pt>
              </c:strCache>
            </c:strRef>
          </c:tx>
          <c:spPr>
            <a:solidFill>
              <a:srgbClr val="FFC000"/>
            </a:solidFill>
            <a:ln>
              <a:solidFill>
                <a:prstClr val="black"/>
              </a:solidFill>
            </a:ln>
          </c:spPr>
          <c:invertIfNegative val="0"/>
          <c:val>
            <c:numRef>
              <c:f>Equip_Age_By_Group!$G$2:$G$16</c:f>
              <c:numCache>
                <c:formatCode>General</c:formatCode>
                <c:ptCount val="15"/>
                <c:pt idx="0">
                  <c:v>2916</c:v>
                </c:pt>
                <c:pt idx="1">
                  <c:v>3878</c:v>
                </c:pt>
                <c:pt idx="2">
                  <c:v>433</c:v>
                </c:pt>
                <c:pt idx="3">
                  <c:v>103</c:v>
                </c:pt>
                <c:pt idx="4">
                  <c:v>1563</c:v>
                </c:pt>
                <c:pt idx="5">
                  <c:v>2274</c:v>
                </c:pt>
                <c:pt idx="6">
                  <c:v>5380</c:v>
                </c:pt>
                <c:pt idx="7">
                  <c:v>10777</c:v>
                </c:pt>
                <c:pt idx="8">
                  <c:v>12187</c:v>
                </c:pt>
                <c:pt idx="9">
                  <c:v>7067</c:v>
                </c:pt>
                <c:pt idx="10">
                  <c:v>2816</c:v>
                </c:pt>
                <c:pt idx="11">
                  <c:v>4570</c:v>
                </c:pt>
                <c:pt idx="12">
                  <c:v>9657</c:v>
                </c:pt>
                <c:pt idx="13">
                  <c:v>8824</c:v>
                </c:pt>
                <c:pt idx="14">
                  <c:v>11088</c:v>
                </c:pt>
              </c:numCache>
            </c:numRef>
          </c:val>
        </c:ser>
        <c:ser>
          <c:idx val="9"/>
          <c:order val="6"/>
          <c:tx>
            <c:strRef>
              <c:f>Equip_Age_By_Group!$H$1</c:f>
              <c:strCache>
                <c:ptCount val="1"/>
                <c:pt idx="0">
                  <c:v>Tanks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val>
            <c:numRef>
              <c:f>Equip_Age_By_Group!$H$2:$H$16</c:f>
              <c:numCache>
                <c:formatCode>General</c:formatCode>
                <c:ptCount val="15"/>
                <c:pt idx="0">
                  <c:v>15838</c:v>
                </c:pt>
                <c:pt idx="1">
                  <c:v>9900</c:v>
                </c:pt>
                <c:pt idx="2">
                  <c:v>4892</c:v>
                </c:pt>
                <c:pt idx="3">
                  <c:v>7771</c:v>
                </c:pt>
                <c:pt idx="4">
                  <c:v>20153</c:v>
                </c:pt>
                <c:pt idx="5">
                  <c:v>22246</c:v>
                </c:pt>
                <c:pt idx="6">
                  <c:v>14020</c:v>
                </c:pt>
                <c:pt idx="7">
                  <c:v>12264</c:v>
                </c:pt>
                <c:pt idx="8">
                  <c:v>8908</c:v>
                </c:pt>
                <c:pt idx="9">
                  <c:v>8072</c:v>
                </c:pt>
                <c:pt idx="10">
                  <c:v>5548</c:v>
                </c:pt>
                <c:pt idx="11">
                  <c:v>7158</c:v>
                </c:pt>
                <c:pt idx="12">
                  <c:v>9582</c:v>
                </c:pt>
                <c:pt idx="13">
                  <c:v>12265</c:v>
                </c:pt>
                <c:pt idx="14">
                  <c:v>12504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5796992"/>
        <c:axId val="25798528"/>
      </c:barChart>
      <c:catAx>
        <c:axId val="257969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 baseline="0"/>
            </a:pPr>
            <a:endParaRPr lang="en-US"/>
          </a:p>
        </c:txPr>
        <c:crossAx val="25798528"/>
        <c:crosses val="autoZero"/>
        <c:auto val="1"/>
        <c:lblAlgn val="ctr"/>
        <c:lblOffset val="100"/>
        <c:noMultiLvlLbl val="0"/>
      </c:catAx>
      <c:valAx>
        <c:axId val="25798528"/>
        <c:scaling>
          <c:orientation val="minMax"/>
        </c:scaling>
        <c:delete val="0"/>
        <c:axPos val="l"/>
        <c:majorGridlines>
          <c:spPr>
            <a:ln>
              <a:solidFill>
                <a:sysClr val="windowText" lastClr="000000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25796992"/>
        <c:crosses val="autoZero"/>
        <c:crossBetween val="between"/>
        <c:dispUnits>
          <c:builtInUnit val="thousands"/>
          <c:dispUnits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</c:dispUnitsLbl>
        </c:dispUnits>
      </c:valAx>
      <c:spPr>
        <a:ln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8.826337105212842E-2"/>
          <c:y val="7.0621468926553674E-2"/>
          <c:w val="0.88969830757910218"/>
          <c:h val="7.1566795675964232E-2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2"/>
          <c:order val="0"/>
          <c:tx>
            <c:strRef>
              <c:f>Cover_Hopper_Small!$B$1</c:f>
              <c:strCache>
                <c:ptCount val="1"/>
                <c:pt idx="0">
                  <c:v>GRL_286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prstClr val="black"/>
              </a:solidFill>
            </a:ln>
          </c:spPr>
          <c:invertIfNegative val="0"/>
          <c:cat>
            <c:strRef>
              <c:f>Cover_Hopper_Small!$A$2:$A$26</c:f>
              <c:strCache>
                <c:ptCount val="25"/>
                <c:pt idx="0">
                  <c:v>1 &amp;  2</c:v>
                </c:pt>
                <c:pt idx="1">
                  <c:v>3 &amp;  4</c:v>
                </c:pt>
                <c:pt idx="2">
                  <c:v>5 &amp;  6</c:v>
                </c:pt>
                <c:pt idx="3">
                  <c:v>7 &amp;  8</c:v>
                </c:pt>
                <c:pt idx="4">
                  <c:v>9 &amp; 10</c:v>
                </c:pt>
                <c:pt idx="5">
                  <c:v>11 &amp; 12</c:v>
                </c:pt>
                <c:pt idx="6">
                  <c:v>13 &amp; 14</c:v>
                </c:pt>
                <c:pt idx="7">
                  <c:v>15 &amp; 16</c:v>
                </c:pt>
                <c:pt idx="8">
                  <c:v>17 &amp; 18</c:v>
                </c:pt>
                <c:pt idx="9">
                  <c:v>19 &amp; 20</c:v>
                </c:pt>
                <c:pt idx="10">
                  <c:v>21 &amp; 22</c:v>
                </c:pt>
                <c:pt idx="11">
                  <c:v>23 &amp; 24</c:v>
                </c:pt>
                <c:pt idx="12">
                  <c:v>25 &amp; 26</c:v>
                </c:pt>
                <c:pt idx="13">
                  <c:v>27 &amp; 28</c:v>
                </c:pt>
                <c:pt idx="14">
                  <c:v>29 &amp; 30</c:v>
                </c:pt>
                <c:pt idx="15">
                  <c:v>31 &amp; 32</c:v>
                </c:pt>
                <c:pt idx="16">
                  <c:v>33 &amp; 34</c:v>
                </c:pt>
                <c:pt idx="17">
                  <c:v>35 &amp; 36</c:v>
                </c:pt>
                <c:pt idx="18">
                  <c:v>37 &amp; 38</c:v>
                </c:pt>
                <c:pt idx="19">
                  <c:v>39 &amp; 40</c:v>
                </c:pt>
                <c:pt idx="20">
                  <c:v>41 &amp; 42</c:v>
                </c:pt>
                <c:pt idx="21">
                  <c:v>43 &amp; 44</c:v>
                </c:pt>
                <c:pt idx="22">
                  <c:v>45 &amp; 46</c:v>
                </c:pt>
                <c:pt idx="23">
                  <c:v>47 &amp; 48</c:v>
                </c:pt>
                <c:pt idx="24">
                  <c:v>49 &amp; 50</c:v>
                </c:pt>
              </c:strCache>
            </c:strRef>
          </c:cat>
          <c:val>
            <c:numRef>
              <c:f>Cover_Hopper_Small!$B$2:$B$26</c:f>
              <c:numCache>
                <c:formatCode>General</c:formatCode>
                <c:ptCount val="25"/>
                <c:pt idx="0">
                  <c:v>24512</c:v>
                </c:pt>
                <c:pt idx="1">
                  <c:v>4053</c:v>
                </c:pt>
                <c:pt idx="2">
                  <c:v>6418</c:v>
                </c:pt>
                <c:pt idx="3">
                  <c:v>10566</c:v>
                </c:pt>
                <c:pt idx="4">
                  <c:v>2890</c:v>
                </c:pt>
                <c:pt idx="5">
                  <c:v>2846</c:v>
                </c:pt>
                <c:pt idx="6">
                  <c:v>5612</c:v>
                </c:pt>
                <c:pt idx="7">
                  <c:v>4423</c:v>
                </c:pt>
                <c:pt idx="8">
                  <c:v>2704</c:v>
                </c:pt>
                <c:pt idx="9">
                  <c:v>1304</c:v>
                </c:pt>
                <c:pt idx="12">
                  <c:v>479</c:v>
                </c:pt>
                <c:pt idx="15">
                  <c:v>4</c:v>
                </c:pt>
                <c:pt idx="16">
                  <c:v>570</c:v>
                </c:pt>
                <c:pt idx="17">
                  <c:v>3</c:v>
                </c:pt>
                <c:pt idx="18">
                  <c:v>560</c:v>
                </c:pt>
                <c:pt idx="19">
                  <c:v>800</c:v>
                </c:pt>
                <c:pt idx="20">
                  <c:v>286</c:v>
                </c:pt>
                <c:pt idx="21">
                  <c:v>1</c:v>
                </c:pt>
                <c:pt idx="22">
                  <c:v>8</c:v>
                </c:pt>
                <c:pt idx="23">
                  <c:v>87</c:v>
                </c:pt>
                <c:pt idx="24">
                  <c:v>9</c:v>
                </c:pt>
              </c:numCache>
            </c:numRef>
          </c:val>
        </c:ser>
        <c:ser>
          <c:idx val="3"/>
          <c:order val="1"/>
          <c:tx>
            <c:strRef>
              <c:f>Cover_Hopper_Small!$C$1</c:f>
              <c:strCache>
                <c:ptCount val="1"/>
                <c:pt idx="0">
                  <c:v>GRL_268</c:v>
                </c:pt>
              </c:strCache>
            </c:strRef>
          </c:tx>
          <c:spPr>
            <a:solidFill>
              <a:srgbClr val="C00000"/>
            </a:solidFill>
            <a:ln>
              <a:solidFill>
                <a:prstClr val="black"/>
              </a:solidFill>
            </a:ln>
          </c:spPr>
          <c:invertIfNegative val="0"/>
          <c:cat>
            <c:strRef>
              <c:f>Cover_Hopper_Small!$A$2:$A$26</c:f>
              <c:strCache>
                <c:ptCount val="25"/>
                <c:pt idx="0">
                  <c:v>1 &amp;  2</c:v>
                </c:pt>
                <c:pt idx="1">
                  <c:v>3 &amp;  4</c:v>
                </c:pt>
                <c:pt idx="2">
                  <c:v>5 &amp;  6</c:v>
                </c:pt>
                <c:pt idx="3">
                  <c:v>7 &amp;  8</c:v>
                </c:pt>
                <c:pt idx="4">
                  <c:v>9 &amp; 10</c:v>
                </c:pt>
                <c:pt idx="5">
                  <c:v>11 &amp; 12</c:v>
                </c:pt>
                <c:pt idx="6">
                  <c:v>13 &amp; 14</c:v>
                </c:pt>
                <c:pt idx="7">
                  <c:v>15 &amp; 16</c:v>
                </c:pt>
                <c:pt idx="8">
                  <c:v>17 &amp; 18</c:v>
                </c:pt>
                <c:pt idx="9">
                  <c:v>19 &amp; 20</c:v>
                </c:pt>
                <c:pt idx="10">
                  <c:v>21 &amp; 22</c:v>
                </c:pt>
                <c:pt idx="11">
                  <c:v>23 &amp; 24</c:v>
                </c:pt>
                <c:pt idx="12">
                  <c:v>25 &amp; 26</c:v>
                </c:pt>
                <c:pt idx="13">
                  <c:v>27 &amp; 28</c:v>
                </c:pt>
                <c:pt idx="14">
                  <c:v>29 &amp; 30</c:v>
                </c:pt>
                <c:pt idx="15">
                  <c:v>31 &amp; 32</c:v>
                </c:pt>
                <c:pt idx="16">
                  <c:v>33 &amp; 34</c:v>
                </c:pt>
                <c:pt idx="17">
                  <c:v>35 &amp; 36</c:v>
                </c:pt>
                <c:pt idx="18">
                  <c:v>37 &amp; 38</c:v>
                </c:pt>
                <c:pt idx="19">
                  <c:v>39 &amp; 40</c:v>
                </c:pt>
                <c:pt idx="20">
                  <c:v>41 &amp; 42</c:v>
                </c:pt>
                <c:pt idx="21">
                  <c:v>43 &amp; 44</c:v>
                </c:pt>
                <c:pt idx="22">
                  <c:v>45 &amp; 46</c:v>
                </c:pt>
                <c:pt idx="23">
                  <c:v>47 &amp; 48</c:v>
                </c:pt>
                <c:pt idx="24">
                  <c:v>49 &amp; 50</c:v>
                </c:pt>
              </c:strCache>
            </c:strRef>
          </c:cat>
          <c:val>
            <c:numRef>
              <c:f>Cover_Hopper_Small!$C$2:$C$26</c:f>
              <c:numCache>
                <c:formatCode>General</c:formatCode>
                <c:ptCount val="25"/>
                <c:pt idx="5">
                  <c:v>38</c:v>
                </c:pt>
                <c:pt idx="6">
                  <c:v>194</c:v>
                </c:pt>
                <c:pt idx="7">
                  <c:v>194</c:v>
                </c:pt>
                <c:pt idx="8">
                  <c:v>198</c:v>
                </c:pt>
                <c:pt idx="9">
                  <c:v>54</c:v>
                </c:pt>
                <c:pt idx="10">
                  <c:v>107</c:v>
                </c:pt>
                <c:pt idx="11">
                  <c:v>299</c:v>
                </c:pt>
                <c:pt idx="13">
                  <c:v>18</c:v>
                </c:pt>
                <c:pt idx="14">
                  <c:v>49</c:v>
                </c:pt>
                <c:pt idx="15">
                  <c:v>73</c:v>
                </c:pt>
                <c:pt idx="16">
                  <c:v>201</c:v>
                </c:pt>
                <c:pt idx="17">
                  <c:v>126</c:v>
                </c:pt>
                <c:pt idx="18">
                  <c:v>125</c:v>
                </c:pt>
                <c:pt idx="19">
                  <c:v>61</c:v>
                </c:pt>
                <c:pt idx="20">
                  <c:v>3</c:v>
                </c:pt>
                <c:pt idx="22">
                  <c:v>75</c:v>
                </c:pt>
                <c:pt idx="23">
                  <c:v>138</c:v>
                </c:pt>
                <c:pt idx="24">
                  <c:v>8</c:v>
                </c:pt>
              </c:numCache>
            </c:numRef>
          </c:val>
        </c:ser>
        <c:ser>
          <c:idx val="1"/>
          <c:order val="2"/>
          <c:tx>
            <c:strRef>
              <c:f>Cover_Hopper_Small!$D$1</c:f>
              <c:strCache>
                <c:ptCount val="1"/>
                <c:pt idx="0">
                  <c:v>GRL_263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Cover_Hopper_Small!$A$2:$A$26</c:f>
              <c:strCache>
                <c:ptCount val="25"/>
                <c:pt idx="0">
                  <c:v>1 &amp;  2</c:v>
                </c:pt>
                <c:pt idx="1">
                  <c:v>3 &amp;  4</c:v>
                </c:pt>
                <c:pt idx="2">
                  <c:v>5 &amp;  6</c:v>
                </c:pt>
                <c:pt idx="3">
                  <c:v>7 &amp;  8</c:v>
                </c:pt>
                <c:pt idx="4">
                  <c:v>9 &amp; 10</c:v>
                </c:pt>
                <c:pt idx="5">
                  <c:v>11 &amp; 12</c:v>
                </c:pt>
                <c:pt idx="6">
                  <c:v>13 &amp; 14</c:v>
                </c:pt>
                <c:pt idx="7">
                  <c:v>15 &amp; 16</c:v>
                </c:pt>
                <c:pt idx="8">
                  <c:v>17 &amp; 18</c:v>
                </c:pt>
                <c:pt idx="9">
                  <c:v>19 &amp; 20</c:v>
                </c:pt>
                <c:pt idx="10">
                  <c:v>21 &amp; 22</c:v>
                </c:pt>
                <c:pt idx="11">
                  <c:v>23 &amp; 24</c:v>
                </c:pt>
                <c:pt idx="12">
                  <c:v>25 &amp; 26</c:v>
                </c:pt>
                <c:pt idx="13">
                  <c:v>27 &amp; 28</c:v>
                </c:pt>
                <c:pt idx="14">
                  <c:v>29 &amp; 30</c:v>
                </c:pt>
                <c:pt idx="15">
                  <c:v>31 &amp; 32</c:v>
                </c:pt>
                <c:pt idx="16">
                  <c:v>33 &amp; 34</c:v>
                </c:pt>
                <c:pt idx="17">
                  <c:v>35 &amp; 36</c:v>
                </c:pt>
                <c:pt idx="18">
                  <c:v>37 &amp; 38</c:v>
                </c:pt>
                <c:pt idx="19">
                  <c:v>39 &amp; 40</c:v>
                </c:pt>
                <c:pt idx="20">
                  <c:v>41 &amp; 42</c:v>
                </c:pt>
                <c:pt idx="21">
                  <c:v>43 &amp; 44</c:v>
                </c:pt>
                <c:pt idx="22">
                  <c:v>45 &amp; 46</c:v>
                </c:pt>
                <c:pt idx="23">
                  <c:v>47 &amp; 48</c:v>
                </c:pt>
                <c:pt idx="24">
                  <c:v>49 &amp; 50</c:v>
                </c:pt>
              </c:strCache>
            </c:strRef>
          </c:cat>
          <c:val>
            <c:numRef>
              <c:f>Cover_Hopper_Small!$D$2:$D$26</c:f>
              <c:numCache>
                <c:formatCode>General</c:formatCode>
                <c:ptCount val="25"/>
                <c:pt idx="0">
                  <c:v>25</c:v>
                </c:pt>
                <c:pt idx="6">
                  <c:v>49</c:v>
                </c:pt>
                <c:pt idx="7">
                  <c:v>53</c:v>
                </c:pt>
                <c:pt idx="8">
                  <c:v>479</c:v>
                </c:pt>
                <c:pt idx="9">
                  <c:v>261</c:v>
                </c:pt>
                <c:pt idx="10">
                  <c:v>469</c:v>
                </c:pt>
                <c:pt idx="11">
                  <c:v>1123</c:v>
                </c:pt>
                <c:pt idx="12">
                  <c:v>709</c:v>
                </c:pt>
                <c:pt idx="13">
                  <c:v>495</c:v>
                </c:pt>
                <c:pt idx="14">
                  <c:v>538</c:v>
                </c:pt>
                <c:pt idx="15">
                  <c:v>2006</c:v>
                </c:pt>
                <c:pt idx="16">
                  <c:v>2444</c:v>
                </c:pt>
                <c:pt idx="17">
                  <c:v>1331</c:v>
                </c:pt>
                <c:pt idx="18">
                  <c:v>1100</c:v>
                </c:pt>
                <c:pt idx="19">
                  <c:v>1422</c:v>
                </c:pt>
                <c:pt idx="20">
                  <c:v>470</c:v>
                </c:pt>
                <c:pt idx="21">
                  <c:v>115</c:v>
                </c:pt>
                <c:pt idx="22">
                  <c:v>1264</c:v>
                </c:pt>
                <c:pt idx="23">
                  <c:v>1378</c:v>
                </c:pt>
                <c:pt idx="24">
                  <c:v>71</c:v>
                </c:pt>
              </c:numCache>
            </c:numRef>
          </c:val>
        </c:ser>
        <c:ser>
          <c:idx val="0"/>
          <c:order val="3"/>
          <c:tx>
            <c:strRef>
              <c:f>Cover_Hopper_Small!$E$1</c:f>
              <c:strCache>
                <c:ptCount val="1"/>
                <c:pt idx="0">
                  <c:v>GRL_220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Cover_Hopper_Small!$A$2:$A$26</c:f>
              <c:strCache>
                <c:ptCount val="25"/>
                <c:pt idx="0">
                  <c:v>1 &amp;  2</c:v>
                </c:pt>
                <c:pt idx="1">
                  <c:v>3 &amp;  4</c:v>
                </c:pt>
                <c:pt idx="2">
                  <c:v>5 &amp;  6</c:v>
                </c:pt>
                <c:pt idx="3">
                  <c:v>7 &amp;  8</c:v>
                </c:pt>
                <c:pt idx="4">
                  <c:v>9 &amp; 10</c:v>
                </c:pt>
                <c:pt idx="5">
                  <c:v>11 &amp; 12</c:v>
                </c:pt>
                <c:pt idx="6">
                  <c:v>13 &amp; 14</c:v>
                </c:pt>
                <c:pt idx="7">
                  <c:v>15 &amp; 16</c:v>
                </c:pt>
                <c:pt idx="8">
                  <c:v>17 &amp; 18</c:v>
                </c:pt>
                <c:pt idx="9">
                  <c:v>19 &amp; 20</c:v>
                </c:pt>
                <c:pt idx="10">
                  <c:v>21 &amp; 22</c:v>
                </c:pt>
                <c:pt idx="11">
                  <c:v>23 &amp; 24</c:v>
                </c:pt>
                <c:pt idx="12">
                  <c:v>25 &amp; 26</c:v>
                </c:pt>
                <c:pt idx="13">
                  <c:v>27 &amp; 28</c:v>
                </c:pt>
                <c:pt idx="14">
                  <c:v>29 &amp; 30</c:v>
                </c:pt>
                <c:pt idx="15">
                  <c:v>31 &amp; 32</c:v>
                </c:pt>
                <c:pt idx="16">
                  <c:v>33 &amp; 34</c:v>
                </c:pt>
                <c:pt idx="17">
                  <c:v>35 &amp; 36</c:v>
                </c:pt>
                <c:pt idx="18">
                  <c:v>37 &amp; 38</c:v>
                </c:pt>
                <c:pt idx="19">
                  <c:v>39 &amp; 40</c:v>
                </c:pt>
                <c:pt idx="20">
                  <c:v>41 &amp; 42</c:v>
                </c:pt>
                <c:pt idx="21">
                  <c:v>43 &amp; 44</c:v>
                </c:pt>
                <c:pt idx="22">
                  <c:v>45 &amp; 46</c:v>
                </c:pt>
                <c:pt idx="23">
                  <c:v>47 &amp; 48</c:v>
                </c:pt>
                <c:pt idx="24">
                  <c:v>49 &amp; 50</c:v>
                </c:pt>
              </c:strCache>
            </c:strRef>
          </c:cat>
          <c:val>
            <c:numRef>
              <c:f>Cover_Hopper_Small!$E$2:$E$26</c:f>
              <c:numCache>
                <c:formatCode>General</c:formatCode>
                <c:ptCount val="25"/>
                <c:pt idx="18">
                  <c:v>1</c:v>
                </c:pt>
                <c:pt idx="19">
                  <c:v>18</c:v>
                </c:pt>
                <c:pt idx="2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overlap val="100"/>
        <c:axId val="25820160"/>
        <c:axId val="25830144"/>
      </c:barChart>
      <c:catAx>
        <c:axId val="2582016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9525"/>
        </c:spPr>
        <c:txPr>
          <a:bodyPr rot="5400000" vert="horz"/>
          <a:lstStyle/>
          <a:p>
            <a:pPr>
              <a:defRPr sz="1200" b="1" i="0" baseline="0"/>
            </a:pPr>
            <a:endParaRPr lang="en-US"/>
          </a:p>
        </c:txPr>
        <c:crossAx val="25830144"/>
        <c:crosses val="autoZero"/>
        <c:auto val="1"/>
        <c:lblAlgn val="ctr"/>
        <c:lblOffset val="100"/>
        <c:noMultiLvlLbl val="0"/>
      </c:catAx>
      <c:valAx>
        <c:axId val="25830144"/>
        <c:scaling>
          <c:orientation val="minMax"/>
          <c:max val="45000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en-US"/>
          </a:p>
        </c:txPr>
        <c:crossAx val="25820160"/>
        <c:crosses val="autoZero"/>
        <c:crossBetween val="between"/>
        <c:majorUnit val="5000"/>
      </c:valAx>
      <c:spPr>
        <a:noFill/>
      </c:spPr>
    </c:plotArea>
    <c:legend>
      <c:legendPos val="t"/>
      <c:layout>
        <c:manualLayout>
          <c:xMode val="edge"/>
          <c:yMode val="edge"/>
          <c:x val="0.22969974231805748"/>
          <c:y val="4.1539232478569284E-2"/>
          <c:w val="0.62701280116833169"/>
          <c:h val="6.5153044249750477E-2"/>
        </c:manualLayout>
      </c:layout>
      <c:overlay val="0"/>
      <c:spPr>
        <a:noFill/>
      </c:spPr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2"/>
          <c:order val="0"/>
          <c:tx>
            <c:strRef>
              <c:f>Cover_Hopper_Medium!$B$1</c:f>
              <c:strCache>
                <c:ptCount val="1"/>
                <c:pt idx="0">
                  <c:v>GRL_286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prstClr val="black"/>
              </a:solidFill>
            </a:ln>
          </c:spPr>
          <c:invertIfNegative val="0"/>
          <c:cat>
            <c:strRef>
              <c:f>Cover_Hopper_Medium!$A$2:$A$26</c:f>
              <c:strCache>
                <c:ptCount val="25"/>
                <c:pt idx="0">
                  <c:v>1 &amp;  2</c:v>
                </c:pt>
                <c:pt idx="1">
                  <c:v>3 &amp;  4</c:v>
                </c:pt>
                <c:pt idx="2">
                  <c:v>5 &amp;  6</c:v>
                </c:pt>
                <c:pt idx="3">
                  <c:v>7 &amp;  8</c:v>
                </c:pt>
                <c:pt idx="4">
                  <c:v>9 &amp; 10</c:v>
                </c:pt>
                <c:pt idx="5">
                  <c:v>11 &amp; 12</c:v>
                </c:pt>
                <c:pt idx="6">
                  <c:v>13 &amp; 14</c:v>
                </c:pt>
                <c:pt idx="7">
                  <c:v>15 &amp; 16</c:v>
                </c:pt>
                <c:pt idx="8">
                  <c:v>17 &amp; 18</c:v>
                </c:pt>
                <c:pt idx="9">
                  <c:v>19 &amp; 20</c:v>
                </c:pt>
                <c:pt idx="10">
                  <c:v>21 &amp; 22</c:v>
                </c:pt>
                <c:pt idx="11">
                  <c:v>23 &amp; 24</c:v>
                </c:pt>
                <c:pt idx="12">
                  <c:v>25 &amp; 26</c:v>
                </c:pt>
                <c:pt idx="13">
                  <c:v>27 &amp; 28</c:v>
                </c:pt>
                <c:pt idx="14">
                  <c:v>29 &amp; 30</c:v>
                </c:pt>
                <c:pt idx="15">
                  <c:v>31 &amp; 32</c:v>
                </c:pt>
                <c:pt idx="16">
                  <c:v>33 &amp; 34</c:v>
                </c:pt>
                <c:pt idx="17">
                  <c:v>35 &amp; 36</c:v>
                </c:pt>
                <c:pt idx="18">
                  <c:v>37 &amp; 38</c:v>
                </c:pt>
                <c:pt idx="19">
                  <c:v>39 &amp; 40</c:v>
                </c:pt>
                <c:pt idx="20">
                  <c:v>41 &amp; 42</c:v>
                </c:pt>
                <c:pt idx="21">
                  <c:v>43 &amp; 44</c:v>
                </c:pt>
                <c:pt idx="22">
                  <c:v>45 &amp; 46</c:v>
                </c:pt>
                <c:pt idx="23">
                  <c:v>47 &amp; 48</c:v>
                </c:pt>
                <c:pt idx="24">
                  <c:v>49 &amp; 50</c:v>
                </c:pt>
              </c:strCache>
            </c:strRef>
          </c:cat>
          <c:val>
            <c:numRef>
              <c:f>Cover_Hopper_Medium!$B$2:$B$26</c:f>
              <c:numCache>
                <c:formatCode>General</c:formatCode>
                <c:ptCount val="25"/>
                <c:pt idx="0">
                  <c:v>1758</c:v>
                </c:pt>
                <c:pt idx="1">
                  <c:v>1077</c:v>
                </c:pt>
                <c:pt idx="2">
                  <c:v>2275</c:v>
                </c:pt>
                <c:pt idx="3">
                  <c:v>1322</c:v>
                </c:pt>
                <c:pt idx="4">
                  <c:v>400</c:v>
                </c:pt>
                <c:pt idx="5">
                  <c:v>526</c:v>
                </c:pt>
                <c:pt idx="6">
                  <c:v>2292</c:v>
                </c:pt>
                <c:pt idx="7">
                  <c:v>514</c:v>
                </c:pt>
                <c:pt idx="8">
                  <c:v>3241</c:v>
                </c:pt>
                <c:pt idx="9">
                  <c:v>7354</c:v>
                </c:pt>
                <c:pt idx="10">
                  <c:v>1851</c:v>
                </c:pt>
                <c:pt idx="11">
                  <c:v>1023</c:v>
                </c:pt>
                <c:pt idx="13">
                  <c:v>426</c:v>
                </c:pt>
                <c:pt idx="14">
                  <c:v>1688</c:v>
                </c:pt>
                <c:pt idx="15">
                  <c:v>2406</c:v>
                </c:pt>
                <c:pt idx="16">
                  <c:v>3811</c:v>
                </c:pt>
                <c:pt idx="17">
                  <c:v>221</c:v>
                </c:pt>
                <c:pt idx="18">
                  <c:v>245</c:v>
                </c:pt>
                <c:pt idx="19">
                  <c:v>1212</c:v>
                </c:pt>
                <c:pt idx="20">
                  <c:v>45</c:v>
                </c:pt>
                <c:pt idx="21">
                  <c:v>1273</c:v>
                </c:pt>
                <c:pt idx="22">
                  <c:v>209</c:v>
                </c:pt>
                <c:pt idx="23">
                  <c:v>6</c:v>
                </c:pt>
                <c:pt idx="24">
                  <c:v>31</c:v>
                </c:pt>
              </c:numCache>
            </c:numRef>
          </c:val>
        </c:ser>
        <c:ser>
          <c:idx val="3"/>
          <c:order val="1"/>
          <c:tx>
            <c:strRef>
              <c:f>Cover_Hopper_Medium!$C$1</c:f>
              <c:strCache>
                <c:ptCount val="1"/>
                <c:pt idx="0">
                  <c:v>GRL_268</c:v>
                </c:pt>
              </c:strCache>
            </c:strRef>
          </c:tx>
          <c:spPr>
            <a:solidFill>
              <a:srgbClr val="C00000"/>
            </a:solidFill>
            <a:ln>
              <a:solidFill>
                <a:prstClr val="black"/>
              </a:solidFill>
            </a:ln>
          </c:spPr>
          <c:invertIfNegative val="0"/>
          <c:cat>
            <c:strRef>
              <c:f>Cover_Hopper_Medium!$A$2:$A$26</c:f>
              <c:strCache>
                <c:ptCount val="25"/>
                <c:pt idx="0">
                  <c:v>1 &amp;  2</c:v>
                </c:pt>
                <c:pt idx="1">
                  <c:v>3 &amp;  4</c:v>
                </c:pt>
                <c:pt idx="2">
                  <c:v>5 &amp;  6</c:v>
                </c:pt>
                <c:pt idx="3">
                  <c:v>7 &amp;  8</c:v>
                </c:pt>
                <c:pt idx="4">
                  <c:v>9 &amp; 10</c:v>
                </c:pt>
                <c:pt idx="5">
                  <c:v>11 &amp; 12</c:v>
                </c:pt>
                <c:pt idx="6">
                  <c:v>13 &amp; 14</c:v>
                </c:pt>
                <c:pt idx="7">
                  <c:v>15 &amp; 16</c:v>
                </c:pt>
                <c:pt idx="8">
                  <c:v>17 &amp; 18</c:v>
                </c:pt>
                <c:pt idx="9">
                  <c:v>19 &amp; 20</c:v>
                </c:pt>
                <c:pt idx="10">
                  <c:v>21 &amp; 22</c:v>
                </c:pt>
                <c:pt idx="11">
                  <c:v>23 &amp; 24</c:v>
                </c:pt>
                <c:pt idx="12">
                  <c:v>25 &amp; 26</c:v>
                </c:pt>
                <c:pt idx="13">
                  <c:v>27 &amp; 28</c:v>
                </c:pt>
                <c:pt idx="14">
                  <c:v>29 &amp; 30</c:v>
                </c:pt>
                <c:pt idx="15">
                  <c:v>31 &amp; 32</c:v>
                </c:pt>
                <c:pt idx="16">
                  <c:v>33 &amp; 34</c:v>
                </c:pt>
                <c:pt idx="17">
                  <c:v>35 &amp; 36</c:v>
                </c:pt>
                <c:pt idx="18">
                  <c:v>37 &amp; 38</c:v>
                </c:pt>
                <c:pt idx="19">
                  <c:v>39 &amp; 40</c:v>
                </c:pt>
                <c:pt idx="20">
                  <c:v>41 &amp; 42</c:v>
                </c:pt>
                <c:pt idx="21">
                  <c:v>43 &amp; 44</c:v>
                </c:pt>
                <c:pt idx="22">
                  <c:v>45 &amp; 46</c:v>
                </c:pt>
                <c:pt idx="23">
                  <c:v>47 &amp; 48</c:v>
                </c:pt>
                <c:pt idx="24">
                  <c:v>49 &amp; 50</c:v>
                </c:pt>
              </c:strCache>
            </c:strRef>
          </c:cat>
          <c:val>
            <c:numRef>
              <c:f>Cover_Hopper_Medium!$C$2:$C$26</c:f>
              <c:numCache>
                <c:formatCode>General</c:formatCode>
                <c:ptCount val="25"/>
                <c:pt idx="9">
                  <c:v>17</c:v>
                </c:pt>
                <c:pt idx="12">
                  <c:v>1</c:v>
                </c:pt>
                <c:pt idx="13">
                  <c:v>263</c:v>
                </c:pt>
                <c:pt idx="14">
                  <c:v>1258</c:v>
                </c:pt>
                <c:pt idx="15">
                  <c:v>5163</c:v>
                </c:pt>
                <c:pt idx="16">
                  <c:v>11587</c:v>
                </c:pt>
                <c:pt idx="17">
                  <c:v>3541</c:v>
                </c:pt>
                <c:pt idx="18">
                  <c:v>2769</c:v>
                </c:pt>
                <c:pt idx="19">
                  <c:v>2177</c:v>
                </c:pt>
                <c:pt idx="20">
                  <c:v>1864</c:v>
                </c:pt>
                <c:pt idx="21">
                  <c:v>82</c:v>
                </c:pt>
                <c:pt idx="22">
                  <c:v>74</c:v>
                </c:pt>
                <c:pt idx="23">
                  <c:v>197</c:v>
                </c:pt>
                <c:pt idx="24">
                  <c:v>26</c:v>
                </c:pt>
              </c:numCache>
            </c:numRef>
          </c:val>
        </c:ser>
        <c:ser>
          <c:idx val="1"/>
          <c:order val="2"/>
          <c:tx>
            <c:strRef>
              <c:f>Cover_Hopper_Medium!$D$1</c:f>
              <c:strCache>
                <c:ptCount val="1"/>
                <c:pt idx="0">
                  <c:v>GRL_263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Cover_Hopper_Medium!$A$2:$A$26</c:f>
              <c:strCache>
                <c:ptCount val="25"/>
                <c:pt idx="0">
                  <c:v>1 &amp;  2</c:v>
                </c:pt>
                <c:pt idx="1">
                  <c:v>3 &amp;  4</c:v>
                </c:pt>
                <c:pt idx="2">
                  <c:v>5 &amp;  6</c:v>
                </c:pt>
                <c:pt idx="3">
                  <c:v>7 &amp;  8</c:v>
                </c:pt>
                <c:pt idx="4">
                  <c:v>9 &amp; 10</c:v>
                </c:pt>
                <c:pt idx="5">
                  <c:v>11 &amp; 12</c:v>
                </c:pt>
                <c:pt idx="6">
                  <c:v>13 &amp; 14</c:v>
                </c:pt>
                <c:pt idx="7">
                  <c:v>15 &amp; 16</c:v>
                </c:pt>
                <c:pt idx="8">
                  <c:v>17 &amp; 18</c:v>
                </c:pt>
                <c:pt idx="9">
                  <c:v>19 &amp; 20</c:v>
                </c:pt>
                <c:pt idx="10">
                  <c:v>21 &amp; 22</c:v>
                </c:pt>
                <c:pt idx="11">
                  <c:v>23 &amp; 24</c:v>
                </c:pt>
                <c:pt idx="12">
                  <c:v>25 &amp; 26</c:v>
                </c:pt>
                <c:pt idx="13">
                  <c:v>27 &amp; 28</c:v>
                </c:pt>
                <c:pt idx="14">
                  <c:v>29 &amp; 30</c:v>
                </c:pt>
                <c:pt idx="15">
                  <c:v>31 &amp; 32</c:v>
                </c:pt>
                <c:pt idx="16">
                  <c:v>33 &amp; 34</c:v>
                </c:pt>
                <c:pt idx="17">
                  <c:v>35 &amp; 36</c:v>
                </c:pt>
                <c:pt idx="18">
                  <c:v>37 &amp; 38</c:v>
                </c:pt>
                <c:pt idx="19">
                  <c:v>39 &amp; 40</c:v>
                </c:pt>
                <c:pt idx="20">
                  <c:v>41 &amp; 42</c:v>
                </c:pt>
                <c:pt idx="21">
                  <c:v>43 &amp; 44</c:v>
                </c:pt>
                <c:pt idx="22">
                  <c:v>45 &amp; 46</c:v>
                </c:pt>
                <c:pt idx="23">
                  <c:v>47 &amp; 48</c:v>
                </c:pt>
                <c:pt idx="24">
                  <c:v>49 &amp; 50</c:v>
                </c:pt>
              </c:strCache>
            </c:strRef>
          </c:cat>
          <c:val>
            <c:numRef>
              <c:f>Cover_Hopper_Medium!$D$2:$D$26</c:f>
              <c:numCache>
                <c:formatCode>General</c:formatCode>
                <c:ptCount val="25"/>
                <c:pt idx="2">
                  <c:v>50</c:v>
                </c:pt>
                <c:pt idx="3">
                  <c:v>6</c:v>
                </c:pt>
                <c:pt idx="4">
                  <c:v>1</c:v>
                </c:pt>
                <c:pt idx="7">
                  <c:v>38</c:v>
                </c:pt>
                <c:pt idx="8">
                  <c:v>5</c:v>
                </c:pt>
                <c:pt idx="9">
                  <c:v>367</c:v>
                </c:pt>
                <c:pt idx="10">
                  <c:v>379</c:v>
                </c:pt>
                <c:pt idx="11">
                  <c:v>1591</c:v>
                </c:pt>
                <c:pt idx="12">
                  <c:v>941</c:v>
                </c:pt>
                <c:pt idx="13">
                  <c:v>279</c:v>
                </c:pt>
                <c:pt idx="14">
                  <c:v>1035</c:v>
                </c:pt>
                <c:pt idx="15">
                  <c:v>8330</c:v>
                </c:pt>
                <c:pt idx="16">
                  <c:v>28848</c:v>
                </c:pt>
                <c:pt idx="17">
                  <c:v>9623</c:v>
                </c:pt>
                <c:pt idx="18">
                  <c:v>6514</c:v>
                </c:pt>
                <c:pt idx="19">
                  <c:v>11621</c:v>
                </c:pt>
                <c:pt idx="20">
                  <c:v>1638</c:v>
                </c:pt>
                <c:pt idx="21">
                  <c:v>1224</c:v>
                </c:pt>
                <c:pt idx="22">
                  <c:v>1471</c:v>
                </c:pt>
                <c:pt idx="23">
                  <c:v>899</c:v>
                </c:pt>
                <c:pt idx="24">
                  <c:v>304</c:v>
                </c:pt>
              </c:numCache>
            </c:numRef>
          </c:val>
        </c:ser>
        <c:ser>
          <c:idx val="0"/>
          <c:order val="3"/>
          <c:tx>
            <c:strRef>
              <c:f>Cover_Hopper_Medium!$E$1</c:f>
              <c:strCache>
                <c:ptCount val="1"/>
                <c:pt idx="0">
                  <c:v>GRL_220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Cover_Hopper_Medium!$A$2:$A$26</c:f>
              <c:strCache>
                <c:ptCount val="25"/>
                <c:pt idx="0">
                  <c:v>1 &amp;  2</c:v>
                </c:pt>
                <c:pt idx="1">
                  <c:v>3 &amp;  4</c:v>
                </c:pt>
                <c:pt idx="2">
                  <c:v>5 &amp;  6</c:v>
                </c:pt>
                <c:pt idx="3">
                  <c:v>7 &amp;  8</c:v>
                </c:pt>
                <c:pt idx="4">
                  <c:v>9 &amp; 10</c:v>
                </c:pt>
                <c:pt idx="5">
                  <c:v>11 &amp; 12</c:v>
                </c:pt>
                <c:pt idx="6">
                  <c:v>13 &amp; 14</c:v>
                </c:pt>
                <c:pt idx="7">
                  <c:v>15 &amp; 16</c:v>
                </c:pt>
                <c:pt idx="8">
                  <c:v>17 &amp; 18</c:v>
                </c:pt>
                <c:pt idx="9">
                  <c:v>19 &amp; 20</c:v>
                </c:pt>
                <c:pt idx="10">
                  <c:v>21 &amp; 22</c:v>
                </c:pt>
                <c:pt idx="11">
                  <c:v>23 &amp; 24</c:v>
                </c:pt>
                <c:pt idx="12">
                  <c:v>25 &amp; 26</c:v>
                </c:pt>
                <c:pt idx="13">
                  <c:v>27 &amp; 28</c:v>
                </c:pt>
                <c:pt idx="14">
                  <c:v>29 &amp; 30</c:v>
                </c:pt>
                <c:pt idx="15">
                  <c:v>31 &amp; 32</c:v>
                </c:pt>
                <c:pt idx="16">
                  <c:v>33 &amp; 34</c:v>
                </c:pt>
                <c:pt idx="17">
                  <c:v>35 &amp; 36</c:v>
                </c:pt>
                <c:pt idx="18">
                  <c:v>37 &amp; 38</c:v>
                </c:pt>
                <c:pt idx="19">
                  <c:v>39 &amp; 40</c:v>
                </c:pt>
                <c:pt idx="20">
                  <c:v>41 &amp; 42</c:v>
                </c:pt>
                <c:pt idx="21">
                  <c:v>43 &amp; 44</c:v>
                </c:pt>
                <c:pt idx="22">
                  <c:v>45 &amp; 46</c:v>
                </c:pt>
                <c:pt idx="23">
                  <c:v>47 &amp; 48</c:v>
                </c:pt>
                <c:pt idx="24">
                  <c:v>49 &amp; 50</c:v>
                </c:pt>
              </c:strCache>
            </c:strRef>
          </c:cat>
          <c:val>
            <c:numRef>
              <c:f>Cover_Hopper_Medium!$E$2:$E$26</c:f>
              <c:numCache>
                <c:formatCode>General</c:formatCode>
                <c:ptCount val="25"/>
                <c:pt idx="5">
                  <c:v>79</c:v>
                </c:pt>
                <c:pt idx="6">
                  <c:v>194</c:v>
                </c:pt>
                <c:pt idx="7">
                  <c:v>100</c:v>
                </c:pt>
                <c:pt idx="8">
                  <c:v>658</c:v>
                </c:pt>
                <c:pt idx="10">
                  <c:v>76</c:v>
                </c:pt>
                <c:pt idx="17">
                  <c:v>14</c:v>
                </c:pt>
                <c:pt idx="18">
                  <c:v>16</c:v>
                </c:pt>
                <c:pt idx="19">
                  <c:v>121</c:v>
                </c:pt>
                <c:pt idx="20">
                  <c:v>3</c:v>
                </c:pt>
                <c:pt idx="21">
                  <c:v>48</c:v>
                </c:pt>
                <c:pt idx="22">
                  <c:v>187</c:v>
                </c:pt>
                <c:pt idx="23">
                  <c:v>278</c:v>
                </c:pt>
                <c:pt idx="24">
                  <c:v>108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overlap val="100"/>
        <c:axId val="25855488"/>
        <c:axId val="25857024"/>
      </c:barChart>
      <c:catAx>
        <c:axId val="2585548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9525"/>
        </c:spPr>
        <c:txPr>
          <a:bodyPr rot="5400000" vert="horz"/>
          <a:lstStyle/>
          <a:p>
            <a:pPr>
              <a:defRPr sz="1200" b="1" i="0" baseline="0"/>
            </a:pPr>
            <a:endParaRPr lang="en-US"/>
          </a:p>
        </c:txPr>
        <c:crossAx val="25857024"/>
        <c:crosses val="autoZero"/>
        <c:auto val="1"/>
        <c:lblAlgn val="ctr"/>
        <c:lblOffset val="100"/>
        <c:noMultiLvlLbl val="0"/>
      </c:catAx>
      <c:valAx>
        <c:axId val="25857024"/>
        <c:scaling>
          <c:orientation val="minMax"/>
          <c:max val="45000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en-US"/>
          </a:p>
        </c:txPr>
        <c:crossAx val="25855488"/>
        <c:crosses val="autoZero"/>
        <c:crossBetween val="between"/>
        <c:majorUnit val="5000"/>
      </c:valAx>
      <c:spPr>
        <a:noFill/>
      </c:spPr>
    </c:plotArea>
    <c:legend>
      <c:legendPos val="t"/>
      <c:layout>
        <c:manualLayout>
          <c:xMode val="edge"/>
          <c:yMode val="edge"/>
          <c:x val="0.22969974231805748"/>
          <c:y val="4.1539232478569284E-2"/>
          <c:w val="0.62701280116833169"/>
          <c:h val="6.5153044249750477E-2"/>
        </c:manualLayout>
      </c:layout>
      <c:overlay val="0"/>
      <c:spPr>
        <a:noFill/>
      </c:spPr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2"/>
          <c:order val="0"/>
          <c:tx>
            <c:strRef>
              <c:f>Cover_Hopper_Large!$B$1</c:f>
              <c:strCache>
                <c:ptCount val="1"/>
                <c:pt idx="0">
                  <c:v>GRL_286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prstClr val="black"/>
              </a:solidFill>
            </a:ln>
          </c:spPr>
          <c:invertIfNegative val="0"/>
          <c:cat>
            <c:strRef>
              <c:f>Cover_Hopper_Large!$A$2:$A$26</c:f>
              <c:strCache>
                <c:ptCount val="25"/>
                <c:pt idx="0">
                  <c:v>1 &amp;  2</c:v>
                </c:pt>
                <c:pt idx="1">
                  <c:v>3 &amp;  4</c:v>
                </c:pt>
                <c:pt idx="2">
                  <c:v>5 &amp;  6</c:v>
                </c:pt>
                <c:pt idx="3">
                  <c:v>7 &amp;  8</c:v>
                </c:pt>
                <c:pt idx="4">
                  <c:v>9 &amp; 10</c:v>
                </c:pt>
                <c:pt idx="5">
                  <c:v>11 &amp; 12</c:v>
                </c:pt>
                <c:pt idx="6">
                  <c:v>13 &amp; 14</c:v>
                </c:pt>
                <c:pt idx="7">
                  <c:v>15 &amp; 16</c:v>
                </c:pt>
                <c:pt idx="8">
                  <c:v>17 &amp; 18</c:v>
                </c:pt>
                <c:pt idx="9">
                  <c:v>19 &amp; 20</c:v>
                </c:pt>
                <c:pt idx="10">
                  <c:v>21 &amp; 22</c:v>
                </c:pt>
                <c:pt idx="11">
                  <c:v>23 &amp; 24</c:v>
                </c:pt>
                <c:pt idx="12">
                  <c:v>25 &amp; 26</c:v>
                </c:pt>
                <c:pt idx="13">
                  <c:v>27 &amp; 28</c:v>
                </c:pt>
                <c:pt idx="14">
                  <c:v>29 &amp; 30</c:v>
                </c:pt>
                <c:pt idx="15">
                  <c:v>31 &amp; 32</c:v>
                </c:pt>
                <c:pt idx="16">
                  <c:v>33 &amp; 34</c:v>
                </c:pt>
                <c:pt idx="17">
                  <c:v>35 &amp; 36</c:v>
                </c:pt>
                <c:pt idx="18">
                  <c:v>37 &amp; 38</c:v>
                </c:pt>
                <c:pt idx="19">
                  <c:v>39 &amp; 40</c:v>
                </c:pt>
                <c:pt idx="20">
                  <c:v>41 &amp; 42</c:v>
                </c:pt>
                <c:pt idx="21">
                  <c:v>43 &amp; 44</c:v>
                </c:pt>
                <c:pt idx="22">
                  <c:v>45 &amp; 46</c:v>
                </c:pt>
                <c:pt idx="23">
                  <c:v>47 &amp; 48</c:v>
                </c:pt>
                <c:pt idx="24">
                  <c:v>49 &amp; 50</c:v>
                </c:pt>
              </c:strCache>
            </c:strRef>
          </c:cat>
          <c:val>
            <c:numRef>
              <c:f>Cover_Hopper_Large!$B$2:$B$26</c:f>
              <c:numCache>
                <c:formatCode>General</c:formatCode>
                <c:ptCount val="25"/>
                <c:pt idx="0">
                  <c:v>10726</c:v>
                </c:pt>
                <c:pt idx="1">
                  <c:v>4869</c:v>
                </c:pt>
                <c:pt idx="2">
                  <c:v>15899</c:v>
                </c:pt>
                <c:pt idx="3">
                  <c:v>15428</c:v>
                </c:pt>
                <c:pt idx="4">
                  <c:v>3998</c:v>
                </c:pt>
                <c:pt idx="5">
                  <c:v>1235</c:v>
                </c:pt>
                <c:pt idx="6">
                  <c:v>9376</c:v>
                </c:pt>
                <c:pt idx="7">
                  <c:v>19445</c:v>
                </c:pt>
                <c:pt idx="8">
                  <c:v>35581</c:v>
                </c:pt>
                <c:pt idx="9">
                  <c:v>3989</c:v>
                </c:pt>
                <c:pt idx="10">
                  <c:v>348</c:v>
                </c:pt>
                <c:pt idx="11">
                  <c:v>1260</c:v>
                </c:pt>
                <c:pt idx="12">
                  <c:v>12</c:v>
                </c:pt>
                <c:pt idx="13">
                  <c:v>1</c:v>
                </c:pt>
                <c:pt idx="14">
                  <c:v>99</c:v>
                </c:pt>
                <c:pt idx="15">
                  <c:v>500</c:v>
                </c:pt>
                <c:pt idx="16">
                  <c:v>548</c:v>
                </c:pt>
                <c:pt idx="17">
                  <c:v>702</c:v>
                </c:pt>
                <c:pt idx="18">
                  <c:v>491</c:v>
                </c:pt>
                <c:pt idx="19">
                  <c:v>540</c:v>
                </c:pt>
                <c:pt idx="20">
                  <c:v>407</c:v>
                </c:pt>
                <c:pt idx="21">
                  <c:v>302</c:v>
                </c:pt>
                <c:pt idx="22">
                  <c:v>125</c:v>
                </c:pt>
                <c:pt idx="23">
                  <c:v>204</c:v>
                </c:pt>
              </c:numCache>
            </c:numRef>
          </c:val>
        </c:ser>
        <c:ser>
          <c:idx val="3"/>
          <c:order val="1"/>
          <c:tx>
            <c:strRef>
              <c:f>Cover_Hopper_Large!$C$1</c:f>
              <c:strCache>
                <c:ptCount val="1"/>
                <c:pt idx="0">
                  <c:v>GRL_268</c:v>
                </c:pt>
              </c:strCache>
            </c:strRef>
          </c:tx>
          <c:spPr>
            <a:solidFill>
              <a:srgbClr val="C00000"/>
            </a:solidFill>
            <a:ln>
              <a:solidFill>
                <a:prstClr val="black"/>
              </a:solidFill>
            </a:ln>
          </c:spPr>
          <c:invertIfNegative val="0"/>
          <c:cat>
            <c:strRef>
              <c:f>Cover_Hopper_Large!$A$2:$A$26</c:f>
              <c:strCache>
                <c:ptCount val="25"/>
                <c:pt idx="0">
                  <c:v>1 &amp;  2</c:v>
                </c:pt>
                <c:pt idx="1">
                  <c:v>3 &amp;  4</c:v>
                </c:pt>
                <c:pt idx="2">
                  <c:v>5 &amp;  6</c:v>
                </c:pt>
                <c:pt idx="3">
                  <c:v>7 &amp;  8</c:v>
                </c:pt>
                <c:pt idx="4">
                  <c:v>9 &amp; 10</c:v>
                </c:pt>
                <c:pt idx="5">
                  <c:v>11 &amp; 12</c:v>
                </c:pt>
                <c:pt idx="6">
                  <c:v>13 &amp; 14</c:v>
                </c:pt>
                <c:pt idx="7">
                  <c:v>15 &amp; 16</c:v>
                </c:pt>
                <c:pt idx="8">
                  <c:v>17 &amp; 18</c:v>
                </c:pt>
                <c:pt idx="9">
                  <c:v>19 &amp; 20</c:v>
                </c:pt>
                <c:pt idx="10">
                  <c:v>21 &amp; 22</c:v>
                </c:pt>
                <c:pt idx="11">
                  <c:v>23 &amp; 24</c:v>
                </c:pt>
                <c:pt idx="12">
                  <c:v>25 &amp; 26</c:v>
                </c:pt>
                <c:pt idx="13">
                  <c:v>27 &amp; 28</c:v>
                </c:pt>
                <c:pt idx="14">
                  <c:v>29 &amp; 30</c:v>
                </c:pt>
                <c:pt idx="15">
                  <c:v>31 &amp; 32</c:v>
                </c:pt>
                <c:pt idx="16">
                  <c:v>33 &amp; 34</c:v>
                </c:pt>
                <c:pt idx="17">
                  <c:v>35 &amp; 36</c:v>
                </c:pt>
                <c:pt idx="18">
                  <c:v>37 &amp; 38</c:v>
                </c:pt>
                <c:pt idx="19">
                  <c:v>39 &amp; 40</c:v>
                </c:pt>
                <c:pt idx="20">
                  <c:v>41 &amp; 42</c:v>
                </c:pt>
                <c:pt idx="21">
                  <c:v>43 &amp; 44</c:v>
                </c:pt>
                <c:pt idx="22">
                  <c:v>45 &amp; 46</c:v>
                </c:pt>
                <c:pt idx="23">
                  <c:v>47 &amp; 48</c:v>
                </c:pt>
                <c:pt idx="24">
                  <c:v>49 &amp; 50</c:v>
                </c:pt>
              </c:strCache>
            </c:strRef>
          </c:cat>
          <c:val>
            <c:numRef>
              <c:f>Cover_Hopper_Large!$C$2:$C$26</c:f>
              <c:numCache>
                <c:formatCode>General</c:formatCode>
                <c:ptCount val="25"/>
                <c:pt idx="7">
                  <c:v>63</c:v>
                </c:pt>
                <c:pt idx="8">
                  <c:v>685</c:v>
                </c:pt>
                <c:pt idx="9">
                  <c:v>1518</c:v>
                </c:pt>
                <c:pt idx="10">
                  <c:v>1754</c:v>
                </c:pt>
                <c:pt idx="11">
                  <c:v>3188</c:v>
                </c:pt>
                <c:pt idx="12">
                  <c:v>988</c:v>
                </c:pt>
                <c:pt idx="13">
                  <c:v>828</c:v>
                </c:pt>
                <c:pt idx="14">
                  <c:v>895</c:v>
                </c:pt>
                <c:pt idx="15">
                  <c:v>747</c:v>
                </c:pt>
                <c:pt idx="16">
                  <c:v>1669</c:v>
                </c:pt>
                <c:pt idx="17">
                  <c:v>2285</c:v>
                </c:pt>
                <c:pt idx="18">
                  <c:v>1047</c:v>
                </c:pt>
                <c:pt idx="19">
                  <c:v>527</c:v>
                </c:pt>
                <c:pt idx="20">
                  <c:v>131</c:v>
                </c:pt>
                <c:pt idx="21">
                  <c:v>72</c:v>
                </c:pt>
                <c:pt idx="22">
                  <c:v>62</c:v>
                </c:pt>
                <c:pt idx="23">
                  <c:v>99</c:v>
                </c:pt>
                <c:pt idx="24">
                  <c:v>5</c:v>
                </c:pt>
              </c:numCache>
            </c:numRef>
          </c:val>
        </c:ser>
        <c:ser>
          <c:idx val="1"/>
          <c:order val="2"/>
          <c:tx>
            <c:strRef>
              <c:f>Cover_Hopper_Large!$D$1</c:f>
              <c:strCache>
                <c:ptCount val="1"/>
                <c:pt idx="0">
                  <c:v>GRL_263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Cover_Hopper_Large!$A$2:$A$26</c:f>
              <c:strCache>
                <c:ptCount val="25"/>
                <c:pt idx="0">
                  <c:v>1 &amp;  2</c:v>
                </c:pt>
                <c:pt idx="1">
                  <c:v>3 &amp;  4</c:v>
                </c:pt>
                <c:pt idx="2">
                  <c:v>5 &amp;  6</c:v>
                </c:pt>
                <c:pt idx="3">
                  <c:v>7 &amp;  8</c:v>
                </c:pt>
                <c:pt idx="4">
                  <c:v>9 &amp; 10</c:v>
                </c:pt>
                <c:pt idx="5">
                  <c:v>11 &amp; 12</c:v>
                </c:pt>
                <c:pt idx="6">
                  <c:v>13 &amp; 14</c:v>
                </c:pt>
                <c:pt idx="7">
                  <c:v>15 &amp; 16</c:v>
                </c:pt>
                <c:pt idx="8">
                  <c:v>17 &amp; 18</c:v>
                </c:pt>
                <c:pt idx="9">
                  <c:v>19 &amp; 20</c:v>
                </c:pt>
                <c:pt idx="10">
                  <c:v>21 &amp; 22</c:v>
                </c:pt>
                <c:pt idx="11">
                  <c:v>23 &amp; 24</c:v>
                </c:pt>
                <c:pt idx="12">
                  <c:v>25 &amp; 26</c:v>
                </c:pt>
                <c:pt idx="13">
                  <c:v>27 &amp; 28</c:v>
                </c:pt>
                <c:pt idx="14">
                  <c:v>29 &amp; 30</c:v>
                </c:pt>
                <c:pt idx="15">
                  <c:v>31 &amp; 32</c:v>
                </c:pt>
                <c:pt idx="16">
                  <c:v>33 &amp; 34</c:v>
                </c:pt>
                <c:pt idx="17">
                  <c:v>35 &amp; 36</c:v>
                </c:pt>
                <c:pt idx="18">
                  <c:v>37 &amp; 38</c:v>
                </c:pt>
                <c:pt idx="19">
                  <c:v>39 &amp; 40</c:v>
                </c:pt>
                <c:pt idx="20">
                  <c:v>41 &amp; 42</c:v>
                </c:pt>
                <c:pt idx="21">
                  <c:v>43 &amp; 44</c:v>
                </c:pt>
                <c:pt idx="22">
                  <c:v>45 &amp; 46</c:v>
                </c:pt>
                <c:pt idx="23">
                  <c:v>47 &amp; 48</c:v>
                </c:pt>
                <c:pt idx="24">
                  <c:v>49 &amp; 50</c:v>
                </c:pt>
              </c:strCache>
            </c:strRef>
          </c:cat>
          <c:val>
            <c:numRef>
              <c:f>Cover_Hopper_Large!$D$2:$D$26</c:f>
              <c:numCache>
                <c:formatCode>General</c:formatCode>
                <c:ptCount val="25"/>
                <c:pt idx="2">
                  <c:v>1</c:v>
                </c:pt>
                <c:pt idx="4">
                  <c:v>6</c:v>
                </c:pt>
                <c:pt idx="5">
                  <c:v>10</c:v>
                </c:pt>
                <c:pt idx="6">
                  <c:v>409</c:v>
                </c:pt>
                <c:pt idx="7">
                  <c:v>1207</c:v>
                </c:pt>
                <c:pt idx="8">
                  <c:v>2729</c:v>
                </c:pt>
                <c:pt idx="9">
                  <c:v>6052</c:v>
                </c:pt>
                <c:pt idx="10">
                  <c:v>2909</c:v>
                </c:pt>
                <c:pt idx="11">
                  <c:v>5070</c:v>
                </c:pt>
                <c:pt idx="12">
                  <c:v>7181</c:v>
                </c:pt>
                <c:pt idx="13">
                  <c:v>3289</c:v>
                </c:pt>
                <c:pt idx="14">
                  <c:v>2290</c:v>
                </c:pt>
                <c:pt idx="15">
                  <c:v>2786</c:v>
                </c:pt>
                <c:pt idx="16">
                  <c:v>3434</c:v>
                </c:pt>
                <c:pt idx="17">
                  <c:v>2744</c:v>
                </c:pt>
                <c:pt idx="18">
                  <c:v>1988</c:v>
                </c:pt>
                <c:pt idx="19">
                  <c:v>1166</c:v>
                </c:pt>
                <c:pt idx="20">
                  <c:v>308</c:v>
                </c:pt>
                <c:pt idx="21">
                  <c:v>164</c:v>
                </c:pt>
                <c:pt idx="22">
                  <c:v>303</c:v>
                </c:pt>
                <c:pt idx="23">
                  <c:v>407</c:v>
                </c:pt>
                <c:pt idx="24">
                  <c:v>77</c:v>
                </c:pt>
              </c:numCache>
            </c:numRef>
          </c:val>
        </c:ser>
        <c:ser>
          <c:idx val="0"/>
          <c:order val="3"/>
          <c:tx>
            <c:strRef>
              <c:f>Cover_Hopper_Large!$E$1</c:f>
              <c:strCache>
                <c:ptCount val="1"/>
                <c:pt idx="0">
                  <c:v>GRL_220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Cover_Hopper_Large!$A$2:$A$26</c:f>
              <c:strCache>
                <c:ptCount val="25"/>
                <c:pt idx="0">
                  <c:v>1 &amp;  2</c:v>
                </c:pt>
                <c:pt idx="1">
                  <c:v>3 &amp;  4</c:v>
                </c:pt>
                <c:pt idx="2">
                  <c:v>5 &amp;  6</c:v>
                </c:pt>
                <c:pt idx="3">
                  <c:v>7 &amp;  8</c:v>
                </c:pt>
                <c:pt idx="4">
                  <c:v>9 &amp; 10</c:v>
                </c:pt>
                <c:pt idx="5">
                  <c:v>11 &amp; 12</c:v>
                </c:pt>
                <c:pt idx="6">
                  <c:v>13 &amp; 14</c:v>
                </c:pt>
                <c:pt idx="7">
                  <c:v>15 &amp; 16</c:v>
                </c:pt>
                <c:pt idx="8">
                  <c:v>17 &amp; 18</c:v>
                </c:pt>
                <c:pt idx="9">
                  <c:v>19 &amp; 20</c:v>
                </c:pt>
                <c:pt idx="10">
                  <c:v>21 &amp; 22</c:v>
                </c:pt>
                <c:pt idx="11">
                  <c:v>23 &amp; 24</c:v>
                </c:pt>
                <c:pt idx="12">
                  <c:v>25 &amp; 26</c:v>
                </c:pt>
                <c:pt idx="13">
                  <c:v>27 &amp; 28</c:v>
                </c:pt>
                <c:pt idx="14">
                  <c:v>29 &amp; 30</c:v>
                </c:pt>
                <c:pt idx="15">
                  <c:v>31 &amp; 32</c:v>
                </c:pt>
                <c:pt idx="16">
                  <c:v>33 &amp; 34</c:v>
                </c:pt>
                <c:pt idx="17">
                  <c:v>35 &amp; 36</c:v>
                </c:pt>
                <c:pt idx="18">
                  <c:v>37 &amp; 38</c:v>
                </c:pt>
                <c:pt idx="19">
                  <c:v>39 &amp; 40</c:v>
                </c:pt>
                <c:pt idx="20">
                  <c:v>41 &amp; 42</c:v>
                </c:pt>
                <c:pt idx="21">
                  <c:v>43 &amp; 44</c:v>
                </c:pt>
                <c:pt idx="22">
                  <c:v>45 &amp; 46</c:v>
                </c:pt>
                <c:pt idx="23">
                  <c:v>47 &amp; 48</c:v>
                </c:pt>
                <c:pt idx="24">
                  <c:v>49 &amp; 50</c:v>
                </c:pt>
              </c:strCache>
            </c:strRef>
          </c:cat>
          <c:val>
            <c:numRef>
              <c:f>Cover_Hopper_Large!$E$2:$E$26</c:f>
              <c:numCache>
                <c:formatCode>General</c:formatCode>
                <c:ptCount val="25"/>
                <c:pt idx="11">
                  <c:v>275</c:v>
                </c:pt>
                <c:pt idx="12">
                  <c:v>65</c:v>
                </c:pt>
                <c:pt idx="16">
                  <c:v>306</c:v>
                </c:pt>
                <c:pt idx="17">
                  <c:v>159</c:v>
                </c:pt>
                <c:pt idx="18">
                  <c:v>95</c:v>
                </c:pt>
                <c:pt idx="19">
                  <c:v>140</c:v>
                </c:pt>
                <c:pt idx="20">
                  <c:v>99</c:v>
                </c:pt>
                <c:pt idx="21">
                  <c:v>111</c:v>
                </c:pt>
                <c:pt idx="22">
                  <c:v>8</c:v>
                </c:pt>
                <c:pt idx="23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overlap val="100"/>
        <c:axId val="28565504"/>
        <c:axId val="28567040"/>
      </c:barChart>
      <c:catAx>
        <c:axId val="2856550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9525"/>
        </c:spPr>
        <c:txPr>
          <a:bodyPr rot="5400000" vert="horz"/>
          <a:lstStyle/>
          <a:p>
            <a:pPr>
              <a:defRPr sz="1200" b="1" i="0" baseline="0"/>
            </a:pPr>
            <a:endParaRPr lang="en-US"/>
          </a:p>
        </c:txPr>
        <c:crossAx val="28567040"/>
        <c:crosses val="autoZero"/>
        <c:auto val="1"/>
        <c:lblAlgn val="ctr"/>
        <c:lblOffset val="100"/>
        <c:noMultiLvlLbl val="0"/>
      </c:catAx>
      <c:valAx>
        <c:axId val="28567040"/>
        <c:scaling>
          <c:orientation val="minMax"/>
          <c:max val="45000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en-US"/>
          </a:p>
        </c:txPr>
        <c:crossAx val="28565504"/>
        <c:crosses val="autoZero"/>
        <c:crossBetween val="between"/>
        <c:majorUnit val="5000"/>
      </c:valAx>
      <c:spPr>
        <a:noFill/>
      </c:spPr>
    </c:plotArea>
    <c:legend>
      <c:legendPos val="t"/>
      <c:layout>
        <c:manualLayout>
          <c:xMode val="edge"/>
          <c:yMode val="edge"/>
          <c:x val="0.22969974231805748"/>
          <c:y val="4.1017584069596942E-2"/>
          <c:w val="0.62701280116833169"/>
          <c:h val="6.5153044249750477E-2"/>
        </c:manualLayout>
      </c:layout>
      <c:overlay val="0"/>
      <c:spPr>
        <a:noFill/>
      </c:spPr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2"/>
          <c:order val="0"/>
          <c:tx>
            <c:strRef>
              <c:f>Cover_Hopper_Jumbo!$B$1</c:f>
              <c:strCache>
                <c:ptCount val="1"/>
                <c:pt idx="0">
                  <c:v>GRL_286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prstClr val="black"/>
              </a:solidFill>
            </a:ln>
          </c:spPr>
          <c:invertIfNegative val="0"/>
          <c:cat>
            <c:strRef>
              <c:f>Cover_Hopper_Jumbo!$A$2:$A$26</c:f>
              <c:strCache>
                <c:ptCount val="25"/>
                <c:pt idx="0">
                  <c:v>1 &amp;  2</c:v>
                </c:pt>
                <c:pt idx="1">
                  <c:v>3 &amp;  4</c:v>
                </c:pt>
                <c:pt idx="2">
                  <c:v>5 &amp;  6</c:v>
                </c:pt>
                <c:pt idx="3">
                  <c:v>7 &amp;  8</c:v>
                </c:pt>
                <c:pt idx="4">
                  <c:v>9 &amp; 10</c:v>
                </c:pt>
                <c:pt idx="5">
                  <c:v>11 &amp; 12</c:v>
                </c:pt>
                <c:pt idx="6">
                  <c:v>13 &amp; 14</c:v>
                </c:pt>
                <c:pt idx="7">
                  <c:v>15 &amp; 16</c:v>
                </c:pt>
                <c:pt idx="8">
                  <c:v>17 &amp; 18</c:v>
                </c:pt>
                <c:pt idx="9">
                  <c:v>19 &amp; 20</c:v>
                </c:pt>
                <c:pt idx="10">
                  <c:v>21 &amp; 22</c:v>
                </c:pt>
                <c:pt idx="11">
                  <c:v>23 &amp; 24</c:v>
                </c:pt>
                <c:pt idx="12">
                  <c:v>25 &amp; 26</c:v>
                </c:pt>
                <c:pt idx="13">
                  <c:v>27 &amp; 28</c:v>
                </c:pt>
                <c:pt idx="14">
                  <c:v>29 &amp; 30</c:v>
                </c:pt>
                <c:pt idx="15">
                  <c:v>31 &amp; 32</c:v>
                </c:pt>
                <c:pt idx="16">
                  <c:v>33 &amp; 34</c:v>
                </c:pt>
                <c:pt idx="17">
                  <c:v>35 &amp; 36</c:v>
                </c:pt>
                <c:pt idx="18">
                  <c:v>37 &amp; 38</c:v>
                </c:pt>
                <c:pt idx="19">
                  <c:v>39 &amp; 40</c:v>
                </c:pt>
                <c:pt idx="20">
                  <c:v>41 &amp; 42</c:v>
                </c:pt>
                <c:pt idx="21">
                  <c:v>43 &amp; 44</c:v>
                </c:pt>
                <c:pt idx="22">
                  <c:v>45 &amp; 46</c:v>
                </c:pt>
                <c:pt idx="23">
                  <c:v>47 &amp; 48</c:v>
                </c:pt>
                <c:pt idx="24">
                  <c:v>49 &amp; 50</c:v>
                </c:pt>
              </c:strCache>
            </c:strRef>
          </c:cat>
          <c:val>
            <c:numRef>
              <c:f>Cover_Hopper_Jumbo!$B$2:$B$26</c:f>
              <c:numCache>
                <c:formatCode>General</c:formatCode>
                <c:ptCount val="25"/>
                <c:pt idx="0">
                  <c:v>1604</c:v>
                </c:pt>
                <c:pt idx="1">
                  <c:v>1718</c:v>
                </c:pt>
                <c:pt idx="2">
                  <c:v>9793</c:v>
                </c:pt>
                <c:pt idx="3">
                  <c:v>9432</c:v>
                </c:pt>
                <c:pt idx="4">
                  <c:v>2803</c:v>
                </c:pt>
                <c:pt idx="5">
                  <c:v>3980</c:v>
                </c:pt>
                <c:pt idx="6">
                  <c:v>15840</c:v>
                </c:pt>
                <c:pt idx="7">
                  <c:v>13455</c:v>
                </c:pt>
                <c:pt idx="8">
                  <c:v>1500</c:v>
                </c:pt>
                <c:pt idx="9">
                  <c:v>337</c:v>
                </c:pt>
                <c:pt idx="10">
                  <c:v>14</c:v>
                </c:pt>
                <c:pt idx="11">
                  <c:v>5</c:v>
                </c:pt>
                <c:pt idx="12">
                  <c:v>2</c:v>
                </c:pt>
                <c:pt idx="14">
                  <c:v>3</c:v>
                </c:pt>
                <c:pt idx="15">
                  <c:v>29</c:v>
                </c:pt>
                <c:pt idx="16">
                  <c:v>22</c:v>
                </c:pt>
                <c:pt idx="17">
                  <c:v>13</c:v>
                </c:pt>
                <c:pt idx="18">
                  <c:v>4</c:v>
                </c:pt>
                <c:pt idx="19">
                  <c:v>1</c:v>
                </c:pt>
              </c:numCache>
            </c:numRef>
          </c:val>
        </c:ser>
        <c:ser>
          <c:idx val="3"/>
          <c:order val="1"/>
          <c:tx>
            <c:strRef>
              <c:f>Cover_Hopper_Jumbo!$C$1</c:f>
              <c:strCache>
                <c:ptCount val="1"/>
                <c:pt idx="0">
                  <c:v>GRL_268</c:v>
                </c:pt>
              </c:strCache>
            </c:strRef>
          </c:tx>
          <c:spPr>
            <a:solidFill>
              <a:srgbClr val="C00000"/>
            </a:solidFill>
            <a:ln>
              <a:solidFill>
                <a:prstClr val="black"/>
              </a:solidFill>
            </a:ln>
          </c:spPr>
          <c:invertIfNegative val="0"/>
          <c:cat>
            <c:strRef>
              <c:f>Cover_Hopper_Jumbo!$A$2:$A$26</c:f>
              <c:strCache>
                <c:ptCount val="25"/>
                <c:pt idx="0">
                  <c:v>1 &amp;  2</c:v>
                </c:pt>
                <c:pt idx="1">
                  <c:v>3 &amp;  4</c:v>
                </c:pt>
                <c:pt idx="2">
                  <c:v>5 &amp;  6</c:v>
                </c:pt>
                <c:pt idx="3">
                  <c:v>7 &amp;  8</c:v>
                </c:pt>
                <c:pt idx="4">
                  <c:v>9 &amp; 10</c:v>
                </c:pt>
                <c:pt idx="5">
                  <c:v>11 &amp; 12</c:v>
                </c:pt>
                <c:pt idx="6">
                  <c:v>13 &amp; 14</c:v>
                </c:pt>
                <c:pt idx="7">
                  <c:v>15 &amp; 16</c:v>
                </c:pt>
                <c:pt idx="8">
                  <c:v>17 &amp; 18</c:v>
                </c:pt>
                <c:pt idx="9">
                  <c:v>19 &amp; 20</c:v>
                </c:pt>
                <c:pt idx="10">
                  <c:v>21 &amp; 22</c:v>
                </c:pt>
                <c:pt idx="11">
                  <c:v>23 &amp; 24</c:v>
                </c:pt>
                <c:pt idx="12">
                  <c:v>25 &amp; 26</c:v>
                </c:pt>
                <c:pt idx="13">
                  <c:v>27 &amp; 28</c:v>
                </c:pt>
                <c:pt idx="14">
                  <c:v>29 &amp; 30</c:v>
                </c:pt>
                <c:pt idx="15">
                  <c:v>31 &amp; 32</c:v>
                </c:pt>
                <c:pt idx="16">
                  <c:v>33 &amp; 34</c:v>
                </c:pt>
                <c:pt idx="17">
                  <c:v>35 &amp; 36</c:v>
                </c:pt>
                <c:pt idx="18">
                  <c:v>37 &amp; 38</c:v>
                </c:pt>
                <c:pt idx="19">
                  <c:v>39 &amp; 40</c:v>
                </c:pt>
                <c:pt idx="20">
                  <c:v>41 &amp; 42</c:v>
                </c:pt>
                <c:pt idx="21">
                  <c:v>43 &amp; 44</c:v>
                </c:pt>
                <c:pt idx="22">
                  <c:v>45 &amp; 46</c:v>
                </c:pt>
                <c:pt idx="23">
                  <c:v>47 &amp; 48</c:v>
                </c:pt>
                <c:pt idx="24">
                  <c:v>49 &amp; 50</c:v>
                </c:pt>
              </c:strCache>
            </c:strRef>
          </c:cat>
          <c:val>
            <c:numRef>
              <c:f>Cover_Hopper_Jumbo!$C$2:$C$26</c:f>
              <c:numCache>
                <c:formatCode>General</c:formatCode>
                <c:ptCount val="25"/>
                <c:pt idx="7">
                  <c:v>7</c:v>
                </c:pt>
                <c:pt idx="11">
                  <c:v>459</c:v>
                </c:pt>
                <c:pt idx="12">
                  <c:v>116</c:v>
                </c:pt>
                <c:pt idx="13">
                  <c:v>44</c:v>
                </c:pt>
              </c:numCache>
            </c:numRef>
          </c:val>
        </c:ser>
        <c:ser>
          <c:idx val="1"/>
          <c:order val="2"/>
          <c:tx>
            <c:strRef>
              <c:f>Cover_Hopper_Jumbo!$D$1</c:f>
              <c:strCache>
                <c:ptCount val="1"/>
                <c:pt idx="0">
                  <c:v>GRL_263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Cover_Hopper_Jumbo!$A$2:$A$26</c:f>
              <c:strCache>
                <c:ptCount val="25"/>
                <c:pt idx="0">
                  <c:v>1 &amp;  2</c:v>
                </c:pt>
                <c:pt idx="1">
                  <c:v>3 &amp;  4</c:v>
                </c:pt>
                <c:pt idx="2">
                  <c:v>5 &amp;  6</c:v>
                </c:pt>
                <c:pt idx="3">
                  <c:v>7 &amp;  8</c:v>
                </c:pt>
                <c:pt idx="4">
                  <c:v>9 &amp; 10</c:v>
                </c:pt>
                <c:pt idx="5">
                  <c:v>11 &amp; 12</c:v>
                </c:pt>
                <c:pt idx="6">
                  <c:v>13 &amp; 14</c:v>
                </c:pt>
                <c:pt idx="7">
                  <c:v>15 &amp; 16</c:v>
                </c:pt>
                <c:pt idx="8">
                  <c:v>17 &amp; 18</c:v>
                </c:pt>
                <c:pt idx="9">
                  <c:v>19 &amp; 20</c:v>
                </c:pt>
                <c:pt idx="10">
                  <c:v>21 &amp; 22</c:v>
                </c:pt>
                <c:pt idx="11">
                  <c:v>23 &amp; 24</c:v>
                </c:pt>
                <c:pt idx="12">
                  <c:v>25 &amp; 26</c:v>
                </c:pt>
                <c:pt idx="13">
                  <c:v>27 &amp; 28</c:v>
                </c:pt>
                <c:pt idx="14">
                  <c:v>29 &amp; 30</c:v>
                </c:pt>
                <c:pt idx="15">
                  <c:v>31 &amp; 32</c:v>
                </c:pt>
                <c:pt idx="16">
                  <c:v>33 &amp; 34</c:v>
                </c:pt>
                <c:pt idx="17">
                  <c:v>35 &amp; 36</c:v>
                </c:pt>
                <c:pt idx="18">
                  <c:v>37 &amp; 38</c:v>
                </c:pt>
                <c:pt idx="19">
                  <c:v>39 &amp; 40</c:v>
                </c:pt>
                <c:pt idx="20">
                  <c:v>41 &amp; 42</c:v>
                </c:pt>
                <c:pt idx="21">
                  <c:v>43 &amp; 44</c:v>
                </c:pt>
                <c:pt idx="22">
                  <c:v>45 &amp; 46</c:v>
                </c:pt>
                <c:pt idx="23">
                  <c:v>47 &amp; 48</c:v>
                </c:pt>
                <c:pt idx="24">
                  <c:v>49 &amp; 50</c:v>
                </c:pt>
              </c:strCache>
            </c:strRef>
          </c:cat>
          <c:val>
            <c:numRef>
              <c:f>Cover_Hopper_Jumbo!$D$2:$D$26</c:f>
              <c:numCache>
                <c:formatCode>General</c:formatCode>
                <c:ptCount val="25"/>
                <c:pt idx="6">
                  <c:v>793</c:v>
                </c:pt>
                <c:pt idx="7">
                  <c:v>50</c:v>
                </c:pt>
                <c:pt idx="8">
                  <c:v>64</c:v>
                </c:pt>
                <c:pt idx="9">
                  <c:v>54</c:v>
                </c:pt>
                <c:pt idx="10">
                  <c:v>206</c:v>
                </c:pt>
                <c:pt idx="11">
                  <c:v>796</c:v>
                </c:pt>
                <c:pt idx="12">
                  <c:v>32</c:v>
                </c:pt>
                <c:pt idx="13">
                  <c:v>2</c:v>
                </c:pt>
                <c:pt idx="17">
                  <c:v>1</c:v>
                </c:pt>
                <c:pt idx="21">
                  <c:v>8</c:v>
                </c:pt>
                <c:pt idx="22">
                  <c:v>3</c:v>
                </c:pt>
              </c:numCache>
            </c:numRef>
          </c:val>
        </c:ser>
        <c:ser>
          <c:idx val="0"/>
          <c:order val="3"/>
          <c:tx>
            <c:strRef>
              <c:f>Cover_Hopper_Jumbo!$E$1</c:f>
              <c:strCache>
                <c:ptCount val="1"/>
                <c:pt idx="0">
                  <c:v>GRL_220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Cover_Hopper_Jumbo!$A$2:$A$26</c:f>
              <c:strCache>
                <c:ptCount val="25"/>
                <c:pt idx="0">
                  <c:v>1 &amp;  2</c:v>
                </c:pt>
                <c:pt idx="1">
                  <c:v>3 &amp;  4</c:v>
                </c:pt>
                <c:pt idx="2">
                  <c:v>5 &amp;  6</c:v>
                </c:pt>
                <c:pt idx="3">
                  <c:v>7 &amp;  8</c:v>
                </c:pt>
                <c:pt idx="4">
                  <c:v>9 &amp; 10</c:v>
                </c:pt>
                <c:pt idx="5">
                  <c:v>11 &amp; 12</c:v>
                </c:pt>
                <c:pt idx="6">
                  <c:v>13 &amp; 14</c:v>
                </c:pt>
                <c:pt idx="7">
                  <c:v>15 &amp; 16</c:v>
                </c:pt>
                <c:pt idx="8">
                  <c:v>17 &amp; 18</c:v>
                </c:pt>
                <c:pt idx="9">
                  <c:v>19 &amp; 20</c:v>
                </c:pt>
                <c:pt idx="10">
                  <c:v>21 &amp; 22</c:v>
                </c:pt>
                <c:pt idx="11">
                  <c:v>23 &amp; 24</c:v>
                </c:pt>
                <c:pt idx="12">
                  <c:v>25 &amp; 26</c:v>
                </c:pt>
                <c:pt idx="13">
                  <c:v>27 &amp; 28</c:v>
                </c:pt>
                <c:pt idx="14">
                  <c:v>29 &amp; 30</c:v>
                </c:pt>
                <c:pt idx="15">
                  <c:v>31 &amp; 32</c:v>
                </c:pt>
                <c:pt idx="16">
                  <c:v>33 &amp; 34</c:v>
                </c:pt>
                <c:pt idx="17">
                  <c:v>35 &amp; 36</c:v>
                </c:pt>
                <c:pt idx="18">
                  <c:v>37 &amp; 38</c:v>
                </c:pt>
                <c:pt idx="19">
                  <c:v>39 &amp; 40</c:v>
                </c:pt>
                <c:pt idx="20">
                  <c:v>41 &amp; 42</c:v>
                </c:pt>
                <c:pt idx="21">
                  <c:v>43 &amp; 44</c:v>
                </c:pt>
                <c:pt idx="22">
                  <c:v>45 &amp; 46</c:v>
                </c:pt>
                <c:pt idx="23">
                  <c:v>47 &amp; 48</c:v>
                </c:pt>
                <c:pt idx="24">
                  <c:v>49 &amp; 50</c:v>
                </c:pt>
              </c:strCache>
            </c:strRef>
          </c:cat>
          <c:val>
            <c:numRef>
              <c:f>Cover_Hopper_Jumbo!$E$2:$E$26</c:f>
              <c:numCache>
                <c:formatCode>General</c:formatCode>
                <c:ptCount val="25"/>
                <c:pt idx="16">
                  <c:v>9</c:v>
                </c:pt>
                <c:pt idx="17">
                  <c:v>7</c:v>
                </c:pt>
                <c:pt idx="18">
                  <c:v>7</c:v>
                </c:pt>
                <c:pt idx="19">
                  <c:v>4</c:v>
                </c:pt>
                <c:pt idx="2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overlap val="100"/>
        <c:axId val="29595904"/>
        <c:axId val="29601792"/>
      </c:barChart>
      <c:catAx>
        <c:axId val="2959590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9525"/>
        </c:spPr>
        <c:txPr>
          <a:bodyPr rot="5400000" vert="horz"/>
          <a:lstStyle/>
          <a:p>
            <a:pPr>
              <a:defRPr sz="1200" b="1" i="0" baseline="0"/>
            </a:pPr>
            <a:endParaRPr lang="en-US"/>
          </a:p>
        </c:txPr>
        <c:crossAx val="29601792"/>
        <c:crosses val="autoZero"/>
        <c:auto val="1"/>
        <c:lblAlgn val="ctr"/>
        <c:lblOffset val="100"/>
        <c:noMultiLvlLbl val="0"/>
      </c:catAx>
      <c:valAx>
        <c:axId val="29601792"/>
        <c:scaling>
          <c:orientation val="minMax"/>
          <c:max val="45000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en-US"/>
          </a:p>
        </c:txPr>
        <c:crossAx val="29595904"/>
        <c:crosses val="autoZero"/>
        <c:crossBetween val="between"/>
        <c:majorUnit val="5000"/>
      </c:valAx>
      <c:spPr>
        <a:noFill/>
      </c:spPr>
    </c:plotArea>
    <c:legend>
      <c:legendPos val="t"/>
      <c:layout>
        <c:manualLayout>
          <c:xMode val="edge"/>
          <c:yMode val="edge"/>
          <c:x val="0.22816893463258325"/>
          <c:y val="4.1539232478569284E-2"/>
          <c:w val="0.62701280116833169"/>
          <c:h val="6.5153044249750477E-2"/>
        </c:manualLayout>
      </c:layout>
      <c:overlay val="0"/>
      <c:spPr>
        <a:noFill/>
      </c:spPr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015EB35-0B28-47BE-A32D-A374B30B740E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B308BBA-4523-4DE9-BAA6-B52EC4DC8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129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EF907E0-1A73-4BF6-A7D3-62BB943D09A4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DDED9CA-EFFC-4FA0-9982-7BD4EE55A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581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A146-9069-4072-8E48-E155E550CF9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814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A146-9069-4072-8E48-E155E550CF9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424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A146-9069-4072-8E48-E155E550CF9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0464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A146-9069-4072-8E48-E155E550CF9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95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A146-9069-4072-8E48-E155E550CF9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33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A146-9069-4072-8E48-E155E550CF9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414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A146-9069-4072-8E48-E155E550CF9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414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A146-9069-4072-8E48-E155E550CF9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9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A146-9069-4072-8E48-E155E550CF9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66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A146-9069-4072-8E48-E155E550CF9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66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A146-9069-4072-8E48-E155E550CF9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554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A146-9069-4072-8E48-E155E550CF9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7054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A146-9069-4072-8E48-E155E550CF9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79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35656" y="69390"/>
            <a:ext cx="1643579" cy="365125"/>
          </a:xfrm>
          <a:prstGeom prst="rect">
            <a:avLst/>
          </a:prstGeom>
        </p:spPr>
        <p:txBody>
          <a:bodyPr/>
          <a:lstStyle/>
          <a:p>
            <a:fld id="{2A59EA1A-D0CB-1046-B21F-221640F963E8}" type="datetime1">
              <a:rPr lang="en-US" smtClean="0">
                <a:solidFill>
                  <a:prstClr val="white"/>
                </a:solidFill>
              </a:rPr>
              <a:pPr/>
              <a:t>5/2/2013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0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5189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189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28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975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88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320" y="846626"/>
            <a:ext cx="8375651" cy="11929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4918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4918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220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0216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4193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20216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41931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6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049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94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3138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6313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</a:t>
            </a:r>
            <a:r>
              <a:rPr lang="en-US" dirty="0" err="1" smtClean="0"/>
              <a:t>levela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5188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5656" y="69390"/>
            <a:ext cx="1643579" cy="365125"/>
          </a:xfrm>
          <a:prstGeom prst="rect">
            <a:avLst/>
          </a:prstGeom>
        </p:spPr>
        <p:txBody>
          <a:bodyPr/>
          <a:lstStyle/>
          <a:p>
            <a:fld id="{59133EC1-6D56-5D43-A3F6-DF1C5C3FFD20}" type="datetime1">
              <a:rPr lang="en-US" smtClean="0">
                <a:solidFill>
                  <a:prstClr val="white"/>
                </a:solidFill>
              </a:rPr>
              <a:pPr/>
              <a:t>5/2/2013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991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5656" y="69390"/>
            <a:ext cx="1643579" cy="365125"/>
          </a:xfrm>
          <a:prstGeom prst="rect">
            <a:avLst/>
          </a:prstGeom>
        </p:spPr>
        <p:txBody>
          <a:bodyPr/>
          <a:lstStyle/>
          <a:p>
            <a:fld id="{1F221583-7359-B745-BA55-CA4CB50D7475}" type="datetime1">
              <a:rPr lang="en-US" smtClean="0">
                <a:solidFill>
                  <a:prstClr val="white"/>
                </a:solidFill>
              </a:rPr>
              <a:pPr/>
              <a:t>5/2/2013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52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5588" cy="490538"/>
          </a:xfrm>
          <a:prstGeom prst="rect">
            <a:avLst/>
          </a:prstGeom>
          <a:solidFill>
            <a:srgbClr val="9F09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311150" y="131763"/>
            <a:ext cx="5314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7200"/>
            <a:r>
              <a:rPr lang="en-US" sz="1200" b="1" dirty="0">
                <a:solidFill>
                  <a:prstClr val="white"/>
                </a:solidFill>
                <a:latin typeface="Helvetica" charset="0"/>
                <a:cs typeface="Helvetica Light" charset="0"/>
              </a:rPr>
              <a:t>RAILINC</a:t>
            </a:r>
            <a:r>
              <a:rPr lang="en-US" sz="1200" dirty="0">
                <a:solidFill>
                  <a:prstClr val="white"/>
                </a:solidFill>
                <a:latin typeface="Helvetica" charset="0"/>
                <a:cs typeface="Helvetica Light" charset="0"/>
              </a:rPr>
              <a:t>   </a:t>
            </a:r>
            <a:r>
              <a:rPr lang="en-US" sz="1200" dirty="0" smtClean="0">
                <a:solidFill>
                  <a:prstClr val="white"/>
                </a:solidFill>
                <a:latin typeface="Helvetica" charset="0"/>
                <a:cs typeface="Helvetica Light" charset="0"/>
              </a:rPr>
              <a:t>I     ACACSO</a:t>
            </a:r>
            <a:r>
              <a:rPr lang="en-US" sz="1200" baseline="0" dirty="0" smtClean="0">
                <a:solidFill>
                  <a:prstClr val="white"/>
                </a:solidFill>
                <a:latin typeface="Helvetica" charset="0"/>
                <a:cs typeface="Helvetica Light" charset="0"/>
              </a:rPr>
              <a:t> 2013</a:t>
            </a:r>
            <a:endParaRPr lang="en-US" sz="1200" dirty="0">
              <a:solidFill>
                <a:prstClr val="white"/>
              </a:solidFill>
              <a:latin typeface="Helvetica" charset="0"/>
              <a:cs typeface="Helvetica Light" charset="0"/>
            </a:endParaRPr>
          </a:p>
        </p:txBody>
      </p:sp>
      <p:pic>
        <p:nvPicPr>
          <p:cNvPr id="9" name="Picture 24" descr="BottomBand_Whit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6091238"/>
            <a:ext cx="9142412" cy="76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25"/>
          <p:cNvSpPr>
            <a:spLocks noChangeArrowheads="1"/>
          </p:cNvSpPr>
          <p:nvPr userDrawn="1"/>
        </p:nvSpPr>
        <p:spPr bwMode="auto">
          <a:xfrm>
            <a:off x="8394700" y="6213475"/>
            <a:ext cx="749300" cy="292100"/>
          </a:xfrm>
          <a:prstGeom prst="rect">
            <a:avLst/>
          </a:prstGeom>
          <a:solidFill>
            <a:srgbClr val="9F09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ectangle 27"/>
          <p:cNvSpPr>
            <a:spLocks noChangeArrowheads="1"/>
          </p:cNvSpPr>
          <p:nvPr userDrawn="1"/>
        </p:nvSpPr>
        <p:spPr bwMode="auto">
          <a:xfrm>
            <a:off x="1588" y="490538"/>
            <a:ext cx="9144000" cy="5384800"/>
          </a:xfrm>
          <a:prstGeom prst="rect">
            <a:avLst/>
          </a:prstGeom>
          <a:solidFill>
            <a:srgbClr val="DCDDD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1"/>
          <p:cNvSpPr>
            <a:spLocks/>
          </p:cNvSpPr>
          <p:nvPr userDrawn="1"/>
        </p:nvSpPr>
        <p:spPr bwMode="auto">
          <a:xfrm>
            <a:off x="-252413" y="414338"/>
            <a:ext cx="9648826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eaLnBrk="0" hangingPunct="0"/>
            <a:r>
              <a:rPr lang="en-US" sz="800" dirty="0">
                <a:solidFill>
                  <a:srgbClr val="6A6A6A"/>
                </a:solidFill>
                <a:latin typeface="Helvetica" charset="0"/>
              </a:rPr>
              <a:t>+ + + + + + + + + + + + + + + + + + + + + + + + + + + + + + + + + + + + + + + + + + + + + +  + + + + + + + + + + + + + +  + + + + + + + + + + + + + + + + + + + + + + + + + + + + + + + + + + + + + + + + + + + </a:t>
            </a:r>
          </a:p>
        </p:txBody>
      </p:sp>
      <p:sp>
        <p:nvSpPr>
          <p:cNvPr id="13" name="Title 1"/>
          <p:cNvSpPr>
            <a:spLocks/>
          </p:cNvSpPr>
          <p:nvPr userDrawn="1"/>
        </p:nvSpPr>
        <p:spPr bwMode="auto">
          <a:xfrm>
            <a:off x="-252413" y="5811838"/>
            <a:ext cx="9648826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eaLnBrk="0" hangingPunct="0"/>
            <a:r>
              <a:rPr lang="en-US" sz="800" dirty="0">
                <a:solidFill>
                  <a:srgbClr val="6A6A6A"/>
                </a:solidFill>
                <a:latin typeface="Helvetica" charset="0"/>
              </a:rPr>
              <a:t>+ + + + + + + + + + + + + + + + + + + + + + + + + + + + + + + + + + + + + + + + + + + + + +  + + + + + + + + + + + + + +  + + + + + + + + + + + + + + + + + + + + + + + + + + + + + + + + + + + + + + + + + + +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2662" y="846626"/>
            <a:ext cx="8375651" cy="1192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491" y="2039602"/>
            <a:ext cx="8426967" cy="4086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35656" y="6148131"/>
            <a:ext cx="1656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defTabSz="457200"/>
            <a:fld id="{799CD883-C747-E24C-A571-B44F9B83C299}" type="slidenum">
              <a:rPr lang="en-US" smtClean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867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AB1127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csc@railinc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Revenue-Earning Fleet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Humphrey, PhD</a:t>
            </a:r>
          </a:p>
          <a:p>
            <a:r>
              <a:rPr lang="en-US" dirty="0" smtClean="0"/>
              <a:t>ACACSO</a:t>
            </a:r>
          </a:p>
          <a:p>
            <a:r>
              <a:rPr lang="en-US" dirty="0" smtClean="0"/>
              <a:t>May 10, 2013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06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475195"/>
            <a:ext cx="70283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Small Covered Hoppers (Up to 4K ft</a:t>
            </a:r>
            <a:r>
              <a:rPr lang="en-US" sz="2800" baseline="30000" dirty="0" smtClean="0">
                <a:latin typeface="Helvetica" pitchFamily="34" charset="0"/>
                <a:cs typeface="Helvetica" pitchFamily="34" charset="0"/>
              </a:rPr>
              <a:t>3</a:t>
            </a:r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)</a:t>
            </a:r>
          </a:p>
          <a:p>
            <a:r>
              <a:rPr lang="en-US" sz="1600" dirty="0" smtClean="0">
                <a:latin typeface="Helvetica" pitchFamily="34" charset="0"/>
                <a:cs typeface="Helvetica" pitchFamily="34" charset="0"/>
              </a:rPr>
              <a:t>Age Distribution by GRL (Revenue Earning Fleet)</a:t>
            </a:r>
            <a:endParaRPr lang="en-US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43800" y="986185"/>
            <a:ext cx="1447800" cy="584775"/>
          </a:xfrm>
          <a:prstGeom prst="rect">
            <a:avLst/>
          </a:prstGeom>
          <a:solidFill>
            <a:schemeClr val="bg1">
              <a:lumMod val="65000"/>
              <a:alpha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" pitchFamily="34" charset="0"/>
                <a:cs typeface="Helvetica" pitchFamily="34" charset="0"/>
              </a:rPr>
              <a:t>ETC1 = C</a:t>
            </a:r>
          </a:p>
          <a:p>
            <a:pPr algn="ctr"/>
            <a:r>
              <a:rPr lang="en-US" sz="1600" dirty="0">
                <a:latin typeface="Helvetica" pitchFamily="34" charset="0"/>
                <a:cs typeface="Helvetica" pitchFamily="34" charset="0"/>
              </a:rPr>
              <a:t>6</a:t>
            </a:r>
            <a:r>
              <a:rPr lang="en-US" sz="1600" dirty="0" smtClean="0">
                <a:latin typeface="Helvetica" pitchFamily="34" charset="0"/>
                <a:cs typeface="Helvetica" pitchFamily="34" charset="0"/>
              </a:rPr>
              <a:t>% of Fleet</a:t>
            </a:r>
            <a:endParaRPr lang="en-US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4B03-B6DF-4B6C-93E3-2CF884F5EF27}" type="slidenum">
              <a:rPr lang="en-US" smtClean="0">
                <a:latin typeface="Helvetica" pitchFamily="34" charset="0"/>
                <a:cs typeface="Helvetica" pitchFamily="34" charset="0"/>
              </a:rPr>
              <a:pPr/>
              <a:t>10</a:t>
            </a:fld>
            <a:endParaRPr lang="en-US" dirty="0">
              <a:latin typeface="Helvetica" pitchFamily="34" charset="0"/>
              <a:cs typeface="Helvetica" pitchFamily="34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550369"/>
              </p:ext>
            </p:extLst>
          </p:nvPr>
        </p:nvGraphicFramePr>
        <p:xfrm>
          <a:off x="423863" y="1083504"/>
          <a:ext cx="8296274" cy="4869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841470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4048" y="474885"/>
            <a:ext cx="72361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Medium Covered Hoppers (4K – 5K ft</a:t>
            </a:r>
            <a:r>
              <a:rPr lang="en-US" sz="2800" baseline="30000" dirty="0" smtClean="0">
                <a:latin typeface="Helvetica" pitchFamily="34" charset="0"/>
                <a:cs typeface="Helvetica" pitchFamily="34" charset="0"/>
              </a:rPr>
              <a:t>3</a:t>
            </a:r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)</a:t>
            </a:r>
          </a:p>
          <a:p>
            <a:r>
              <a:rPr lang="en-US" sz="1600" dirty="0" smtClean="0">
                <a:latin typeface="Helvetica" pitchFamily="34" charset="0"/>
                <a:cs typeface="Helvetica" pitchFamily="34" charset="0"/>
              </a:rPr>
              <a:t>Age Distribution by GRL (Revenue Earning Fleet)</a:t>
            </a:r>
            <a:endParaRPr lang="en-US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43800" y="986185"/>
            <a:ext cx="1447800" cy="584775"/>
          </a:xfrm>
          <a:prstGeom prst="rect">
            <a:avLst/>
          </a:prstGeom>
          <a:solidFill>
            <a:schemeClr val="bg1">
              <a:lumMod val="65000"/>
              <a:alpha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" pitchFamily="34" charset="0"/>
                <a:cs typeface="Helvetica" pitchFamily="34" charset="0"/>
              </a:rPr>
              <a:t>ETC1 = C</a:t>
            </a:r>
          </a:p>
          <a:p>
            <a:pPr algn="ctr"/>
            <a:r>
              <a:rPr lang="en-US" sz="1600" dirty="0" smtClean="0">
                <a:latin typeface="Helvetica" pitchFamily="34" charset="0"/>
                <a:cs typeface="Helvetica" pitchFamily="34" charset="0"/>
              </a:rPr>
              <a:t>9% of Fleet</a:t>
            </a:r>
            <a:endParaRPr lang="en-US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4B03-B6DF-4B6C-93E3-2CF884F5EF27}" type="slidenum">
              <a:rPr lang="en-US" smtClean="0">
                <a:latin typeface="Helvetica" pitchFamily="34" charset="0"/>
                <a:cs typeface="Helvetica" pitchFamily="34" charset="0"/>
              </a:rPr>
              <a:pPr/>
              <a:t>11</a:t>
            </a:fld>
            <a:endParaRPr lang="en-US" dirty="0">
              <a:latin typeface="Helvetica" pitchFamily="34" charset="0"/>
              <a:cs typeface="Helvetica" pitchFamily="34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9431317"/>
              </p:ext>
            </p:extLst>
          </p:nvPr>
        </p:nvGraphicFramePr>
        <p:xfrm>
          <a:off x="423863" y="1083504"/>
          <a:ext cx="8296274" cy="4869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76418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4048" y="475488"/>
            <a:ext cx="69306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Large Covered Hoppers (5K – 6K ft</a:t>
            </a:r>
            <a:r>
              <a:rPr lang="en-US" sz="2800" baseline="30000" dirty="0" smtClean="0">
                <a:latin typeface="Helvetica" pitchFamily="34" charset="0"/>
                <a:cs typeface="Helvetica" pitchFamily="34" charset="0"/>
              </a:rPr>
              <a:t>3</a:t>
            </a:r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)</a:t>
            </a:r>
          </a:p>
          <a:p>
            <a:r>
              <a:rPr lang="en-US" sz="1600" dirty="0" smtClean="0">
                <a:latin typeface="Helvetica" pitchFamily="34" charset="0"/>
                <a:cs typeface="Helvetica" pitchFamily="34" charset="0"/>
              </a:rPr>
              <a:t>Age Distribution by GRL (Revenue Earning Fleet)</a:t>
            </a:r>
            <a:endParaRPr lang="en-US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43800" y="986185"/>
            <a:ext cx="1447800" cy="584775"/>
          </a:xfrm>
          <a:prstGeom prst="rect">
            <a:avLst/>
          </a:prstGeom>
          <a:solidFill>
            <a:schemeClr val="bg1">
              <a:lumMod val="65000"/>
              <a:alpha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" pitchFamily="34" charset="0"/>
                <a:cs typeface="Helvetica" pitchFamily="34" charset="0"/>
              </a:rPr>
              <a:t>ETC1 = C</a:t>
            </a:r>
          </a:p>
          <a:p>
            <a:pPr algn="ctr"/>
            <a:r>
              <a:rPr lang="en-US" sz="1600" dirty="0" smtClean="0">
                <a:latin typeface="Helvetica" pitchFamily="34" charset="0"/>
                <a:cs typeface="Helvetica" pitchFamily="34" charset="0"/>
              </a:rPr>
              <a:t>13% of Fleet</a:t>
            </a:r>
            <a:endParaRPr lang="en-US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4B03-B6DF-4B6C-93E3-2CF884F5EF27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6415144"/>
              </p:ext>
            </p:extLst>
          </p:nvPr>
        </p:nvGraphicFramePr>
        <p:xfrm>
          <a:off x="423863" y="1083504"/>
          <a:ext cx="8296274" cy="4869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692780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461340"/>
            <a:ext cx="73843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Jumbo Covered Hoppers (6K ft</a:t>
            </a:r>
            <a:r>
              <a:rPr lang="en-US" sz="2800" baseline="30000" dirty="0" smtClean="0">
                <a:latin typeface="Helvetica" pitchFamily="34" charset="0"/>
                <a:cs typeface="Helvetica" pitchFamily="34" charset="0"/>
              </a:rPr>
              <a:t>3</a:t>
            </a:r>
            <a:r>
              <a:rPr lang="en-US" sz="28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and Over)</a:t>
            </a:r>
          </a:p>
          <a:p>
            <a:r>
              <a:rPr lang="en-US" sz="1600" dirty="0" smtClean="0">
                <a:latin typeface="Helvetica" pitchFamily="34" charset="0"/>
                <a:cs typeface="Helvetica" pitchFamily="34" charset="0"/>
              </a:rPr>
              <a:t>Age Distribution by GRL (Revenue Earning Fleet)</a:t>
            </a:r>
            <a:endParaRPr lang="en-US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43800" y="986185"/>
            <a:ext cx="1447800" cy="584775"/>
          </a:xfrm>
          <a:prstGeom prst="rect">
            <a:avLst/>
          </a:prstGeom>
          <a:solidFill>
            <a:schemeClr val="bg1">
              <a:lumMod val="65000"/>
              <a:alpha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" pitchFamily="34" charset="0"/>
                <a:cs typeface="Helvetica" pitchFamily="34" charset="0"/>
              </a:rPr>
              <a:t>ETC1 = C</a:t>
            </a:r>
          </a:p>
          <a:p>
            <a:pPr algn="ctr"/>
            <a:r>
              <a:rPr lang="en-US" sz="1600" dirty="0">
                <a:latin typeface="Helvetica" pitchFamily="34" charset="0"/>
                <a:cs typeface="Helvetica" pitchFamily="34" charset="0"/>
              </a:rPr>
              <a:t>4</a:t>
            </a:r>
            <a:r>
              <a:rPr lang="en-US" sz="1600" dirty="0" smtClean="0">
                <a:latin typeface="Helvetica" pitchFamily="34" charset="0"/>
                <a:cs typeface="Helvetica" pitchFamily="34" charset="0"/>
              </a:rPr>
              <a:t>% of Fleet</a:t>
            </a:r>
            <a:endParaRPr lang="en-US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4B03-B6DF-4B6C-93E3-2CF884F5EF27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9085257"/>
              </p:ext>
            </p:extLst>
          </p:nvPr>
        </p:nvGraphicFramePr>
        <p:xfrm>
          <a:off x="423863" y="1083504"/>
          <a:ext cx="8296274" cy="4869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22563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1" y="458649"/>
            <a:ext cx="6451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Small Boxcars (Up to 55 Feet)</a:t>
            </a:r>
          </a:p>
          <a:p>
            <a:r>
              <a:rPr lang="en-US" sz="1600" dirty="0" smtClean="0">
                <a:latin typeface="Helvetica" pitchFamily="34" charset="0"/>
                <a:cs typeface="Helvetica" pitchFamily="34" charset="0"/>
              </a:rPr>
              <a:t>Age Distribution by GRL (Revenue Earning Fleet)</a:t>
            </a:r>
            <a:endParaRPr lang="en-US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21880" y="990600"/>
            <a:ext cx="1645920" cy="585216"/>
          </a:xfrm>
          <a:prstGeom prst="rect">
            <a:avLst/>
          </a:prstGeom>
          <a:solidFill>
            <a:schemeClr val="bg1">
              <a:lumMod val="65000"/>
              <a:alpha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" pitchFamily="34" charset="0"/>
                <a:cs typeface="Helvetica" pitchFamily="34" charset="0"/>
              </a:rPr>
              <a:t>ETC1 = A and B</a:t>
            </a:r>
          </a:p>
          <a:p>
            <a:pPr algn="ctr"/>
            <a:r>
              <a:rPr lang="en-US" sz="1600" dirty="0">
                <a:latin typeface="Helvetica" pitchFamily="34" charset="0"/>
                <a:cs typeface="Helvetica" pitchFamily="34" charset="0"/>
              </a:rPr>
              <a:t>6</a:t>
            </a:r>
            <a:r>
              <a:rPr lang="en-US" sz="1600" dirty="0" smtClean="0">
                <a:latin typeface="Helvetica" pitchFamily="34" charset="0"/>
                <a:cs typeface="Helvetica" pitchFamily="34" charset="0"/>
              </a:rPr>
              <a:t>% of Fleet</a:t>
            </a:r>
            <a:endParaRPr lang="en-US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4B03-B6DF-4B6C-93E3-2CF884F5EF27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858365"/>
              </p:ext>
            </p:extLst>
          </p:nvPr>
        </p:nvGraphicFramePr>
        <p:xfrm>
          <a:off x="423871" y="1083504"/>
          <a:ext cx="8296274" cy="4869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838097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4048" y="458132"/>
            <a:ext cx="64686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Large Boxcars (Over 55 Feet)</a:t>
            </a:r>
          </a:p>
          <a:p>
            <a:r>
              <a:rPr lang="en-US" sz="1600" dirty="0" smtClean="0">
                <a:latin typeface="Helvetica" pitchFamily="34" charset="0"/>
                <a:cs typeface="Helvetica" pitchFamily="34" charset="0"/>
              </a:rPr>
              <a:t>Age Distribution by GRL (Revenue Earning Fleet)</a:t>
            </a:r>
            <a:endParaRPr lang="en-US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67600" y="987552"/>
            <a:ext cx="1645920" cy="585216"/>
          </a:xfrm>
          <a:prstGeom prst="rect">
            <a:avLst/>
          </a:prstGeom>
          <a:solidFill>
            <a:schemeClr val="bg1">
              <a:lumMod val="65000"/>
              <a:alpha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" pitchFamily="34" charset="0"/>
                <a:cs typeface="Helvetica" pitchFamily="34" charset="0"/>
              </a:rPr>
              <a:t>ETC1 = A and B</a:t>
            </a:r>
          </a:p>
          <a:p>
            <a:pPr algn="ctr"/>
            <a:r>
              <a:rPr lang="en-US" sz="1600" dirty="0">
                <a:latin typeface="Helvetica" pitchFamily="34" charset="0"/>
                <a:cs typeface="Helvetica" pitchFamily="34" charset="0"/>
              </a:rPr>
              <a:t>2</a:t>
            </a:r>
            <a:r>
              <a:rPr lang="en-US" sz="1600" dirty="0" smtClean="0">
                <a:latin typeface="Helvetica" pitchFamily="34" charset="0"/>
                <a:cs typeface="Helvetica" pitchFamily="34" charset="0"/>
              </a:rPr>
              <a:t>% of Fleet</a:t>
            </a:r>
            <a:endParaRPr lang="en-US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4B03-B6DF-4B6C-93E3-2CF884F5EF27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5653007"/>
              </p:ext>
            </p:extLst>
          </p:nvPr>
        </p:nvGraphicFramePr>
        <p:xfrm>
          <a:off x="423870" y="1083504"/>
          <a:ext cx="8296274" cy="4869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45892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0903798"/>
              </p:ext>
            </p:extLst>
          </p:nvPr>
        </p:nvGraphicFramePr>
        <p:xfrm>
          <a:off x="0" y="3465713"/>
          <a:ext cx="4610369" cy="2477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0013193"/>
              </p:ext>
            </p:extLst>
          </p:nvPr>
        </p:nvGraphicFramePr>
        <p:xfrm>
          <a:off x="4598635" y="1001279"/>
          <a:ext cx="4568825" cy="2477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Chart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000510"/>
              </p:ext>
            </p:extLst>
          </p:nvPr>
        </p:nvGraphicFramePr>
        <p:xfrm>
          <a:off x="13648" y="970139"/>
          <a:ext cx="4628356" cy="2464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4048" y="533400"/>
            <a:ext cx="8589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Fleet Capacity and Average Car Size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56986" y="3737200"/>
            <a:ext cx="418701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Blue</a:t>
            </a:r>
            <a:r>
              <a:rPr lang="en-US" sz="2000" dirty="0" smtClean="0">
                <a:latin typeface="Helvetica" pitchFamily="34" charset="0"/>
                <a:cs typeface="Helvetica" pitchFamily="34" charset="0"/>
              </a:rPr>
              <a:t>: Total Fleet Capacity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Red</a:t>
            </a:r>
            <a:r>
              <a:rPr lang="en-US" sz="2000" dirty="0" smtClean="0">
                <a:latin typeface="Helvetica" pitchFamily="34" charset="0"/>
                <a:cs typeface="Helvetica" pitchFamily="34" charset="0"/>
              </a:rPr>
              <a:t>: </a:t>
            </a:r>
            <a:r>
              <a:rPr lang="en-US" sz="2000" dirty="0">
                <a:latin typeface="Helvetica" pitchFamily="34" charset="0"/>
                <a:cs typeface="Helvetica" pitchFamily="34" charset="0"/>
              </a:rPr>
              <a:t>Average Car </a:t>
            </a:r>
            <a:r>
              <a:rPr lang="en-US" sz="2000" dirty="0" smtClean="0">
                <a:latin typeface="Helvetica" pitchFamily="34" charset="0"/>
                <a:cs typeface="Helvetica" pitchFamily="34" charset="0"/>
              </a:rPr>
              <a:t>Size (gal or </a:t>
            </a:r>
            <a:r>
              <a:rPr lang="en-US" sz="2000" dirty="0">
                <a:latin typeface="Helvetica" pitchFamily="34" charset="0"/>
                <a:cs typeface="Helvetica" pitchFamily="34" charset="0"/>
              </a:rPr>
              <a:t>ft</a:t>
            </a:r>
            <a:r>
              <a:rPr lang="en-US" sz="2000" baseline="30000" dirty="0">
                <a:latin typeface="Helvetica" pitchFamily="34" charset="0"/>
                <a:cs typeface="Helvetica" pitchFamily="34" charset="0"/>
              </a:rPr>
              <a:t>3</a:t>
            </a:r>
            <a:r>
              <a:rPr lang="en-US" sz="2000" dirty="0" smtClean="0">
                <a:latin typeface="Helvetica" pitchFamily="34" charset="0"/>
                <a:cs typeface="Helvetica" pitchFamily="34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Helvetica" pitchFamily="34" charset="0"/>
                <a:cs typeface="Helvetica" pitchFamily="34" charset="0"/>
              </a:rPr>
              <a:t> Index: 2009 = 100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endParaRPr lang="en-US" sz="2000" dirty="0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4B03-B6DF-4B6C-93E3-2CF884F5EF27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84887" y="1109246"/>
            <a:ext cx="16246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Boxcars (A and B)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4966857" y="1185446"/>
            <a:ext cx="9153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Tanks (T)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401775" y="3623846"/>
            <a:ext cx="19052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Covered Hoppers (C)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3706496" y="1368623"/>
            <a:ext cx="598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101.8</a:t>
            </a:r>
            <a:endParaRPr lang="en-U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719930" y="2435423"/>
            <a:ext cx="506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90.6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153400" y="1140023"/>
            <a:ext cx="598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105.6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209734" y="1749623"/>
            <a:ext cx="598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101.8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629897" y="3657600"/>
            <a:ext cx="598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102.0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685310" y="4340423"/>
            <a:ext cx="506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98.8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874668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Contact </a:t>
            </a:r>
            <a:r>
              <a:rPr lang="en-US" dirty="0" err="1"/>
              <a:t>Railinc</a:t>
            </a:r>
            <a:endParaRPr lang="en-US" dirty="0"/>
          </a:p>
          <a:p>
            <a:pPr lvl="1"/>
            <a:r>
              <a:rPr lang="en-US" dirty="0"/>
              <a:t>Email: </a:t>
            </a:r>
            <a:r>
              <a:rPr lang="en-US" dirty="0">
                <a:hlinkClick r:id="rId2"/>
              </a:rPr>
              <a:t>csc@railinc.com</a:t>
            </a:r>
            <a:endParaRPr lang="en-US" dirty="0"/>
          </a:p>
          <a:p>
            <a:pPr lvl="1"/>
            <a:r>
              <a:rPr lang="en-US" dirty="0"/>
              <a:t>Phone: 1-877-RAILINC(724-5462)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7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Fleet Dynamics: EOY 2011 to EOY 2012</a:t>
            </a:r>
          </a:p>
          <a:p>
            <a:pPr lvl="1"/>
            <a:r>
              <a:rPr lang="en-US" dirty="0" smtClean="0"/>
              <a:t>Analysis on Revenue Earning Fleet</a:t>
            </a:r>
          </a:p>
          <a:p>
            <a:pPr lvl="1"/>
            <a:r>
              <a:rPr lang="en-US" dirty="0" smtClean="0"/>
              <a:t>Total fleet size up &gt;1%</a:t>
            </a:r>
          </a:p>
          <a:p>
            <a:pPr lvl="1"/>
            <a:r>
              <a:rPr lang="en-US" dirty="0" smtClean="0"/>
              <a:t>Increases: Covered Hoppers (12K) and Tanks (12K)</a:t>
            </a:r>
          </a:p>
          <a:p>
            <a:pPr lvl="1"/>
            <a:r>
              <a:rPr lang="en-US" dirty="0" smtClean="0"/>
              <a:t>Decreases: Open Hoppers (3%) and Box Cars (2%)</a:t>
            </a:r>
          </a:p>
          <a:p>
            <a:pPr lvl="0"/>
            <a:r>
              <a:rPr lang="en-US" dirty="0" smtClean="0"/>
              <a:t>North American Railcar Review</a:t>
            </a:r>
          </a:p>
          <a:p>
            <a:pPr lvl="1"/>
            <a:r>
              <a:rPr lang="en-US" dirty="0" smtClean="0"/>
              <a:t>Focus: Gross Rail Load/Weight (GRL)</a:t>
            </a:r>
          </a:p>
          <a:p>
            <a:pPr marL="0" indent="0">
              <a:buNone/>
            </a:pPr>
            <a:endParaRPr lang="en-US" sz="2400" i="1" dirty="0" smtClean="0"/>
          </a:p>
          <a:p>
            <a:pPr marL="0" indent="0">
              <a:buNone/>
            </a:pPr>
            <a:r>
              <a:rPr lang="en-US" sz="2400" i="1" dirty="0" smtClean="0"/>
              <a:t>Access to all </a:t>
            </a:r>
            <a:r>
              <a:rPr lang="en-US" sz="2400" i="1" dirty="0" err="1" smtClean="0"/>
              <a:t>Railinc</a:t>
            </a:r>
            <a:r>
              <a:rPr lang="en-US" sz="2400" i="1" dirty="0" smtClean="0"/>
              <a:t> data is subject to </a:t>
            </a:r>
            <a:r>
              <a:rPr lang="en-US" sz="2400" i="1" dirty="0" err="1" smtClean="0"/>
              <a:t>Railinc’s</a:t>
            </a:r>
            <a:r>
              <a:rPr lang="en-US" sz="2400" i="1" dirty="0" smtClean="0"/>
              <a:t> strict data access policy and confidentiality protocols.</a:t>
            </a:r>
          </a:p>
          <a:p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26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1053199"/>
              </p:ext>
            </p:extLst>
          </p:nvPr>
        </p:nvGraphicFramePr>
        <p:xfrm>
          <a:off x="797825" y="1540157"/>
          <a:ext cx="7620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30500" y="1487548"/>
            <a:ext cx="12525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libri" pitchFamily="34" charset="0"/>
              </a:rPr>
              <a:t>Total = 1,515 </a:t>
            </a:r>
            <a:endParaRPr lang="en-US" sz="1600" b="1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27706" y="1490246"/>
            <a:ext cx="6643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libri" pitchFamily="34" charset="0"/>
              </a:rPr>
              <a:t>1,481 </a:t>
            </a:r>
            <a:endParaRPr lang="en-US" sz="1600" b="1" dirty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4180" y="1485070"/>
            <a:ext cx="707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libri" pitchFamily="34" charset="0"/>
              </a:rPr>
              <a:t>1,482 </a:t>
            </a:r>
            <a:endParaRPr lang="en-US" sz="1600" b="1" dirty="0">
              <a:latin typeface="Calibri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26325" y="632304"/>
            <a:ext cx="8763000" cy="663096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rPr>
              <a:t>North American Freight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rPr>
              <a:t> Car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rPr>
              <a:t> Fleet, by </a:t>
            </a:r>
            <a:r>
              <a:rPr lang="en-US" sz="3200" dirty="0" smtClean="0">
                <a:latin typeface="Helvetica" pitchFamily="34" charset="0"/>
                <a:ea typeface="+mj-ea"/>
                <a:cs typeface="Helvetica" pitchFamily="34" charset="0"/>
              </a:rPr>
              <a:t>Group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rPr>
              <a:t>(Counts at year end and shown in thousands)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4B03-B6DF-4B6C-93E3-2CF884F5EF2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71660" y="1490246"/>
            <a:ext cx="649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libri" pitchFamily="34" charset="0"/>
              </a:rPr>
              <a:t>1,499 </a:t>
            </a:r>
            <a:endParaRPr lang="en-US" sz="16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1911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 American Railcar Review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Age Demographics</a:t>
            </a:r>
          </a:p>
          <a:p>
            <a:pPr lvl="0"/>
            <a:r>
              <a:rPr lang="en-US" dirty="0" smtClean="0"/>
              <a:t>Detailed Fleets</a:t>
            </a:r>
          </a:p>
          <a:p>
            <a:pPr lvl="1"/>
            <a:r>
              <a:rPr lang="en-US" dirty="0" smtClean="0"/>
              <a:t>Covered Hoppers: Small, Medium, Large, Jumbo</a:t>
            </a:r>
          </a:p>
          <a:p>
            <a:pPr lvl="1"/>
            <a:r>
              <a:rPr lang="en-US" dirty="0" smtClean="0"/>
              <a:t>Boxes: Small, Large</a:t>
            </a:r>
          </a:p>
          <a:p>
            <a:pPr lvl="0"/>
            <a:r>
              <a:rPr lang="en-US" dirty="0" smtClean="0"/>
              <a:t>Capacity Trends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54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Chart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2960196"/>
              </p:ext>
            </p:extLst>
          </p:nvPr>
        </p:nvGraphicFramePr>
        <p:xfrm>
          <a:off x="661987" y="1295402"/>
          <a:ext cx="7820026" cy="452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81000" y="548640"/>
            <a:ext cx="8001000" cy="10668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rPr>
              <a:t>North American Freight Car Fleet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rPr>
              <a:t/>
            </a:r>
            <a:b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rPr>
            </a:b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rPr>
              <a:t>Number of Cars by Age (Revenue Earning Fleet)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4B03-B6DF-4B6C-93E3-2CF884F5EF2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7538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Chart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3387234"/>
              </p:ext>
            </p:extLst>
          </p:nvPr>
        </p:nvGraphicFramePr>
        <p:xfrm>
          <a:off x="661987" y="1295402"/>
          <a:ext cx="7820026" cy="452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84048" y="548640"/>
            <a:ext cx="7315200" cy="10668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rPr>
              <a:t>North American Freight Car Fleet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rPr>
              <a:t/>
            </a:r>
            <a:b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rPr>
            </a:b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rPr>
              <a:t>Number of Cars by Age (Revenue Earning Fleet)</a:t>
            </a:r>
          </a:p>
        </p:txBody>
      </p:sp>
      <p:sp>
        <p:nvSpPr>
          <p:cNvPr id="4" name="TextBox 3"/>
          <p:cNvSpPr txBox="1"/>
          <p:nvPr/>
        </p:nvSpPr>
        <p:spPr>
          <a:xfrm rot="-5400000">
            <a:off x="1954237" y="1467046"/>
            <a:ext cx="7495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2006</a:t>
            </a:r>
            <a:endParaRPr lang="en-US" sz="1200" b="1" dirty="0"/>
          </a:p>
        </p:txBody>
      </p:sp>
      <p:sp>
        <p:nvSpPr>
          <p:cNvPr id="7" name="TextBox 6"/>
          <p:cNvSpPr txBox="1"/>
          <p:nvPr/>
        </p:nvSpPr>
        <p:spPr>
          <a:xfrm rot="-5400000">
            <a:off x="2927146" y="1690944"/>
            <a:ext cx="7495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1999</a:t>
            </a:r>
            <a:endParaRPr lang="en-US" sz="1200" b="1" dirty="0"/>
          </a:p>
        </p:txBody>
      </p:sp>
      <p:sp>
        <p:nvSpPr>
          <p:cNvPr id="8" name="TextBox 7"/>
          <p:cNvSpPr txBox="1"/>
          <p:nvPr/>
        </p:nvSpPr>
        <p:spPr>
          <a:xfrm rot="-5400000">
            <a:off x="5547309" y="1400955"/>
            <a:ext cx="7495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1980</a:t>
            </a:r>
            <a:endParaRPr lang="en-US" sz="1200" b="1" dirty="0"/>
          </a:p>
        </p:txBody>
      </p:sp>
      <p:sp>
        <p:nvSpPr>
          <p:cNvPr id="9" name="Rectangle 8"/>
          <p:cNvSpPr/>
          <p:nvPr/>
        </p:nvSpPr>
        <p:spPr>
          <a:xfrm>
            <a:off x="1894648" y="5222267"/>
            <a:ext cx="187912" cy="1524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902284" y="5223741"/>
            <a:ext cx="187912" cy="1524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382648" y="5223741"/>
            <a:ext cx="187912" cy="1524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608464" y="5222267"/>
            <a:ext cx="187912" cy="1524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881454" y="5218497"/>
            <a:ext cx="111712" cy="1524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649384" y="5222267"/>
            <a:ext cx="187912" cy="1524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219770" y="5221479"/>
            <a:ext cx="187912" cy="1524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671303" y="2066565"/>
            <a:ext cx="187912" cy="1524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 rot="-5400000">
            <a:off x="2510634" y="4113259"/>
            <a:ext cx="7495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2002</a:t>
            </a:r>
            <a:endParaRPr lang="en-US" sz="1200" b="1" dirty="0"/>
          </a:p>
        </p:txBody>
      </p:sp>
      <p:sp>
        <p:nvSpPr>
          <p:cNvPr id="19" name="TextBox 18"/>
          <p:cNvSpPr txBox="1"/>
          <p:nvPr/>
        </p:nvSpPr>
        <p:spPr>
          <a:xfrm rot="-5400000">
            <a:off x="1546668" y="4077194"/>
            <a:ext cx="7495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2009</a:t>
            </a:r>
            <a:endParaRPr lang="en-US" sz="1200" b="1" dirty="0"/>
          </a:p>
        </p:txBody>
      </p:sp>
      <p:sp>
        <p:nvSpPr>
          <p:cNvPr id="20" name="TextBox 19"/>
          <p:cNvSpPr txBox="1"/>
          <p:nvPr/>
        </p:nvSpPr>
        <p:spPr>
          <a:xfrm rot="-5400000">
            <a:off x="5131462" y="4585789"/>
            <a:ext cx="7495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1983</a:t>
            </a:r>
            <a:endParaRPr lang="en-US" sz="1200" b="1" dirty="0"/>
          </a:p>
        </p:txBody>
      </p:sp>
      <p:sp>
        <p:nvSpPr>
          <p:cNvPr id="21" name="TextBox 20"/>
          <p:cNvSpPr txBox="1"/>
          <p:nvPr/>
        </p:nvSpPr>
        <p:spPr>
          <a:xfrm rot="-5400000">
            <a:off x="4034634" y="4068194"/>
            <a:ext cx="7495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1991</a:t>
            </a:r>
            <a:endParaRPr lang="en-US" sz="1200" b="1" dirty="0"/>
          </a:p>
        </p:txBody>
      </p:sp>
      <p:sp>
        <p:nvSpPr>
          <p:cNvPr id="22" name="TextBox 21"/>
          <p:cNvSpPr txBox="1"/>
          <p:nvPr/>
        </p:nvSpPr>
        <p:spPr>
          <a:xfrm rot="-5400000">
            <a:off x="6791580" y="4518790"/>
            <a:ext cx="7495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1971</a:t>
            </a:r>
            <a:endParaRPr lang="en-US" sz="1200" b="1" dirty="0"/>
          </a:p>
        </p:txBody>
      </p:sp>
      <p:sp>
        <p:nvSpPr>
          <p:cNvPr id="23" name="TextBox 22"/>
          <p:cNvSpPr txBox="1"/>
          <p:nvPr/>
        </p:nvSpPr>
        <p:spPr>
          <a:xfrm rot="-5400000">
            <a:off x="6100604" y="3337883"/>
            <a:ext cx="7495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1976</a:t>
            </a:r>
            <a:endParaRPr lang="en-US" sz="1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717268" y="1991160"/>
            <a:ext cx="18079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1400" dirty="0" smtClean="0"/>
              <a:t>= approximate </a:t>
            </a:r>
            <a:r>
              <a:rPr lang="en-US" sz="1400" dirty="0"/>
              <a:t>time 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1400" dirty="0"/>
              <a:t>of recession</a:t>
            </a:r>
          </a:p>
          <a:p>
            <a:endParaRPr lang="en-US" sz="1400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4B03-B6DF-4B6C-93E3-2CF884F5EF2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888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81000" y="548640"/>
            <a:ext cx="7239000" cy="10668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rPr>
              <a:t>North American Freight Car Fleet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rPr>
              <a:t/>
            </a:r>
            <a:b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rPr>
            </a:b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rPr>
              <a:t>Number of Cars by Age and GRL (Revenue Earning Fleet)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4B03-B6DF-4B6C-93E3-2CF884F5EF27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6122854"/>
              </p:ext>
            </p:extLst>
          </p:nvPr>
        </p:nvGraphicFramePr>
        <p:xfrm>
          <a:off x="638175" y="1295400"/>
          <a:ext cx="786765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74263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81000" y="505690"/>
            <a:ext cx="7429500" cy="9906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rPr>
              <a:t>North American Freight Car Fleet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rPr>
              <a:t/>
            </a:r>
            <a:b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rPr>
            </a:br>
            <a:r>
              <a:rPr lang="en-US" dirty="0" smtClean="0">
                <a:latin typeface="Helvetica" pitchFamily="34" charset="0"/>
                <a:ea typeface="+mj-ea"/>
                <a:cs typeface="Helvetica" pitchFamily="34" charset="0"/>
              </a:rPr>
              <a:t>Top 10 ETCs in</a:t>
            </a: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rPr>
              <a:t> Revenue-Earning Fleet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4B03-B6DF-4B6C-93E3-2CF884F5EF27}" type="slidenum">
              <a:rPr lang="en-US" smtClean="0">
                <a:latin typeface="Helvetica" pitchFamily="34" charset="0"/>
                <a:cs typeface="Helvetica" pitchFamily="34" charset="0"/>
              </a:rPr>
              <a:pPr/>
              <a:t>8</a:t>
            </a:fld>
            <a:endParaRPr lang="en-US" dirty="0">
              <a:latin typeface="Helvetica" pitchFamily="34" charset="0"/>
              <a:cs typeface="Helvetica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370226"/>
              </p:ext>
            </p:extLst>
          </p:nvPr>
        </p:nvGraphicFramePr>
        <p:xfrm>
          <a:off x="685800" y="1454725"/>
          <a:ext cx="4495799" cy="4336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418"/>
                <a:gridCol w="919595"/>
                <a:gridCol w="919595"/>
                <a:gridCol w="1839191"/>
              </a:tblGrid>
              <a:tr h="394225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Rank</a:t>
                      </a:r>
                      <a:endParaRPr lang="en-US" sz="1600" baseline="0" dirty="0"/>
                    </a:p>
                  </a:txBody>
                  <a:tcPr marT="60960" marB="6096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ETC</a:t>
                      </a:r>
                      <a:endParaRPr lang="en-US" sz="1600" baseline="0" dirty="0"/>
                    </a:p>
                  </a:txBody>
                  <a:tcPr marT="60960" marB="6096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Count</a:t>
                      </a:r>
                      <a:endParaRPr lang="en-US" sz="1600" baseline="0" dirty="0"/>
                    </a:p>
                  </a:txBody>
                  <a:tcPr marT="60960" marB="6096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Description</a:t>
                      </a:r>
                      <a:endParaRPr lang="en-US" sz="1600" baseline="0" dirty="0"/>
                    </a:p>
                  </a:txBody>
                  <a:tcPr marT="60960" marB="60960">
                    <a:solidFill>
                      <a:srgbClr val="C00000"/>
                    </a:solidFill>
                  </a:tcPr>
                </a:tc>
              </a:tr>
              <a:tr h="394225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1</a:t>
                      </a:r>
                      <a:endParaRPr lang="en-US" sz="1600" baseline="0" dirty="0"/>
                    </a:p>
                  </a:txBody>
                  <a:tcPr marT="60960" marB="6096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C113</a:t>
                      </a:r>
                      <a:endParaRPr lang="en-US" sz="1600" baseline="0" dirty="0"/>
                    </a:p>
                  </a:txBody>
                  <a:tcPr marT="60960" marB="6096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133K</a:t>
                      </a:r>
                    </a:p>
                  </a:txBody>
                  <a:tcPr marT="60960" marB="6096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CH – Medium</a:t>
                      </a:r>
                    </a:p>
                  </a:txBody>
                  <a:tcPr marT="60960" marB="6096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4225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2</a:t>
                      </a:r>
                      <a:endParaRPr lang="en-US" sz="1600" baseline="0" dirty="0"/>
                    </a:p>
                  </a:txBody>
                  <a:tcPr marT="60960" marB="6096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C114</a:t>
                      </a:r>
                      <a:endParaRPr lang="en-US" sz="1600" baseline="0" dirty="0"/>
                    </a:p>
                  </a:txBody>
                  <a:tcPr marT="60960" marB="6096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115K</a:t>
                      </a:r>
                      <a:endParaRPr lang="en-US" sz="1600" baseline="0" dirty="0"/>
                    </a:p>
                  </a:txBody>
                  <a:tcPr marT="60960" marB="6096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aseline="0" dirty="0" smtClean="0"/>
                        <a:t>CH – Large</a:t>
                      </a:r>
                      <a:endParaRPr lang="en-US" sz="1600" baseline="0" dirty="0"/>
                    </a:p>
                  </a:txBody>
                  <a:tcPr marT="60960" marB="6096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4225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3</a:t>
                      </a:r>
                      <a:endParaRPr lang="en-US" sz="1600" baseline="0" dirty="0"/>
                    </a:p>
                  </a:txBody>
                  <a:tcPr marT="60960" marB="6096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J311</a:t>
                      </a:r>
                      <a:endParaRPr lang="en-US" sz="1600" baseline="0" dirty="0"/>
                    </a:p>
                  </a:txBody>
                  <a:tcPr marT="60960" marB="6096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109K</a:t>
                      </a:r>
                      <a:endParaRPr lang="en-US" sz="1600" baseline="0" dirty="0"/>
                    </a:p>
                  </a:txBody>
                  <a:tcPr marT="60960" marB="6096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aseline="0" dirty="0" smtClean="0"/>
                        <a:t>Coal Gondola</a:t>
                      </a:r>
                      <a:endParaRPr lang="en-US" sz="1600" baseline="0" dirty="0"/>
                    </a:p>
                  </a:txBody>
                  <a:tcPr marT="60960" marB="6096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4225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4</a:t>
                      </a:r>
                      <a:endParaRPr lang="en-US" sz="1600" baseline="0" dirty="0"/>
                    </a:p>
                  </a:txBody>
                  <a:tcPr marT="60960" marB="6096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C214</a:t>
                      </a:r>
                      <a:endParaRPr lang="en-US" sz="1600" baseline="0" dirty="0"/>
                    </a:p>
                  </a:txBody>
                  <a:tcPr marT="60960" marB="6096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106K</a:t>
                      </a:r>
                      <a:endParaRPr lang="en-US" sz="1600" baseline="0" dirty="0"/>
                    </a:p>
                  </a:txBody>
                  <a:tcPr marT="60960" marB="6096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aseline="0" dirty="0" smtClean="0"/>
                        <a:t>CH – Large</a:t>
                      </a:r>
                      <a:endParaRPr lang="en-US" sz="1600" baseline="0" dirty="0"/>
                    </a:p>
                  </a:txBody>
                  <a:tcPr marT="60960" marB="6096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4225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5</a:t>
                      </a:r>
                      <a:endParaRPr lang="en-US" sz="1600" baseline="0" dirty="0"/>
                    </a:p>
                  </a:txBody>
                  <a:tcPr marT="60960" marB="6096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C112</a:t>
                      </a:r>
                      <a:endParaRPr lang="en-US" sz="1600" baseline="0" dirty="0"/>
                    </a:p>
                  </a:txBody>
                  <a:tcPr marT="60960" marB="6096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   69K</a:t>
                      </a:r>
                      <a:endParaRPr lang="en-US" sz="1600" baseline="0" dirty="0"/>
                    </a:p>
                  </a:txBody>
                  <a:tcPr marT="60960" marB="6096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aseline="0" dirty="0" smtClean="0"/>
                        <a:t>CH – Small</a:t>
                      </a:r>
                      <a:endParaRPr lang="en-US" sz="1600" baseline="0" dirty="0"/>
                    </a:p>
                  </a:txBody>
                  <a:tcPr marT="60960" marB="6096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4225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6</a:t>
                      </a:r>
                      <a:endParaRPr lang="en-US" sz="1600" baseline="0" dirty="0"/>
                    </a:p>
                  </a:txBody>
                  <a:tcPr marT="60960" marB="6096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T108</a:t>
                      </a:r>
                      <a:endParaRPr lang="en-US" sz="1600" baseline="0" dirty="0"/>
                    </a:p>
                  </a:txBody>
                  <a:tcPr marT="60960" marB="6096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   65K</a:t>
                      </a:r>
                      <a:endParaRPr lang="en-US" sz="1600" baseline="0" dirty="0"/>
                    </a:p>
                  </a:txBody>
                  <a:tcPr marT="60960" marB="6096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aseline="0" dirty="0" smtClean="0"/>
                        <a:t>Tank – Large</a:t>
                      </a:r>
                      <a:endParaRPr lang="en-US" sz="1600" baseline="0" dirty="0"/>
                    </a:p>
                  </a:txBody>
                  <a:tcPr marT="60960" marB="6096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4225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7</a:t>
                      </a:r>
                      <a:endParaRPr lang="en-US" sz="1600" baseline="0" dirty="0"/>
                    </a:p>
                  </a:txBody>
                  <a:tcPr marT="60960" marB="6096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T106</a:t>
                      </a:r>
                      <a:endParaRPr lang="en-US" sz="1600" baseline="0" dirty="0"/>
                    </a:p>
                  </a:txBody>
                  <a:tcPr marT="60960" marB="6096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   47K</a:t>
                      </a:r>
                      <a:endParaRPr lang="en-US" sz="1600" baseline="0" dirty="0"/>
                    </a:p>
                  </a:txBody>
                  <a:tcPr marT="60960" marB="6096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aseline="0" dirty="0" smtClean="0"/>
                        <a:t>Tank – Medium</a:t>
                      </a:r>
                      <a:endParaRPr lang="en-US" sz="1600" baseline="0" dirty="0"/>
                    </a:p>
                  </a:txBody>
                  <a:tcPr marT="60960" marB="6096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4225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8</a:t>
                      </a:r>
                      <a:endParaRPr lang="en-US" sz="1600" baseline="0" dirty="0"/>
                    </a:p>
                  </a:txBody>
                  <a:tcPr marT="60960" marB="6096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T104</a:t>
                      </a:r>
                      <a:endParaRPr lang="en-US" sz="1600" baseline="0" dirty="0"/>
                    </a:p>
                  </a:txBody>
                  <a:tcPr marT="60960" marB="6096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   40K</a:t>
                      </a:r>
                      <a:endParaRPr lang="en-US" sz="1600" baseline="0" dirty="0"/>
                    </a:p>
                  </a:txBody>
                  <a:tcPr marT="60960" marB="6096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aseline="0" dirty="0" smtClean="0"/>
                        <a:t>Tank – Small</a:t>
                      </a:r>
                      <a:endParaRPr lang="en-US" sz="1600" baseline="0" dirty="0"/>
                    </a:p>
                  </a:txBody>
                  <a:tcPr marT="60960" marB="6096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4225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9</a:t>
                      </a:r>
                      <a:endParaRPr lang="en-US" sz="1600" baseline="0" dirty="0"/>
                    </a:p>
                  </a:txBody>
                  <a:tcPr marT="60960" marB="6096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K341</a:t>
                      </a:r>
                      <a:endParaRPr lang="en-US" sz="1600" baseline="0" dirty="0"/>
                    </a:p>
                  </a:txBody>
                  <a:tcPr marT="60960" marB="6096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   39K</a:t>
                      </a:r>
                      <a:endParaRPr lang="en-US" sz="1600" baseline="0" dirty="0"/>
                    </a:p>
                  </a:txBody>
                  <a:tcPr marT="60960" marB="6096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aseline="0" dirty="0" smtClean="0"/>
                        <a:t>Coal Hopper</a:t>
                      </a:r>
                      <a:endParaRPr lang="en-US" sz="1600" baseline="0" dirty="0"/>
                    </a:p>
                  </a:txBody>
                  <a:tcPr marT="60960" marB="6096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4225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10</a:t>
                      </a:r>
                      <a:endParaRPr lang="en-US" sz="1600" baseline="0" dirty="0"/>
                    </a:p>
                  </a:txBody>
                  <a:tcPr marT="60960" marB="6096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T107</a:t>
                      </a:r>
                      <a:endParaRPr lang="en-US" sz="1600" baseline="0" dirty="0"/>
                    </a:p>
                  </a:txBody>
                  <a:tcPr marT="60960" marB="6096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   37K</a:t>
                      </a:r>
                      <a:endParaRPr lang="en-US" sz="1600" baseline="0" dirty="0"/>
                    </a:p>
                  </a:txBody>
                  <a:tcPr marT="60960" marB="6096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aseline="0" dirty="0" smtClean="0"/>
                        <a:t>Tank – Medium</a:t>
                      </a:r>
                      <a:endParaRPr lang="en-US" sz="1600" baseline="0" dirty="0"/>
                    </a:p>
                  </a:txBody>
                  <a:tcPr marT="60960" marB="6096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500410" y="1945633"/>
            <a:ext cx="2819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 pitchFamily="34" charset="0"/>
                <a:cs typeface="Helvetica" pitchFamily="34" charset="0"/>
              </a:rPr>
              <a:t>These 10 ETCs represent just over 50% of the revenue-earning fleet.</a:t>
            </a:r>
          </a:p>
          <a:p>
            <a:endParaRPr lang="en-US" sz="2000" dirty="0">
              <a:latin typeface="Helvetica" pitchFamily="34" charset="0"/>
              <a:cs typeface="Helvetica" pitchFamily="34" charset="0"/>
            </a:endParaRPr>
          </a:p>
          <a:p>
            <a:r>
              <a:rPr lang="en-US" sz="2000" dirty="0" smtClean="0">
                <a:latin typeface="Helvetica" pitchFamily="34" charset="0"/>
                <a:cs typeface="Helvetica" pitchFamily="34" charset="0"/>
              </a:rPr>
              <a:t>Over 700 ETCs are present.</a:t>
            </a:r>
          </a:p>
        </p:txBody>
      </p:sp>
    </p:spTree>
    <p:extLst>
      <p:ext uri="{BB962C8B-B14F-4D97-AF65-F5344CB8AC3E}">
        <p14:creationId xmlns:p14="http://schemas.microsoft.com/office/powerpoint/2010/main" val="41859587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53049"/>
              </p:ext>
            </p:extLst>
          </p:nvPr>
        </p:nvGraphicFramePr>
        <p:xfrm>
          <a:off x="257175" y="1143000"/>
          <a:ext cx="862965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81000" y="484915"/>
            <a:ext cx="7429500" cy="9906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rPr>
              <a:t>North American Freight Car Fleet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rPr>
              <a:t/>
            </a:r>
            <a:b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rPr>
            </a:b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rPr>
              <a:t>Cars by Age and Type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4B03-B6DF-4B6C-93E3-2CF884F5EF27}" type="slidenum">
              <a:rPr lang="en-US" smtClean="0">
                <a:latin typeface="Helvetica" pitchFamily="34" charset="0"/>
                <a:cs typeface="Helvetica" pitchFamily="34" charset="0"/>
              </a:rPr>
              <a:pPr/>
              <a:t>9</a:t>
            </a:fld>
            <a:endParaRPr 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3686" y="5565909"/>
            <a:ext cx="11702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Helvetica" pitchFamily="34" charset="0"/>
                <a:cs typeface="Helvetica" pitchFamily="34" charset="0"/>
              </a:rPr>
              <a:t>Age (Years)</a:t>
            </a:r>
            <a:endParaRPr lang="en-US" sz="14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5779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2549</TotalTime>
  <Words>507</Words>
  <Application>Microsoft Office PowerPoint</Application>
  <PresentationFormat>On-screen Show (4:3)</PresentationFormat>
  <Paragraphs>161</Paragraphs>
  <Slides>17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1_Office Theme</vt:lpstr>
      <vt:lpstr>Revenue-Earning Fleet</vt:lpstr>
      <vt:lpstr>Agenda</vt:lpstr>
      <vt:lpstr>PowerPoint Presentation</vt:lpstr>
      <vt:lpstr>North American Railcar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Gunther, Joanne</dc:creator>
  <cp:lastModifiedBy>Hancock, Kelley-Jo</cp:lastModifiedBy>
  <cp:revision>93</cp:revision>
  <cp:lastPrinted>2012-09-12T18:52:52Z</cp:lastPrinted>
  <dcterms:created xsi:type="dcterms:W3CDTF">2012-02-21T18:19:11Z</dcterms:created>
  <dcterms:modified xsi:type="dcterms:W3CDTF">2013-05-02T22:34:33Z</dcterms:modified>
</cp:coreProperties>
</file>