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6" r:id="rId4"/>
  </p:sldMasterIdLst>
  <p:notesMasterIdLst>
    <p:notesMasterId r:id="rId42"/>
  </p:notesMasterIdLst>
  <p:sldIdLst>
    <p:sldId id="272" r:id="rId5"/>
    <p:sldId id="480" r:id="rId6"/>
    <p:sldId id="481" r:id="rId7"/>
    <p:sldId id="350" r:id="rId8"/>
    <p:sldId id="455" r:id="rId9"/>
    <p:sldId id="458" r:id="rId10"/>
    <p:sldId id="482" r:id="rId11"/>
    <p:sldId id="444" r:id="rId12"/>
    <p:sldId id="351" r:id="rId13"/>
    <p:sldId id="353" r:id="rId14"/>
    <p:sldId id="483" r:id="rId15"/>
    <p:sldId id="463" r:id="rId16"/>
    <p:sldId id="354" r:id="rId17"/>
    <p:sldId id="460" r:id="rId18"/>
    <p:sldId id="452" r:id="rId19"/>
    <p:sldId id="461" r:id="rId20"/>
    <p:sldId id="453" r:id="rId21"/>
    <p:sldId id="462" r:id="rId22"/>
    <p:sldId id="464" r:id="rId23"/>
    <p:sldId id="484" r:id="rId24"/>
    <p:sldId id="466" r:id="rId25"/>
    <p:sldId id="467" r:id="rId26"/>
    <p:sldId id="468" r:id="rId27"/>
    <p:sldId id="469" r:id="rId28"/>
    <p:sldId id="470" r:id="rId29"/>
    <p:sldId id="471" r:id="rId30"/>
    <p:sldId id="472" r:id="rId31"/>
    <p:sldId id="473" r:id="rId32"/>
    <p:sldId id="474" r:id="rId33"/>
    <p:sldId id="475" r:id="rId34"/>
    <p:sldId id="476" r:id="rId35"/>
    <p:sldId id="477" r:id="rId36"/>
    <p:sldId id="478" r:id="rId37"/>
    <p:sldId id="479" r:id="rId38"/>
    <p:sldId id="485" r:id="rId39"/>
    <p:sldId id="486" r:id="rId40"/>
    <p:sldId id="35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p:scale>
          <a:sx n="70" d="100"/>
          <a:sy n="70" d="100"/>
        </p:scale>
        <p:origin x="-1398" y="-72"/>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6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19FE47-634E-44AE-9375-C2FBC282AEC7}" type="datetimeFigureOut">
              <a:rPr lang="en-US" smtClean="0"/>
              <a:pPr/>
              <a:t>5/8/2013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457377-382B-4B3D-BE15-487D063CE8FD}" type="slidenum">
              <a:rPr lang="en-US" smtClean="0"/>
              <a:pPr/>
              <a:t>‹#›</a:t>
            </a:fld>
            <a:endParaRPr lang="en-US" dirty="0"/>
          </a:p>
        </p:txBody>
      </p:sp>
    </p:spTree>
    <p:extLst>
      <p:ext uri="{BB962C8B-B14F-4D97-AF65-F5344CB8AC3E}">
        <p14:creationId xmlns:p14="http://schemas.microsoft.com/office/powerpoint/2010/main" val="2534824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1457377-382B-4B3D-BE15-487D063CE8FD}" type="slidenum">
              <a:rPr lang="en-US" smtClean="0"/>
              <a:pPr/>
              <a:t>4</a:t>
            </a:fld>
            <a:endParaRPr lang="en-US" dirty="0"/>
          </a:p>
        </p:txBody>
      </p:sp>
    </p:spTree>
    <p:extLst>
      <p:ext uri="{BB962C8B-B14F-4D97-AF65-F5344CB8AC3E}">
        <p14:creationId xmlns:p14="http://schemas.microsoft.com/office/powerpoint/2010/main" val="3081633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457377-382B-4B3D-BE15-487D063CE8FD}" type="slidenum">
              <a:rPr lang="en-US" smtClean="0"/>
              <a:pPr/>
              <a:t>17</a:t>
            </a:fld>
            <a:endParaRPr lang="en-US" dirty="0"/>
          </a:p>
        </p:txBody>
      </p:sp>
    </p:spTree>
    <p:extLst>
      <p:ext uri="{BB962C8B-B14F-4D97-AF65-F5344CB8AC3E}">
        <p14:creationId xmlns:p14="http://schemas.microsoft.com/office/powerpoint/2010/main" val="1854256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457377-382B-4B3D-BE15-487D063CE8FD}" type="slidenum">
              <a:rPr lang="en-US" smtClean="0"/>
              <a:pPr/>
              <a:t>19</a:t>
            </a:fld>
            <a:endParaRPr lang="en-US" dirty="0"/>
          </a:p>
        </p:txBody>
      </p:sp>
    </p:spTree>
    <p:extLst>
      <p:ext uri="{BB962C8B-B14F-4D97-AF65-F5344CB8AC3E}">
        <p14:creationId xmlns:p14="http://schemas.microsoft.com/office/powerpoint/2010/main" val="1854256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1457377-382B-4B3D-BE15-487D063CE8FD}" type="slidenum">
              <a:rPr lang="en-US" smtClean="0"/>
              <a:pPr/>
              <a:t>36</a:t>
            </a:fld>
            <a:endParaRPr lang="en-US" dirty="0"/>
          </a:p>
        </p:txBody>
      </p:sp>
    </p:spTree>
    <p:extLst>
      <p:ext uri="{BB962C8B-B14F-4D97-AF65-F5344CB8AC3E}">
        <p14:creationId xmlns:p14="http://schemas.microsoft.com/office/powerpoint/2010/main" val="3081633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457377-382B-4B3D-BE15-487D063CE8FD}" type="slidenum">
              <a:rPr lang="en-US" smtClean="0"/>
              <a:pPr/>
              <a:t>5</a:t>
            </a:fld>
            <a:endParaRPr lang="en-US" dirty="0"/>
          </a:p>
        </p:txBody>
      </p:sp>
    </p:spTree>
    <p:extLst>
      <p:ext uri="{BB962C8B-B14F-4D97-AF65-F5344CB8AC3E}">
        <p14:creationId xmlns:p14="http://schemas.microsoft.com/office/powerpoint/2010/main" val="3024027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457377-382B-4B3D-BE15-487D063CE8FD}" type="slidenum">
              <a:rPr lang="en-US" smtClean="0"/>
              <a:pPr/>
              <a:t>8</a:t>
            </a:fld>
            <a:endParaRPr lang="en-US" dirty="0"/>
          </a:p>
        </p:txBody>
      </p:sp>
    </p:spTree>
    <p:extLst>
      <p:ext uri="{BB962C8B-B14F-4D97-AF65-F5344CB8AC3E}">
        <p14:creationId xmlns:p14="http://schemas.microsoft.com/office/powerpoint/2010/main" val="547794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claims are caused by a small number of errors.</a:t>
            </a:r>
          </a:p>
          <a:p>
            <a:endParaRPr lang="en-US" baseline="0" dirty="0" smtClean="0"/>
          </a:p>
          <a:p>
            <a:r>
              <a:rPr lang="en-US" baseline="0" dirty="0" smtClean="0"/>
              <a:t>Some claims are issued because LCS and TOL records were not used in calculating car hire liability.  Car Hire Rule 9 requires the use of LCS records in the calculation of car hire liability.  If records other than LCS interchanges and TOL messages are used in the determination of car hire liability, the claim is due and should be allowed with 15% penalty.</a:t>
            </a:r>
            <a:endParaRPr lang="en-US" dirty="0"/>
          </a:p>
        </p:txBody>
      </p:sp>
      <p:sp>
        <p:nvSpPr>
          <p:cNvPr id="4" name="Slide Number Placeholder 3"/>
          <p:cNvSpPr>
            <a:spLocks noGrp="1"/>
          </p:cNvSpPr>
          <p:nvPr>
            <p:ph type="sldNum" sz="quarter" idx="10"/>
          </p:nvPr>
        </p:nvSpPr>
        <p:spPr/>
        <p:txBody>
          <a:bodyPr/>
          <a:lstStyle/>
          <a:p>
            <a:fld id="{21457377-382B-4B3D-BE15-487D063CE8FD}" type="slidenum">
              <a:rPr lang="en-US" smtClean="0"/>
              <a:pPr/>
              <a:t>9</a:t>
            </a:fld>
            <a:endParaRPr lang="en-US" dirty="0"/>
          </a:p>
        </p:txBody>
      </p:sp>
    </p:spTree>
    <p:extLst>
      <p:ext uri="{BB962C8B-B14F-4D97-AF65-F5344CB8AC3E}">
        <p14:creationId xmlns:p14="http://schemas.microsoft.com/office/powerpoint/2010/main" val="655304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457377-382B-4B3D-BE15-487D063CE8FD}" type="slidenum">
              <a:rPr lang="en-US" smtClean="0"/>
              <a:pPr/>
              <a:t>10</a:t>
            </a:fld>
            <a:endParaRPr lang="en-US" dirty="0"/>
          </a:p>
        </p:txBody>
      </p:sp>
    </p:spTree>
    <p:extLst>
      <p:ext uri="{BB962C8B-B14F-4D97-AF65-F5344CB8AC3E}">
        <p14:creationId xmlns:p14="http://schemas.microsoft.com/office/powerpoint/2010/main" val="4221060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Discrepancies should be handled between the switching carrier and the line haul carrier outside the normal car hire/claim channels.</a:t>
            </a:r>
          </a:p>
          <a:p>
            <a:endParaRPr lang="en-US" baseline="0" dirty="0" smtClean="0"/>
          </a:p>
          <a:p>
            <a:r>
              <a:rPr lang="en-US" baseline="0" dirty="0" smtClean="0"/>
              <a:t>Claims caused by a failure to issue TOL messages should be paid with a 15% penalty.</a:t>
            </a:r>
          </a:p>
        </p:txBody>
      </p:sp>
      <p:sp>
        <p:nvSpPr>
          <p:cNvPr id="4" name="Slide Number Placeholder 3"/>
          <p:cNvSpPr>
            <a:spLocks noGrp="1"/>
          </p:cNvSpPr>
          <p:nvPr>
            <p:ph type="sldNum" sz="quarter" idx="10"/>
          </p:nvPr>
        </p:nvSpPr>
        <p:spPr/>
        <p:txBody>
          <a:bodyPr/>
          <a:lstStyle/>
          <a:p>
            <a:fld id="{21457377-382B-4B3D-BE15-487D063CE8FD}" type="slidenum">
              <a:rPr lang="en-US" smtClean="0"/>
              <a:pPr/>
              <a:t>13</a:t>
            </a:fld>
            <a:endParaRPr lang="en-US" dirty="0"/>
          </a:p>
        </p:txBody>
      </p:sp>
    </p:spTree>
    <p:extLst>
      <p:ext uri="{BB962C8B-B14F-4D97-AF65-F5344CB8AC3E}">
        <p14:creationId xmlns:p14="http://schemas.microsoft.com/office/powerpoint/2010/main" val="3536551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Discrepancies should be handled between the switching carrier and the line haul carrier outside the normal car hire/claim channels.</a:t>
            </a:r>
          </a:p>
          <a:p>
            <a:endParaRPr lang="en-US" baseline="0" dirty="0" smtClean="0"/>
          </a:p>
          <a:p>
            <a:r>
              <a:rPr lang="en-US" baseline="0" dirty="0" smtClean="0"/>
              <a:t>Claims caused by a failure to issue TOL messages should be paid with a 15% penalty.</a:t>
            </a:r>
          </a:p>
        </p:txBody>
      </p:sp>
      <p:sp>
        <p:nvSpPr>
          <p:cNvPr id="4" name="Slide Number Placeholder 3"/>
          <p:cNvSpPr>
            <a:spLocks noGrp="1"/>
          </p:cNvSpPr>
          <p:nvPr>
            <p:ph type="sldNum" sz="quarter" idx="10"/>
          </p:nvPr>
        </p:nvSpPr>
        <p:spPr/>
        <p:txBody>
          <a:bodyPr/>
          <a:lstStyle/>
          <a:p>
            <a:fld id="{21457377-382B-4B3D-BE15-487D063CE8FD}" type="slidenum">
              <a:rPr lang="en-US" smtClean="0"/>
              <a:pPr/>
              <a:t>14</a:t>
            </a:fld>
            <a:endParaRPr lang="en-US" dirty="0"/>
          </a:p>
        </p:txBody>
      </p:sp>
    </p:spTree>
    <p:extLst>
      <p:ext uri="{BB962C8B-B14F-4D97-AF65-F5344CB8AC3E}">
        <p14:creationId xmlns:p14="http://schemas.microsoft.com/office/powerpoint/2010/main" val="3536551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457377-382B-4B3D-BE15-487D063CE8FD}" type="slidenum">
              <a:rPr lang="en-US" smtClean="0"/>
              <a:pPr/>
              <a:t>15</a:t>
            </a:fld>
            <a:endParaRPr lang="en-US" dirty="0"/>
          </a:p>
        </p:txBody>
      </p:sp>
    </p:spTree>
    <p:extLst>
      <p:ext uri="{BB962C8B-B14F-4D97-AF65-F5344CB8AC3E}">
        <p14:creationId xmlns:p14="http://schemas.microsoft.com/office/powerpoint/2010/main" val="4080842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457377-382B-4B3D-BE15-487D063CE8FD}" type="slidenum">
              <a:rPr lang="en-US" smtClean="0"/>
              <a:pPr/>
              <a:t>16</a:t>
            </a:fld>
            <a:endParaRPr lang="en-US" dirty="0"/>
          </a:p>
        </p:txBody>
      </p:sp>
    </p:spTree>
    <p:extLst>
      <p:ext uri="{BB962C8B-B14F-4D97-AF65-F5344CB8AC3E}">
        <p14:creationId xmlns:p14="http://schemas.microsoft.com/office/powerpoint/2010/main" val="4080842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886200"/>
            <a:ext cx="70866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295279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235656" y="69390"/>
            <a:ext cx="1643579" cy="365125"/>
          </a:xfrm>
          <a:prstGeom prst="rect">
            <a:avLst/>
          </a:prstGeom>
        </p:spPr>
        <p:txBody>
          <a:bodyPr/>
          <a:lstStyle/>
          <a:p>
            <a:fld id="{2A59EA1A-D0CB-1046-B21F-221640F963E8}" type="datetime1">
              <a:rPr lang="en-US" smtClean="0">
                <a:solidFill>
                  <a:prstClr val="white"/>
                </a:solidFill>
              </a:rPr>
              <a:pPr/>
              <a:t>5/8/2013</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102400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5189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5189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410928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197597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4348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8320" y="846626"/>
            <a:ext cx="8375651" cy="119297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0491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491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9842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0216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4193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20216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4193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88668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4230049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27209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63138"/>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86313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25188"/>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235656" y="69390"/>
            <a:ext cx="1643579" cy="365125"/>
          </a:xfrm>
          <a:prstGeom prst="rect">
            <a:avLst/>
          </a:prstGeom>
        </p:spPr>
        <p:txBody>
          <a:bodyPr/>
          <a:lstStyle/>
          <a:p>
            <a:fld id="{59133EC1-6D56-5D43-A3F6-DF1C5C3FFD20}" type="datetime1">
              <a:rPr lang="en-US" smtClean="0">
                <a:solidFill>
                  <a:prstClr val="white"/>
                </a:solidFill>
              </a:rPr>
              <a:pPr/>
              <a:t>5/8/2013</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2554991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235656" y="69390"/>
            <a:ext cx="1643579" cy="365125"/>
          </a:xfrm>
          <a:prstGeom prst="rect">
            <a:avLst/>
          </a:prstGeom>
        </p:spPr>
        <p:txBody>
          <a:bodyPr/>
          <a:lstStyle/>
          <a:p>
            <a:fld id="{1F221583-7359-B745-BA55-CA4CB50D7475}" type="datetime1">
              <a:rPr lang="en-US" smtClean="0">
                <a:solidFill>
                  <a:prstClr val="white"/>
                </a:solidFill>
              </a:rPr>
              <a:pPr/>
              <a:t>5/8/2013</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2169520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7" name="Rectangle 20"/>
          <p:cNvSpPr>
            <a:spLocks noChangeArrowheads="1"/>
          </p:cNvSpPr>
          <p:nvPr/>
        </p:nvSpPr>
        <p:spPr bwMode="auto">
          <a:xfrm>
            <a:off x="0" y="0"/>
            <a:ext cx="9145588" cy="490538"/>
          </a:xfrm>
          <a:prstGeom prst="rect">
            <a:avLst/>
          </a:prstGeom>
          <a:solidFill>
            <a:srgbClr val="9F0927"/>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457200"/>
            <a:endParaRPr lang="en-US" dirty="0">
              <a:solidFill>
                <a:prstClr val="black"/>
              </a:solidFill>
            </a:endParaRPr>
          </a:p>
        </p:txBody>
      </p:sp>
      <p:sp>
        <p:nvSpPr>
          <p:cNvPr id="8" name="TextBox 7"/>
          <p:cNvSpPr txBox="1">
            <a:spLocks noChangeArrowheads="1"/>
          </p:cNvSpPr>
          <p:nvPr/>
        </p:nvSpPr>
        <p:spPr bwMode="auto">
          <a:xfrm>
            <a:off x="311150" y="131763"/>
            <a:ext cx="5314950" cy="274637"/>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fontAlgn="base">
              <a:spcBef>
                <a:spcPct val="0"/>
              </a:spcBef>
              <a:spcAft>
                <a:spcPct val="0"/>
              </a:spcAft>
              <a:defRPr sz="2400">
                <a:solidFill>
                  <a:schemeClr val="tx1"/>
                </a:solidFill>
                <a:latin typeface="Arial" charset="0"/>
                <a:ea typeface="ＭＳ Ｐゴシック" charset="0"/>
              </a:defRPr>
            </a:lvl6pPr>
            <a:lvl7pPr marL="914400" fontAlgn="base">
              <a:spcBef>
                <a:spcPct val="0"/>
              </a:spcBef>
              <a:spcAft>
                <a:spcPct val="0"/>
              </a:spcAft>
              <a:defRPr sz="2400">
                <a:solidFill>
                  <a:schemeClr val="tx1"/>
                </a:solidFill>
                <a:latin typeface="Arial" charset="0"/>
                <a:ea typeface="ＭＳ Ｐゴシック" charset="0"/>
              </a:defRPr>
            </a:lvl7pPr>
            <a:lvl8pPr marL="1371600" fontAlgn="base">
              <a:spcBef>
                <a:spcPct val="0"/>
              </a:spcBef>
              <a:spcAft>
                <a:spcPct val="0"/>
              </a:spcAft>
              <a:defRPr sz="2400">
                <a:solidFill>
                  <a:schemeClr val="tx1"/>
                </a:solidFill>
                <a:latin typeface="Arial" charset="0"/>
                <a:ea typeface="ＭＳ Ｐゴシック" charset="0"/>
              </a:defRPr>
            </a:lvl8pPr>
            <a:lvl9pPr marL="1828800" fontAlgn="base">
              <a:spcBef>
                <a:spcPct val="0"/>
              </a:spcBef>
              <a:spcAft>
                <a:spcPct val="0"/>
              </a:spcAft>
              <a:defRPr sz="2400">
                <a:solidFill>
                  <a:schemeClr val="tx1"/>
                </a:solidFill>
                <a:latin typeface="Arial" charset="0"/>
                <a:ea typeface="ＭＳ Ｐゴシック" charset="0"/>
              </a:defRPr>
            </a:lvl9pPr>
          </a:lstStyle>
          <a:p>
            <a:pPr defTabSz="457200"/>
            <a:r>
              <a:rPr lang="en-US" sz="1200" b="1" dirty="0">
                <a:solidFill>
                  <a:prstClr val="white"/>
                </a:solidFill>
                <a:latin typeface="Helvetica" charset="0"/>
                <a:cs typeface="Helvetica Light" charset="0"/>
              </a:rPr>
              <a:t>RAILINC</a:t>
            </a:r>
            <a:r>
              <a:rPr lang="en-US" sz="1200" dirty="0">
                <a:solidFill>
                  <a:prstClr val="white"/>
                </a:solidFill>
                <a:latin typeface="Helvetica" charset="0"/>
                <a:cs typeface="Helvetica Light" charset="0"/>
              </a:rPr>
              <a:t>   </a:t>
            </a:r>
            <a:r>
              <a:rPr lang="en-US" sz="1200" dirty="0" smtClean="0">
                <a:solidFill>
                  <a:prstClr val="white"/>
                </a:solidFill>
                <a:latin typeface="Helvetica" charset="0"/>
                <a:cs typeface="Helvetica Light" charset="0"/>
              </a:rPr>
              <a:t>I     ACACSO</a:t>
            </a:r>
            <a:r>
              <a:rPr lang="en-US" sz="1200" baseline="0" dirty="0" smtClean="0">
                <a:solidFill>
                  <a:prstClr val="white"/>
                </a:solidFill>
                <a:latin typeface="Helvetica" charset="0"/>
                <a:cs typeface="Helvetica Light" charset="0"/>
              </a:rPr>
              <a:t> 2012</a:t>
            </a:r>
            <a:endParaRPr lang="en-US" sz="1200" dirty="0">
              <a:solidFill>
                <a:prstClr val="white"/>
              </a:solidFill>
              <a:latin typeface="Helvetica" charset="0"/>
              <a:cs typeface="Helvetica Light" charset="0"/>
            </a:endParaRPr>
          </a:p>
        </p:txBody>
      </p:sp>
      <p:pic>
        <p:nvPicPr>
          <p:cNvPr id="9" name="Picture 24" descr="BottomBand_Whit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6091238"/>
            <a:ext cx="9142412" cy="76676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5"/>
          <p:cNvSpPr>
            <a:spLocks noChangeArrowheads="1"/>
          </p:cNvSpPr>
          <p:nvPr/>
        </p:nvSpPr>
        <p:spPr bwMode="auto">
          <a:xfrm>
            <a:off x="8394700" y="6213475"/>
            <a:ext cx="749300" cy="292100"/>
          </a:xfrm>
          <a:prstGeom prst="rect">
            <a:avLst/>
          </a:prstGeom>
          <a:solidFill>
            <a:srgbClr val="9F0927"/>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defTabSz="457200"/>
            <a:endParaRPr lang="en-US" dirty="0">
              <a:solidFill>
                <a:prstClr val="black"/>
              </a:solidFill>
            </a:endParaRPr>
          </a:p>
        </p:txBody>
      </p:sp>
      <p:sp>
        <p:nvSpPr>
          <p:cNvPr id="11" name="Rectangle 27"/>
          <p:cNvSpPr>
            <a:spLocks noChangeArrowheads="1"/>
          </p:cNvSpPr>
          <p:nvPr/>
        </p:nvSpPr>
        <p:spPr bwMode="auto">
          <a:xfrm>
            <a:off x="1588" y="490538"/>
            <a:ext cx="9144000" cy="5384800"/>
          </a:xfrm>
          <a:prstGeom prst="rect">
            <a:avLst/>
          </a:prstGeom>
          <a:solidFill>
            <a:srgbClr val="DCDDD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457200"/>
            <a:endParaRPr lang="en-US" dirty="0">
              <a:solidFill>
                <a:prstClr val="black"/>
              </a:solidFill>
            </a:endParaRPr>
          </a:p>
        </p:txBody>
      </p:sp>
      <p:sp>
        <p:nvSpPr>
          <p:cNvPr id="12" name="Title 1"/>
          <p:cNvSpPr>
            <a:spLocks/>
          </p:cNvSpPr>
          <p:nvPr/>
        </p:nvSpPr>
        <p:spPr bwMode="auto">
          <a:xfrm>
            <a:off x="-252413" y="414338"/>
            <a:ext cx="9648826"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0" hangingPunct="0"/>
            <a:r>
              <a:rPr lang="en-US" sz="800" dirty="0">
                <a:solidFill>
                  <a:srgbClr val="6A6A6A"/>
                </a:solidFill>
                <a:latin typeface="Helvetica" charset="0"/>
              </a:rPr>
              <a:t>+ + + + + + + + + + + + + + + + + + + + + + + + + + + + + + + + + + + + + + + + + + + + + +  + + + + + + + + + + + + + +  + + + + + + + + + + + + + + + + + + + + + + + + + + + + + + + + + + + + + + + + + + + </a:t>
            </a:r>
          </a:p>
        </p:txBody>
      </p:sp>
      <p:sp>
        <p:nvSpPr>
          <p:cNvPr id="13" name="Title 1"/>
          <p:cNvSpPr>
            <a:spLocks/>
          </p:cNvSpPr>
          <p:nvPr/>
        </p:nvSpPr>
        <p:spPr bwMode="auto">
          <a:xfrm>
            <a:off x="-252413" y="5811838"/>
            <a:ext cx="9648826"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0" hangingPunct="0"/>
            <a:r>
              <a:rPr lang="en-US" sz="800" dirty="0">
                <a:solidFill>
                  <a:srgbClr val="6A6A6A"/>
                </a:solidFill>
                <a:latin typeface="Helvetica" charset="0"/>
              </a:rPr>
              <a:t>+ + + + + + + + + + + + + + + + + + + + + + + + + + + + + + + + + + + + + + + + + + + + + +  + + + + + + + + + + + + + +  + + + + + + + + + + + + + + + + + + + + + + + + + + + + + + + + + + + + + + + + + + +</a:t>
            </a:r>
          </a:p>
        </p:txBody>
      </p:sp>
      <p:sp>
        <p:nvSpPr>
          <p:cNvPr id="2" name="Title Placeholder 1"/>
          <p:cNvSpPr>
            <a:spLocks noGrp="1"/>
          </p:cNvSpPr>
          <p:nvPr>
            <p:ph type="title"/>
          </p:nvPr>
        </p:nvSpPr>
        <p:spPr>
          <a:xfrm>
            <a:off x="272662" y="846626"/>
            <a:ext cx="8375651" cy="119297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5491" y="2039602"/>
            <a:ext cx="8426967" cy="408656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235656" y="6148131"/>
            <a:ext cx="1656408" cy="365125"/>
          </a:xfrm>
          <a:prstGeom prst="rect">
            <a:avLst/>
          </a:prstGeom>
        </p:spPr>
        <p:txBody>
          <a:bodyPr vert="horz" lIns="91440" tIns="45720" rIns="91440" bIns="45720" rtlCol="0" anchor="ctr"/>
          <a:lstStyle>
            <a:lvl1pPr algn="r">
              <a:defRPr sz="1200">
                <a:solidFill>
                  <a:srgbClr val="FFFFFF"/>
                </a:solidFill>
                <a:latin typeface="Helvetica"/>
                <a:cs typeface="Helvetica"/>
              </a:defRPr>
            </a:lvl1pPr>
          </a:lstStyle>
          <a:p>
            <a:pPr defTabSz="457200"/>
            <a:fld id="{799CD883-C747-E24C-A571-B44F9B83C299}" type="slidenum">
              <a:rPr lang="en-US" smtClean="0"/>
              <a:pPr defTabSz="457200"/>
              <a:t>‹#›</a:t>
            </a:fld>
            <a:endParaRPr lang="en-US" dirty="0"/>
          </a:p>
        </p:txBody>
      </p:sp>
    </p:spTree>
    <p:extLst>
      <p:ext uri="{BB962C8B-B14F-4D97-AF65-F5344CB8AC3E}">
        <p14:creationId xmlns:p14="http://schemas.microsoft.com/office/powerpoint/2010/main" val="117386723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457200" rtl="0" eaLnBrk="1" latinLnBrk="0" hangingPunct="1">
        <a:spcBef>
          <a:spcPct val="0"/>
        </a:spcBef>
        <a:buNone/>
        <a:defRPr sz="4400" kern="1200">
          <a:solidFill>
            <a:srgbClr val="AB1127"/>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railinc.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mailto:csc@railinc.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railinc.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mailto:csc@railinc.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csc@railinc.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1752600"/>
          </a:xfrm>
        </p:spPr>
        <p:txBody>
          <a:bodyPr>
            <a:normAutofit fontScale="90000"/>
          </a:bodyPr>
          <a:lstStyle/>
          <a:p>
            <a:pPr algn="ctr"/>
            <a:r>
              <a:rPr lang="en-US" sz="6000" cap="small" dirty="0" smtClean="0"/>
              <a:t>CASS</a:t>
            </a:r>
            <a:br>
              <a:rPr lang="en-US" sz="6000" cap="small" dirty="0" smtClean="0"/>
            </a:br>
            <a:r>
              <a:rPr lang="en-US" sz="6000" cap="small" dirty="0" smtClean="0"/>
              <a:t>Car Accounting </a:t>
            </a:r>
            <a:br>
              <a:rPr lang="en-US" sz="6000" cap="small" dirty="0" smtClean="0"/>
            </a:br>
            <a:r>
              <a:rPr lang="en-US" sz="6000" cap="small" dirty="0" smtClean="0"/>
              <a:t>Self Service</a:t>
            </a:r>
            <a:endParaRPr lang="en-US" dirty="0"/>
          </a:p>
        </p:txBody>
      </p:sp>
      <p:sp>
        <p:nvSpPr>
          <p:cNvPr id="3" name="Text Placeholder 2"/>
          <p:cNvSpPr>
            <a:spLocks noGrp="1"/>
          </p:cNvSpPr>
          <p:nvPr>
            <p:ph type="body" idx="1"/>
          </p:nvPr>
        </p:nvSpPr>
        <p:spPr>
          <a:xfrm>
            <a:off x="5181600" y="4572000"/>
            <a:ext cx="3886200" cy="1195387"/>
          </a:xfrm>
        </p:spPr>
        <p:txBody>
          <a:bodyPr/>
          <a:lstStyle/>
          <a:p>
            <a:pPr algn="ctr"/>
            <a:r>
              <a:rPr lang="en-US" b="1" dirty="0" smtClean="0">
                <a:solidFill>
                  <a:schemeClr val="accent2"/>
                </a:solidFill>
              </a:rPr>
              <a:t>ACACSO – May 8 – 10, 2013</a:t>
            </a:r>
          </a:p>
          <a:p>
            <a:pPr algn="ctr"/>
            <a:r>
              <a:rPr lang="en-US" b="1" dirty="0" smtClean="0">
                <a:solidFill>
                  <a:schemeClr val="accent2"/>
                </a:solidFill>
              </a:rPr>
              <a:t>Jim Pinson</a:t>
            </a:r>
          </a:p>
          <a:p>
            <a:pPr algn="ctr"/>
            <a:r>
              <a:rPr lang="en-US" b="1" dirty="0" smtClean="0">
                <a:solidFill>
                  <a:schemeClr val="accent2"/>
                </a:solidFill>
              </a:rPr>
              <a:t>Railinc</a:t>
            </a:r>
            <a:endParaRPr lang="en-US" b="1" dirty="0">
              <a:solidFill>
                <a:schemeClr val="accent2"/>
              </a:solidFill>
            </a:endParaRPr>
          </a:p>
        </p:txBody>
      </p:sp>
    </p:spTree>
    <p:extLst>
      <p:ext uri="{BB962C8B-B14F-4D97-AF65-F5344CB8AC3E}">
        <p14:creationId xmlns:p14="http://schemas.microsoft.com/office/powerpoint/2010/main" val="3558276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b="1" dirty="0" smtClean="0"/>
              <a:t>Reasons for Claims (cont'd)</a:t>
            </a:r>
            <a:endParaRPr lang="en-US" b="1" dirty="0"/>
          </a:p>
        </p:txBody>
      </p:sp>
      <p:sp>
        <p:nvSpPr>
          <p:cNvPr id="3" name="Content Placeholder 2"/>
          <p:cNvSpPr>
            <a:spLocks noGrp="1"/>
          </p:cNvSpPr>
          <p:nvPr>
            <p:ph idx="1"/>
          </p:nvPr>
        </p:nvSpPr>
        <p:spPr/>
        <p:txBody>
          <a:bodyPr>
            <a:normAutofit/>
          </a:bodyPr>
          <a:lstStyle/>
          <a:p>
            <a:r>
              <a:rPr lang="en-US" dirty="0" smtClean="0"/>
              <a:t>An arrangement between interchange partners dictates that car hire be paid by another carrier  </a:t>
            </a:r>
          </a:p>
          <a:p>
            <a:pPr lvl="1"/>
            <a:r>
              <a:rPr lang="en-US" dirty="0" smtClean="0"/>
              <a:t>Bilateral arrangements should not reduce or delay payment to the car mark owner  </a:t>
            </a:r>
          </a:p>
          <a:p>
            <a:pPr lvl="1"/>
            <a:r>
              <a:rPr lang="en-US" dirty="0" smtClean="0"/>
              <a:t>Reclaims can be used to properly allocate car hire expense between the handling carriers</a:t>
            </a:r>
          </a:p>
          <a:p>
            <a:pPr lvl="1"/>
            <a:r>
              <a:rPr lang="en-US" dirty="0"/>
              <a:t>The claim should be paid with a 15% </a:t>
            </a:r>
            <a:r>
              <a:rPr lang="en-US" dirty="0" smtClean="0"/>
              <a:t>penalty</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85800" y="2371288"/>
            <a:ext cx="2514600"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114800" y="4572000"/>
            <a:ext cx="4564006" cy="461665"/>
          </a:xfrm>
          <a:prstGeom prst="rect">
            <a:avLst/>
          </a:prstGeom>
          <a:solidFill>
            <a:srgbClr val="FFFF00"/>
          </a:solidFill>
          <a:ln w="76200">
            <a:solidFill>
              <a:srgbClr val="FF0000"/>
            </a:solidFill>
          </a:ln>
        </p:spPr>
        <p:txBody>
          <a:bodyPr wrap="none" rtlCol="0">
            <a:spAutoFit/>
          </a:bodyPr>
          <a:lstStyle/>
          <a:p>
            <a:r>
              <a:rPr lang="en-US" sz="2400" b="1" dirty="0" smtClean="0"/>
              <a:t>Click “Car Accounting Self Service”</a:t>
            </a:r>
            <a:endParaRPr lang="en-US" sz="2400" b="1" dirty="0"/>
          </a:p>
        </p:txBody>
      </p:sp>
      <p:cxnSp>
        <p:nvCxnSpPr>
          <p:cNvPr id="7" name="Straight Arrow Connector 6"/>
          <p:cNvCxnSpPr>
            <a:stCxn id="4" idx="1"/>
            <a:endCxn id="2" idx="6"/>
          </p:cNvCxnSpPr>
          <p:nvPr/>
        </p:nvCxnSpPr>
        <p:spPr>
          <a:xfrm flipH="1" flipV="1">
            <a:off x="3200400" y="2599888"/>
            <a:ext cx="914400" cy="220294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632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1362075"/>
          </a:xfrm>
        </p:spPr>
        <p:txBody>
          <a:bodyPr/>
          <a:lstStyle/>
          <a:p>
            <a:pPr algn="ctr"/>
            <a:r>
              <a:rPr lang="en-US" dirty="0" smtClean="0"/>
              <a:t>Retrieving Records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27673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2" y="-1"/>
            <a:ext cx="9111018" cy="6823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2982" y="1752600"/>
            <a:ext cx="1567218"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76600" y="2055167"/>
            <a:ext cx="2652842" cy="461665"/>
          </a:xfrm>
          <a:prstGeom prst="rect">
            <a:avLst/>
          </a:prstGeom>
          <a:solidFill>
            <a:srgbClr val="FFFF00"/>
          </a:solidFill>
          <a:ln w="76200">
            <a:solidFill>
              <a:srgbClr val="FF0000"/>
            </a:solidFill>
          </a:ln>
        </p:spPr>
        <p:txBody>
          <a:bodyPr wrap="none" rtlCol="0">
            <a:spAutoFit/>
          </a:bodyPr>
          <a:lstStyle/>
          <a:p>
            <a:r>
              <a:rPr lang="en-US" sz="2400" b="1" dirty="0" smtClean="0"/>
              <a:t>Select Event Search</a:t>
            </a:r>
            <a:endParaRPr lang="en-US" sz="2400" b="1" dirty="0"/>
          </a:p>
        </p:txBody>
      </p:sp>
      <p:cxnSp>
        <p:nvCxnSpPr>
          <p:cNvPr id="5" name="Straight Arrow Connector 4"/>
          <p:cNvCxnSpPr>
            <a:endCxn id="2" idx="6"/>
          </p:cNvCxnSpPr>
          <p:nvPr/>
        </p:nvCxnSpPr>
        <p:spPr>
          <a:xfrm flipH="1" flipV="1">
            <a:off x="1600200" y="2209800"/>
            <a:ext cx="1676400" cy="76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028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b="1" dirty="0" smtClean="0"/>
              <a:t>Reasons for Claims (cont'd)</a:t>
            </a:r>
            <a:endParaRPr lang="en-US" b="1" dirty="0"/>
          </a:p>
        </p:txBody>
      </p:sp>
      <p:sp>
        <p:nvSpPr>
          <p:cNvPr id="3" name="Content Placeholder 2"/>
          <p:cNvSpPr>
            <a:spLocks noGrp="1"/>
          </p:cNvSpPr>
          <p:nvPr>
            <p:ph idx="1"/>
          </p:nvPr>
        </p:nvSpPr>
        <p:spPr/>
        <p:txBody>
          <a:bodyPr/>
          <a:lstStyle/>
          <a:p>
            <a:r>
              <a:rPr lang="en-US" dirty="0" smtClean="0"/>
              <a:t>Switching activity was not recognized  </a:t>
            </a:r>
          </a:p>
          <a:p>
            <a:pPr lvl="1"/>
            <a:r>
              <a:rPr lang="en-US" dirty="0" smtClean="0"/>
              <a:t>In order to decline </a:t>
            </a:r>
            <a:r>
              <a:rPr lang="en-US" dirty="0"/>
              <a:t>a claim </a:t>
            </a:r>
            <a:r>
              <a:rPr lang="en-US" dirty="0" smtClean="0"/>
              <a:t>because of switching activity, a valid TOL must be supplied</a:t>
            </a:r>
          </a:p>
          <a:p>
            <a:pPr lvl="1"/>
            <a:r>
              <a:rPr lang="en-US" dirty="0" smtClean="0"/>
              <a:t>In the absence of a TOL, car hire is owed to </a:t>
            </a:r>
            <a:r>
              <a:rPr lang="en-US" dirty="0"/>
              <a:t>the car </a:t>
            </a:r>
            <a:r>
              <a:rPr lang="en-US" dirty="0" smtClean="0"/>
              <a:t>mark owner </a:t>
            </a:r>
          </a:p>
          <a:p>
            <a:pPr lvl="1"/>
            <a:r>
              <a:rPr lang="en-US" dirty="0" smtClean="0"/>
              <a:t>Car hire and 15% penalty should be paid based on LCS and TOL records  </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0"/>
            <a:ext cx="89804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66800" y="2362200"/>
            <a:ext cx="2209800" cy="2743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495800" y="2683079"/>
            <a:ext cx="4560864" cy="1938992"/>
          </a:xfrm>
          <a:prstGeom prst="rect">
            <a:avLst/>
          </a:prstGeom>
          <a:solidFill>
            <a:srgbClr val="FFFF00"/>
          </a:solidFill>
          <a:ln w="76200">
            <a:solidFill>
              <a:srgbClr val="FF0000"/>
            </a:solidFill>
          </a:ln>
        </p:spPr>
        <p:txBody>
          <a:bodyPr wrap="none" rtlCol="0">
            <a:spAutoFit/>
          </a:bodyPr>
          <a:lstStyle/>
          <a:p>
            <a:r>
              <a:rPr lang="en-US" sz="2400" b="1" dirty="0" smtClean="0"/>
              <a:t>Enter Car Initial	ARMN</a:t>
            </a:r>
          </a:p>
          <a:p>
            <a:r>
              <a:rPr lang="en-US" sz="2400" b="1" dirty="0" smtClean="0"/>
              <a:t>Enter Car Number	762116</a:t>
            </a:r>
          </a:p>
          <a:p>
            <a:r>
              <a:rPr lang="en-US" sz="2400" b="1" dirty="0" smtClean="0"/>
              <a:t>Select From Date	April 1, 2012</a:t>
            </a:r>
          </a:p>
          <a:p>
            <a:r>
              <a:rPr lang="en-US" sz="2400" b="1" dirty="0" smtClean="0"/>
              <a:t>CASS will Select End Date</a:t>
            </a:r>
          </a:p>
          <a:p>
            <a:r>
              <a:rPr lang="en-US" sz="2400" b="1" dirty="0" smtClean="0"/>
              <a:t>(90 Days after From Date)</a:t>
            </a:r>
            <a:endParaRPr lang="en-US" sz="2400" b="1" dirty="0"/>
          </a:p>
        </p:txBody>
      </p:sp>
      <p:cxnSp>
        <p:nvCxnSpPr>
          <p:cNvPr id="7" name="Straight Arrow Connector 6"/>
          <p:cNvCxnSpPr>
            <a:stCxn id="4" idx="1"/>
          </p:cNvCxnSpPr>
          <p:nvPr/>
        </p:nvCxnSpPr>
        <p:spPr>
          <a:xfrm flipH="1">
            <a:off x="3276600" y="3652575"/>
            <a:ext cx="12192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37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b="1" dirty="0" smtClean="0"/>
              <a:t>Reasons for Claims (cont'd)</a:t>
            </a:r>
            <a:endParaRPr lang="en-US" b="1" dirty="0"/>
          </a:p>
        </p:txBody>
      </p:sp>
      <p:sp>
        <p:nvSpPr>
          <p:cNvPr id="3" name="Content Placeholder 2"/>
          <p:cNvSpPr>
            <a:spLocks noGrp="1"/>
          </p:cNvSpPr>
          <p:nvPr>
            <p:ph idx="1"/>
          </p:nvPr>
        </p:nvSpPr>
        <p:spPr/>
        <p:txBody>
          <a:bodyPr/>
          <a:lstStyle/>
          <a:p>
            <a:r>
              <a:rPr lang="en-US" dirty="0" smtClean="0"/>
              <a:t>Switching activity was not recognized  </a:t>
            </a:r>
          </a:p>
          <a:p>
            <a:pPr lvl="1"/>
            <a:r>
              <a:rPr lang="en-US" dirty="0" smtClean="0"/>
              <a:t>In order to decline </a:t>
            </a:r>
            <a:r>
              <a:rPr lang="en-US" dirty="0"/>
              <a:t>a claim </a:t>
            </a:r>
            <a:r>
              <a:rPr lang="en-US" dirty="0" smtClean="0"/>
              <a:t>because of switching activity, a valid TOL must be supplied</a:t>
            </a:r>
          </a:p>
          <a:p>
            <a:pPr lvl="1"/>
            <a:r>
              <a:rPr lang="en-US" dirty="0" smtClean="0"/>
              <a:t>In the absence of a TOL, car hire is owed to </a:t>
            </a:r>
            <a:r>
              <a:rPr lang="en-US" dirty="0"/>
              <a:t>the car </a:t>
            </a:r>
            <a:r>
              <a:rPr lang="en-US" dirty="0" smtClean="0"/>
              <a:t>mark owner </a:t>
            </a:r>
          </a:p>
          <a:p>
            <a:pPr lvl="1"/>
            <a:r>
              <a:rPr lang="en-US" dirty="0" smtClean="0"/>
              <a:t>Car hire and 15% penalty should be paid based on LCS and TOL records  </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594745" y="5643264"/>
            <a:ext cx="2363596" cy="461665"/>
          </a:xfrm>
          <a:prstGeom prst="rect">
            <a:avLst/>
          </a:prstGeom>
          <a:solidFill>
            <a:srgbClr val="FFFF00"/>
          </a:solidFill>
          <a:ln w="76200">
            <a:solidFill>
              <a:srgbClr val="FF0000"/>
            </a:solidFill>
          </a:ln>
        </p:spPr>
        <p:txBody>
          <a:bodyPr wrap="none" rtlCol="0">
            <a:spAutoFit/>
          </a:bodyPr>
          <a:lstStyle/>
          <a:p>
            <a:r>
              <a:rPr lang="en-US" sz="2400" b="1" dirty="0" smtClean="0"/>
              <a:t>Click on “Search”</a:t>
            </a:r>
            <a:endParaRPr lang="en-US" sz="2400" b="1" dirty="0"/>
          </a:p>
        </p:txBody>
      </p:sp>
      <p:sp>
        <p:nvSpPr>
          <p:cNvPr id="11" name="Oval 10"/>
          <p:cNvSpPr/>
          <p:nvPr/>
        </p:nvSpPr>
        <p:spPr>
          <a:xfrm>
            <a:off x="1394345" y="6176665"/>
            <a:ext cx="1219200" cy="533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1" idx="6"/>
          </p:cNvCxnSpPr>
          <p:nvPr/>
        </p:nvCxnSpPr>
        <p:spPr>
          <a:xfrm flipH="1">
            <a:off x="2613545" y="5874097"/>
            <a:ext cx="1981200" cy="56926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198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Responses to Claims</a:t>
            </a:r>
            <a:endParaRPr lang="en-US" b="1" dirty="0"/>
          </a:p>
        </p:txBody>
      </p:sp>
      <p:sp>
        <p:nvSpPr>
          <p:cNvPr id="3" name="Content Placeholder 2"/>
          <p:cNvSpPr>
            <a:spLocks noGrp="1"/>
          </p:cNvSpPr>
          <p:nvPr>
            <p:ph idx="1"/>
          </p:nvPr>
        </p:nvSpPr>
        <p:spPr>
          <a:xfrm>
            <a:off x="457200" y="1219200"/>
            <a:ext cx="8229600" cy="4648200"/>
          </a:xfrm>
        </p:spPr>
        <p:txBody>
          <a:bodyPr>
            <a:noAutofit/>
          </a:bodyPr>
          <a:lstStyle/>
          <a:p>
            <a:r>
              <a:rPr lang="en-US" dirty="0" smtClean="0"/>
              <a:t>Claims can be declined because</a:t>
            </a:r>
          </a:p>
          <a:p>
            <a:pPr lvl="1"/>
            <a:r>
              <a:rPr lang="en-US" dirty="0" smtClean="0"/>
              <a:t>Claim was issued outside time limits</a:t>
            </a:r>
          </a:p>
          <a:p>
            <a:pPr lvl="1"/>
            <a:r>
              <a:rPr lang="en-US" dirty="0" smtClean="0"/>
              <a:t>LCS records place liability with another carrier </a:t>
            </a:r>
          </a:p>
          <a:p>
            <a:pPr lvl="2"/>
            <a:r>
              <a:rPr lang="en-US" dirty="0" smtClean="0"/>
              <a:t>Can be verified using internal system or Railinc’s Car Accounting Self Serve (CASS) system accessed at </a:t>
            </a:r>
            <a:r>
              <a:rPr lang="en-US" dirty="0" smtClean="0">
                <a:hlinkClick r:id="rId3"/>
              </a:rPr>
              <a:t>www.railinc.com</a:t>
            </a:r>
            <a:endParaRPr lang="en-US" dirty="0"/>
          </a:p>
          <a:p>
            <a:pPr lvl="2"/>
            <a:r>
              <a:rPr lang="en-US" dirty="0" smtClean="0"/>
              <a:t>Contact </a:t>
            </a:r>
            <a:r>
              <a:rPr lang="en-US" dirty="0" smtClean="0">
                <a:hlinkClick r:id="rId4"/>
              </a:rPr>
              <a:t>csc@railinc.com</a:t>
            </a:r>
            <a:r>
              <a:rPr lang="en-US" dirty="0" smtClean="0"/>
              <a:t> for information related to getting access</a:t>
            </a:r>
          </a:p>
          <a:p>
            <a:pPr lvl="1"/>
            <a:r>
              <a:rPr lang="en-US" dirty="0" smtClean="0"/>
              <a:t>TOL records place the liability with another carrier</a:t>
            </a:r>
          </a:p>
          <a:p>
            <a:pPr lvl="1"/>
            <a:r>
              <a:rPr lang="en-US" dirty="0" smtClean="0"/>
              <a:t>Claim that was issued is invalid</a:t>
            </a:r>
          </a:p>
          <a:p>
            <a:endParaRPr lang="en-US" sz="3600"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7075" y="4724400"/>
            <a:ext cx="2362200" cy="1569660"/>
          </a:xfrm>
          <a:prstGeom prst="rect">
            <a:avLst/>
          </a:prstGeom>
          <a:solidFill>
            <a:srgbClr val="FFFF00"/>
          </a:solidFill>
          <a:ln w="76200">
            <a:solidFill>
              <a:srgbClr val="FF0000"/>
            </a:solidFill>
          </a:ln>
        </p:spPr>
        <p:txBody>
          <a:bodyPr wrap="square" rtlCol="0">
            <a:spAutoFit/>
          </a:bodyPr>
          <a:lstStyle/>
          <a:p>
            <a:r>
              <a:rPr lang="en-US" sz="2400" b="1" dirty="0" smtClean="0"/>
              <a:t>Events for ARMN 762116 from April 1 through June 30, 2012</a:t>
            </a:r>
            <a:endParaRPr lang="en-US" sz="2400" b="1" dirty="0"/>
          </a:p>
        </p:txBody>
      </p:sp>
    </p:spTree>
    <p:extLst>
      <p:ext uri="{BB962C8B-B14F-4D97-AF65-F5344CB8AC3E}">
        <p14:creationId xmlns:p14="http://schemas.microsoft.com/office/powerpoint/2010/main" val="2916069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Responses to Claims</a:t>
            </a:r>
            <a:endParaRPr lang="en-US" b="1" dirty="0"/>
          </a:p>
        </p:txBody>
      </p:sp>
      <p:sp>
        <p:nvSpPr>
          <p:cNvPr id="3" name="Content Placeholder 2"/>
          <p:cNvSpPr>
            <a:spLocks noGrp="1"/>
          </p:cNvSpPr>
          <p:nvPr>
            <p:ph idx="1"/>
          </p:nvPr>
        </p:nvSpPr>
        <p:spPr>
          <a:xfrm>
            <a:off x="457200" y="1219200"/>
            <a:ext cx="8229600" cy="4648200"/>
          </a:xfrm>
        </p:spPr>
        <p:txBody>
          <a:bodyPr>
            <a:noAutofit/>
          </a:bodyPr>
          <a:lstStyle/>
          <a:p>
            <a:r>
              <a:rPr lang="en-US" dirty="0" smtClean="0"/>
              <a:t>Claims can be declined because</a:t>
            </a:r>
          </a:p>
          <a:p>
            <a:pPr lvl="1"/>
            <a:r>
              <a:rPr lang="en-US" dirty="0" smtClean="0"/>
              <a:t>Claim was issued outside time limits</a:t>
            </a:r>
          </a:p>
          <a:p>
            <a:pPr lvl="1"/>
            <a:r>
              <a:rPr lang="en-US" dirty="0" smtClean="0"/>
              <a:t>LCS records place liability with another carrier </a:t>
            </a:r>
          </a:p>
          <a:p>
            <a:pPr lvl="2"/>
            <a:r>
              <a:rPr lang="en-US" dirty="0" smtClean="0"/>
              <a:t>Can be verified using internal system or Railinc’s Car Accounting Self Serve (CASS) system accessed at </a:t>
            </a:r>
            <a:r>
              <a:rPr lang="en-US" dirty="0" smtClean="0">
                <a:hlinkClick r:id="rId3"/>
              </a:rPr>
              <a:t>www.railinc.com</a:t>
            </a:r>
            <a:endParaRPr lang="en-US" dirty="0"/>
          </a:p>
          <a:p>
            <a:pPr lvl="2"/>
            <a:r>
              <a:rPr lang="en-US" dirty="0" smtClean="0"/>
              <a:t>Contact </a:t>
            </a:r>
            <a:r>
              <a:rPr lang="en-US" dirty="0" smtClean="0">
                <a:hlinkClick r:id="rId4"/>
              </a:rPr>
              <a:t>csc@railinc.com</a:t>
            </a:r>
            <a:r>
              <a:rPr lang="en-US" dirty="0" smtClean="0"/>
              <a:t> for information related to getting access</a:t>
            </a:r>
          </a:p>
          <a:p>
            <a:pPr lvl="1"/>
            <a:r>
              <a:rPr lang="en-US" dirty="0" smtClean="0"/>
              <a:t>TOL records place the liability with another carrier</a:t>
            </a:r>
          </a:p>
          <a:p>
            <a:pPr lvl="1"/>
            <a:r>
              <a:rPr lang="en-US" dirty="0" smtClean="0"/>
              <a:t>Claim that was issued is invalid</a:t>
            </a:r>
          </a:p>
          <a:p>
            <a:endParaRPr lang="en-US" sz="3600"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600"/>
            <a:ext cx="9144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00400" y="2682416"/>
            <a:ext cx="4960973" cy="461665"/>
          </a:xfrm>
          <a:prstGeom prst="rect">
            <a:avLst/>
          </a:prstGeom>
          <a:solidFill>
            <a:srgbClr val="FFFF00"/>
          </a:solidFill>
          <a:ln w="76200">
            <a:solidFill>
              <a:srgbClr val="FF0000"/>
            </a:solidFill>
          </a:ln>
        </p:spPr>
        <p:txBody>
          <a:bodyPr wrap="none" rtlCol="0">
            <a:spAutoFit/>
          </a:bodyPr>
          <a:lstStyle/>
          <a:p>
            <a:r>
              <a:rPr lang="en-US" sz="2400" b="1" dirty="0" smtClean="0"/>
              <a:t>One Record is Highlighted with Green</a:t>
            </a:r>
            <a:endParaRPr lang="en-US" sz="2400" b="1" dirty="0"/>
          </a:p>
        </p:txBody>
      </p:sp>
      <p:sp>
        <p:nvSpPr>
          <p:cNvPr id="7" name="Oval 6"/>
          <p:cNvSpPr/>
          <p:nvPr/>
        </p:nvSpPr>
        <p:spPr>
          <a:xfrm>
            <a:off x="2590800" y="3962400"/>
            <a:ext cx="6324600" cy="685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5" idx="2"/>
            <a:endCxn id="7" idx="0"/>
          </p:cNvCxnSpPr>
          <p:nvPr/>
        </p:nvCxnSpPr>
        <p:spPr>
          <a:xfrm>
            <a:off x="5680887" y="3144081"/>
            <a:ext cx="72213" cy="81831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6629400" y="5943600"/>
            <a:ext cx="1981200"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00400" y="5590401"/>
            <a:ext cx="1537280" cy="369332"/>
          </a:xfrm>
          <a:prstGeom prst="rect">
            <a:avLst/>
          </a:prstGeom>
          <a:solidFill>
            <a:srgbClr val="FFFF00"/>
          </a:solidFill>
          <a:ln w="76200">
            <a:solidFill>
              <a:srgbClr val="FF0000"/>
            </a:solidFill>
          </a:ln>
        </p:spPr>
        <p:txBody>
          <a:bodyPr wrap="none" rtlCol="0">
            <a:spAutoFit/>
          </a:bodyPr>
          <a:lstStyle/>
          <a:p>
            <a:r>
              <a:rPr lang="en-US" dirty="0" smtClean="0"/>
              <a:t>Click “Legend”</a:t>
            </a:r>
            <a:endParaRPr lang="en-US" dirty="0"/>
          </a:p>
        </p:txBody>
      </p:sp>
      <p:cxnSp>
        <p:nvCxnSpPr>
          <p:cNvPr id="13" name="Straight Arrow Connector 12"/>
          <p:cNvCxnSpPr>
            <a:endCxn id="10" idx="2"/>
          </p:cNvCxnSpPr>
          <p:nvPr/>
        </p:nvCxnSpPr>
        <p:spPr>
          <a:xfrm>
            <a:off x="4762701" y="5731133"/>
            <a:ext cx="1866699" cy="44106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479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Responses to Claims (</a:t>
            </a:r>
            <a:r>
              <a:rPr lang="en-US" b="1" dirty="0" err="1" smtClean="0"/>
              <a:t>con’t</a:t>
            </a:r>
            <a:r>
              <a:rPr lang="en-US" b="1" dirty="0" smtClean="0"/>
              <a:t>)</a:t>
            </a:r>
            <a:endParaRPr lang="en-US" b="1" dirty="0"/>
          </a:p>
        </p:txBody>
      </p:sp>
      <p:sp>
        <p:nvSpPr>
          <p:cNvPr id="3" name="Content Placeholder 2"/>
          <p:cNvSpPr>
            <a:spLocks noGrp="1"/>
          </p:cNvSpPr>
          <p:nvPr>
            <p:ph idx="1"/>
          </p:nvPr>
        </p:nvSpPr>
        <p:spPr>
          <a:xfrm>
            <a:off x="457200" y="1219200"/>
            <a:ext cx="8229600" cy="3886200"/>
          </a:xfrm>
        </p:spPr>
        <p:txBody>
          <a:bodyPr>
            <a:noAutofit/>
          </a:bodyPr>
          <a:lstStyle/>
          <a:p>
            <a:r>
              <a:rPr lang="en-US" dirty="0" smtClean="0"/>
              <a:t>Carriers </a:t>
            </a:r>
            <a:r>
              <a:rPr lang="en-US" dirty="0"/>
              <a:t>receiving </a:t>
            </a:r>
            <a:r>
              <a:rPr lang="en-US" dirty="0" smtClean="0"/>
              <a:t>claims must pay any additional </a:t>
            </a:r>
            <a:r>
              <a:rPr lang="en-US" dirty="0"/>
              <a:t>car hire owed – based on LCS records - with all resulting </a:t>
            </a:r>
            <a:r>
              <a:rPr lang="en-US" dirty="0" smtClean="0"/>
              <a:t>penalties </a:t>
            </a:r>
          </a:p>
          <a:p>
            <a:pPr lvl="1"/>
            <a:r>
              <a:rPr lang="en-US" dirty="0" smtClean="0"/>
              <a:t>If roads don’t reply within timelines, carrier “buys” the claim and owes a 30% penalty</a:t>
            </a:r>
            <a:endParaRPr lang="en-US" dirty="0"/>
          </a:p>
          <a:p>
            <a:endParaRPr lang="en-US" sz="36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7285" y="2057400"/>
            <a:ext cx="3111814" cy="830997"/>
          </a:xfrm>
          <a:prstGeom prst="rect">
            <a:avLst/>
          </a:prstGeom>
          <a:solidFill>
            <a:srgbClr val="FFFF00"/>
          </a:solidFill>
          <a:ln w="76200">
            <a:solidFill>
              <a:srgbClr val="FF0000"/>
            </a:solidFill>
          </a:ln>
        </p:spPr>
        <p:txBody>
          <a:bodyPr wrap="none" rtlCol="0">
            <a:spAutoFit/>
          </a:bodyPr>
          <a:lstStyle/>
          <a:p>
            <a:pPr algn="ctr"/>
            <a:r>
              <a:rPr lang="en-US" sz="2400" b="1" dirty="0" smtClean="0"/>
              <a:t>Green Highlight Means</a:t>
            </a:r>
          </a:p>
          <a:p>
            <a:pPr algn="ctr"/>
            <a:r>
              <a:rPr lang="en-US" sz="2400" b="1" dirty="0" smtClean="0"/>
              <a:t>“LCS Evaluated”</a:t>
            </a:r>
            <a:endParaRPr lang="en-US" sz="2400" b="1" dirty="0"/>
          </a:p>
        </p:txBody>
      </p:sp>
      <p:cxnSp>
        <p:nvCxnSpPr>
          <p:cNvPr id="6" name="Straight Arrow Connector 5"/>
          <p:cNvCxnSpPr>
            <a:stCxn id="4" idx="3"/>
          </p:cNvCxnSpPr>
          <p:nvPr/>
        </p:nvCxnSpPr>
        <p:spPr>
          <a:xfrm flipV="1">
            <a:off x="3869099" y="2209800"/>
            <a:ext cx="1083901" cy="26309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069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3" y="76200"/>
            <a:ext cx="9143999"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2790735"/>
            <a:ext cx="3276600" cy="1200329"/>
          </a:xfrm>
          <a:prstGeom prst="rect">
            <a:avLst/>
          </a:prstGeom>
          <a:solidFill>
            <a:srgbClr val="FFFF00"/>
          </a:solidFill>
          <a:ln w="76200">
            <a:solidFill>
              <a:srgbClr val="FF0000"/>
            </a:solidFill>
          </a:ln>
        </p:spPr>
        <p:txBody>
          <a:bodyPr wrap="square" rtlCol="0">
            <a:spAutoFit/>
          </a:bodyPr>
          <a:lstStyle/>
          <a:p>
            <a:pPr algn="ctr"/>
            <a:r>
              <a:rPr lang="en-US" sz="2400" b="1" dirty="0" smtClean="0"/>
              <a:t>Double Click an Event for Additional Information</a:t>
            </a:r>
            <a:endParaRPr lang="en-US" sz="2400" b="1" dirty="0"/>
          </a:p>
        </p:txBody>
      </p:sp>
    </p:spTree>
    <p:extLst>
      <p:ext uri="{BB962C8B-B14F-4D97-AF65-F5344CB8AC3E}">
        <p14:creationId xmlns:p14="http://schemas.microsoft.com/office/powerpoint/2010/main" val="863390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Responses to Claims (</a:t>
            </a:r>
            <a:r>
              <a:rPr lang="en-US" b="1" dirty="0" err="1" smtClean="0"/>
              <a:t>con’t</a:t>
            </a:r>
            <a:r>
              <a:rPr lang="en-US" b="1" dirty="0" smtClean="0"/>
              <a:t>)</a:t>
            </a:r>
            <a:endParaRPr lang="en-US" b="1" dirty="0"/>
          </a:p>
        </p:txBody>
      </p:sp>
      <p:sp>
        <p:nvSpPr>
          <p:cNvPr id="3" name="Content Placeholder 2"/>
          <p:cNvSpPr>
            <a:spLocks noGrp="1"/>
          </p:cNvSpPr>
          <p:nvPr>
            <p:ph idx="1"/>
          </p:nvPr>
        </p:nvSpPr>
        <p:spPr>
          <a:xfrm>
            <a:off x="457200" y="1219200"/>
            <a:ext cx="8229600" cy="3886200"/>
          </a:xfrm>
        </p:spPr>
        <p:txBody>
          <a:bodyPr>
            <a:noAutofit/>
          </a:bodyPr>
          <a:lstStyle/>
          <a:p>
            <a:r>
              <a:rPr lang="en-US" dirty="0" smtClean="0"/>
              <a:t>Carriers </a:t>
            </a:r>
            <a:r>
              <a:rPr lang="en-US" dirty="0"/>
              <a:t>receiving </a:t>
            </a:r>
            <a:r>
              <a:rPr lang="en-US" dirty="0" smtClean="0"/>
              <a:t>claims must pay any additional </a:t>
            </a:r>
            <a:r>
              <a:rPr lang="en-US" dirty="0"/>
              <a:t>car hire owed – based on LCS records - with all resulting </a:t>
            </a:r>
            <a:r>
              <a:rPr lang="en-US" dirty="0" smtClean="0"/>
              <a:t>penalties </a:t>
            </a:r>
          </a:p>
          <a:p>
            <a:pPr lvl="1"/>
            <a:r>
              <a:rPr lang="en-US" dirty="0" smtClean="0"/>
              <a:t>If roads don’t reply within timelines, carrier “buys” the claim and owes a 30% penalty</a:t>
            </a:r>
            <a:endParaRPr lang="en-US" dirty="0"/>
          </a:p>
          <a:p>
            <a:endParaRPr lang="en-US" sz="36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9" cy="6897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7285" y="2057400"/>
            <a:ext cx="3111814" cy="830997"/>
          </a:xfrm>
          <a:prstGeom prst="rect">
            <a:avLst/>
          </a:prstGeom>
          <a:solidFill>
            <a:srgbClr val="FFFF00"/>
          </a:solidFill>
          <a:ln w="76200">
            <a:solidFill>
              <a:srgbClr val="FF0000"/>
            </a:solidFill>
          </a:ln>
        </p:spPr>
        <p:txBody>
          <a:bodyPr wrap="none" rtlCol="0">
            <a:spAutoFit/>
          </a:bodyPr>
          <a:lstStyle/>
          <a:p>
            <a:pPr algn="ctr"/>
            <a:r>
              <a:rPr lang="en-US" sz="2400" b="1" dirty="0" smtClean="0"/>
              <a:t>Green Highlight Means</a:t>
            </a:r>
          </a:p>
          <a:p>
            <a:pPr algn="ctr"/>
            <a:r>
              <a:rPr lang="en-US" sz="2400" b="1" dirty="0" smtClean="0"/>
              <a:t>“LCS Evaluated”</a:t>
            </a:r>
            <a:endParaRPr lang="en-US" sz="2400" b="1" dirty="0"/>
          </a:p>
        </p:txBody>
      </p:sp>
      <p:cxnSp>
        <p:nvCxnSpPr>
          <p:cNvPr id="6" name="Straight Arrow Connector 5"/>
          <p:cNvCxnSpPr>
            <a:stCxn id="4" idx="3"/>
          </p:cNvCxnSpPr>
          <p:nvPr/>
        </p:nvCxnSpPr>
        <p:spPr>
          <a:xfrm flipV="1">
            <a:off x="3869099" y="2265149"/>
            <a:ext cx="1083901" cy="20775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363036" y="4219433"/>
            <a:ext cx="5476164" cy="457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3709369"/>
            <a:ext cx="2971800" cy="2308324"/>
          </a:xfrm>
          <a:prstGeom prst="rect">
            <a:avLst/>
          </a:prstGeom>
          <a:solidFill>
            <a:srgbClr val="FFFF00"/>
          </a:solidFill>
          <a:ln w="76200">
            <a:solidFill>
              <a:srgbClr val="FF0000"/>
            </a:solidFill>
          </a:ln>
        </p:spPr>
        <p:txBody>
          <a:bodyPr wrap="square" rtlCol="0">
            <a:spAutoFit/>
          </a:bodyPr>
          <a:lstStyle/>
          <a:p>
            <a:r>
              <a:rPr lang="en-US" sz="2400" b="1" dirty="0" smtClean="0"/>
              <a:t>ICHR 4/12-19:02</a:t>
            </a:r>
          </a:p>
          <a:p>
            <a:r>
              <a:rPr lang="en-US" sz="2400" b="1" dirty="0" smtClean="0"/>
              <a:t>ICHD 4/12-21:58</a:t>
            </a:r>
          </a:p>
          <a:p>
            <a:r>
              <a:rPr lang="en-US" sz="2400" b="1" dirty="0" smtClean="0"/>
              <a:t>Difference Under 4 Hours</a:t>
            </a:r>
          </a:p>
          <a:p>
            <a:r>
              <a:rPr lang="en-US" sz="2400" b="1" dirty="0" smtClean="0"/>
              <a:t>LCS Used the Delivery Date/Time </a:t>
            </a:r>
            <a:endParaRPr lang="en-US" sz="2400" b="1" dirty="0"/>
          </a:p>
        </p:txBody>
      </p:sp>
    </p:spTree>
    <p:extLst>
      <p:ext uri="{BB962C8B-B14F-4D97-AF65-F5344CB8AC3E}">
        <p14:creationId xmlns:p14="http://schemas.microsoft.com/office/powerpoint/2010/main" val="228345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Topics</a:t>
            </a:r>
            <a:endParaRPr lang="en-US" dirty="0"/>
          </a:p>
        </p:txBody>
      </p:sp>
      <p:sp>
        <p:nvSpPr>
          <p:cNvPr id="3" name="Content Placeholder 2"/>
          <p:cNvSpPr>
            <a:spLocks noGrp="1"/>
          </p:cNvSpPr>
          <p:nvPr>
            <p:ph idx="1"/>
          </p:nvPr>
        </p:nvSpPr>
        <p:spPr/>
        <p:txBody>
          <a:bodyPr/>
          <a:lstStyle/>
          <a:p>
            <a:r>
              <a:rPr lang="en-US" dirty="0" smtClean="0"/>
              <a:t>Overview of CASS</a:t>
            </a:r>
          </a:p>
          <a:p>
            <a:r>
              <a:rPr lang="en-US" dirty="0" smtClean="0"/>
              <a:t>Accessing CASS</a:t>
            </a:r>
          </a:p>
          <a:p>
            <a:r>
              <a:rPr lang="en-US" dirty="0" smtClean="0"/>
              <a:t>Retrieving Records</a:t>
            </a:r>
          </a:p>
          <a:p>
            <a:r>
              <a:rPr lang="en-US" dirty="0" smtClean="0"/>
              <a:t>Examples</a:t>
            </a:r>
          </a:p>
          <a:p>
            <a:r>
              <a:rPr lang="en-US" dirty="0" smtClean="0"/>
              <a:t>Liability Acceptance Message</a:t>
            </a:r>
          </a:p>
          <a:p>
            <a:r>
              <a:rPr lang="en-US" dirty="0" smtClean="0"/>
              <a:t>Future Enhancements</a:t>
            </a:r>
            <a:endParaRPr lang="en-US" dirty="0"/>
          </a:p>
        </p:txBody>
      </p:sp>
    </p:spTree>
    <p:extLst>
      <p:ext uri="{BB962C8B-B14F-4D97-AF65-F5344CB8AC3E}">
        <p14:creationId xmlns:p14="http://schemas.microsoft.com/office/powerpoint/2010/main" val="850905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7772400" cy="1362075"/>
          </a:xfrm>
        </p:spPr>
        <p:txBody>
          <a:bodyPr/>
          <a:lstStyle/>
          <a:p>
            <a:pPr algn="ctr"/>
            <a:r>
              <a:rPr lang="en-US" dirty="0" smtClean="0"/>
              <a:t>examples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91935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33600"/>
            <a:ext cx="7772400" cy="1362075"/>
          </a:xfrm>
        </p:spPr>
        <p:txBody>
          <a:bodyPr/>
          <a:lstStyle/>
          <a:p>
            <a:pPr algn="ctr"/>
            <a:r>
              <a:rPr lang="en-US" dirty="0" smtClean="0"/>
              <a:t>Haulage</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4283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0681"/>
            <a:ext cx="9144000" cy="712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0" y="3581400"/>
            <a:ext cx="3734292" cy="461665"/>
          </a:xfrm>
          <a:prstGeom prst="rect">
            <a:avLst/>
          </a:prstGeom>
          <a:solidFill>
            <a:srgbClr val="FFFF00"/>
          </a:solidFill>
          <a:ln w="76200">
            <a:solidFill>
              <a:srgbClr val="FF0000"/>
            </a:solidFill>
          </a:ln>
        </p:spPr>
        <p:txBody>
          <a:bodyPr wrap="none" rtlCol="0">
            <a:spAutoFit/>
          </a:bodyPr>
          <a:lstStyle/>
          <a:p>
            <a:r>
              <a:rPr lang="en-US" sz="2400" dirty="0" smtClean="0"/>
              <a:t>CASS Legend Shows Haulage</a:t>
            </a:r>
            <a:endParaRPr lang="en-US" sz="2400" dirty="0"/>
          </a:p>
        </p:txBody>
      </p:sp>
    </p:spTree>
    <p:extLst>
      <p:ext uri="{BB962C8B-B14F-4D97-AF65-F5344CB8AC3E}">
        <p14:creationId xmlns:p14="http://schemas.microsoft.com/office/powerpoint/2010/main" val="1677573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0445" y="1314567"/>
            <a:ext cx="3200400" cy="1569660"/>
          </a:xfrm>
          <a:prstGeom prst="rect">
            <a:avLst/>
          </a:prstGeom>
          <a:solidFill>
            <a:srgbClr val="FFFF00"/>
          </a:solidFill>
          <a:ln w="76200">
            <a:solidFill>
              <a:srgbClr val="FF0000"/>
            </a:solidFill>
          </a:ln>
        </p:spPr>
        <p:txBody>
          <a:bodyPr wrap="square" rtlCol="0">
            <a:spAutoFit/>
          </a:bodyPr>
          <a:lstStyle/>
          <a:p>
            <a:r>
              <a:rPr lang="en-US" sz="2400" b="1" dirty="0" smtClean="0"/>
              <a:t>Double Clicking the 11/03 DFLC</a:t>
            </a:r>
          </a:p>
          <a:p>
            <a:r>
              <a:rPr lang="en-US" sz="2400" b="1" dirty="0" smtClean="0"/>
              <a:t>Shows that the Event is a Haulage Interchange</a:t>
            </a:r>
            <a:endParaRPr lang="en-US" sz="2400" b="1" dirty="0"/>
          </a:p>
        </p:txBody>
      </p:sp>
      <p:sp>
        <p:nvSpPr>
          <p:cNvPr id="3" name="Oval 2"/>
          <p:cNvSpPr/>
          <p:nvPr/>
        </p:nvSpPr>
        <p:spPr>
          <a:xfrm>
            <a:off x="3460845" y="3810000"/>
            <a:ext cx="4540155" cy="990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369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752600"/>
            <a:ext cx="7772400" cy="1362075"/>
          </a:xfrm>
        </p:spPr>
        <p:txBody>
          <a:bodyPr/>
          <a:lstStyle/>
          <a:p>
            <a:pPr algn="ctr"/>
            <a:r>
              <a:rPr lang="en-US" dirty="0" smtClean="0"/>
              <a:t>Rule 5 TOL</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5708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5618"/>
            <a:ext cx="9140588" cy="7053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733800" y="838199"/>
            <a:ext cx="4038606" cy="461665"/>
          </a:xfrm>
          <a:prstGeom prst="rect">
            <a:avLst/>
          </a:prstGeom>
          <a:solidFill>
            <a:srgbClr val="FFFF00"/>
          </a:solidFill>
          <a:ln w="76200">
            <a:solidFill>
              <a:srgbClr val="FF0000"/>
            </a:solidFill>
          </a:ln>
        </p:spPr>
        <p:txBody>
          <a:bodyPr wrap="none" rtlCol="0">
            <a:spAutoFit/>
          </a:bodyPr>
          <a:lstStyle/>
          <a:p>
            <a:r>
              <a:rPr lang="en-US" sz="2400" b="1" dirty="0" smtClean="0"/>
              <a:t>Cass Legend Shows Rule 5 TOL</a:t>
            </a:r>
            <a:endParaRPr lang="en-US" sz="2400" b="1" dirty="0"/>
          </a:p>
        </p:txBody>
      </p:sp>
      <p:sp>
        <p:nvSpPr>
          <p:cNvPr id="4" name="TextBox 3"/>
          <p:cNvSpPr txBox="1"/>
          <p:nvPr/>
        </p:nvSpPr>
        <p:spPr>
          <a:xfrm>
            <a:off x="762000" y="1828800"/>
            <a:ext cx="4402231" cy="461665"/>
          </a:xfrm>
          <a:prstGeom prst="rect">
            <a:avLst/>
          </a:prstGeom>
          <a:solidFill>
            <a:srgbClr val="FFFF00"/>
          </a:solidFill>
          <a:ln w="76200">
            <a:solidFill>
              <a:srgbClr val="FF0000"/>
            </a:solidFill>
          </a:ln>
        </p:spPr>
        <p:txBody>
          <a:bodyPr wrap="none" rtlCol="0">
            <a:spAutoFit/>
          </a:bodyPr>
          <a:lstStyle/>
          <a:p>
            <a:r>
              <a:rPr lang="en-US" sz="2400" b="1" dirty="0" smtClean="0"/>
              <a:t>BNSF – UP Interchange 2/7-17:46</a:t>
            </a:r>
            <a:endParaRPr lang="en-US" sz="2400" b="1" dirty="0"/>
          </a:p>
        </p:txBody>
      </p:sp>
      <p:cxnSp>
        <p:nvCxnSpPr>
          <p:cNvPr id="6" name="Straight Arrow Connector 5"/>
          <p:cNvCxnSpPr/>
          <p:nvPr/>
        </p:nvCxnSpPr>
        <p:spPr>
          <a:xfrm flipH="1">
            <a:off x="2667000" y="2290465"/>
            <a:ext cx="533400" cy="83373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4572000"/>
            <a:ext cx="3875163" cy="830997"/>
          </a:xfrm>
          <a:prstGeom prst="rect">
            <a:avLst/>
          </a:prstGeom>
          <a:solidFill>
            <a:srgbClr val="FFFF00"/>
          </a:solidFill>
          <a:ln w="76200">
            <a:solidFill>
              <a:srgbClr val="FF0000"/>
            </a:solidFill>
          </a:ln>
        </p:spPr>
        <p:txBody>
          <a:bodyPr wrap="none" rtlCol="0">
            <a:spAutoFit/>
          </a:bodyPr>
          <a:lstStyle/>
          <a:p>
            <a:pPr algn="ctr"/>
            <a:r>
              <a:rPr lang="en-US" sz="2400" b="1" dirty="0" smtClean="0"/>
              <a:t>TOL Message Moves Car Hire</a:t>
            </a:r>
          </a:p>
          <a:p>
            <a:pPr algn="ctr"/>
            <a:r>
              <a:rPr lang="en-US" sz="2400" b="1" dirty="0" smtClean="0"/>
              <a:t>Back to UP Accounts</a:t>
            </a:r>
            <a:endParaRPr lang="en-US" sz="2400" b="1" dirty="0"/>
          </a:p>
        </p:txBody>
      </p:sp>
      <p:cxnSp>
        <p:nvCxnSpPr>
          <p:cNvPr id="9" name="Straight Arrow Connector 8"/>
          <p:cNvCxnSpPr>
            <a:stCxn id="7" idx="0"/>
          </p:cNvCxnSpPr>
          <p:nvPr/>
        </p:nvCxnSpPr>
        <p:spPr>
          <a:xfrm flipV="1">
            <a:off x="2089982" y="3505200"/>
            <a:ext cx="348418" cy="1066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716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52600"/>
            <a:ext cx="7772400" cy="1362075"/>
          </a:xfrm>
        </p:spPr>
        <p:txBody>
          <a:bodyPr/>
          <a:lstStyle/>
          <a:p>
            <a:pPr algn="ctr"/>
            <a:r>
              <a:rPr lang="en-US" dirty="0" smtClean="0"/>
              <a:t>Rule 15 TOL</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47800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030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57600" y="3581400"/>
            <a:ext cx="4272645" cy="461665"/>
          </a:xfrm>
          <a:prstGeom prst="rect">
            <a:avLst/>
          </a:prstGeom>
          <a:solidFill>
            <a:srgbClr val="FFFF00"/>
          </a:solidFill>
          <a:ln w="76200">
            <a:solidFill>
              <a:srgbClr val="FF0000"/>
            </a:solidFill>
          </a:ln>
        </p:spPr>
        <p:txBody>
          <a:bodyPr wrap="none" rtlCol="0">
            <a:spAutoFit/>
          </a:bodyPr>
          <a:lstStyle/>
          <a:p>
            <a:r>
              <a:rPr lang="en-US" sz="2400" b="1" dirty="0" smtClean="0"/>
              <a:t>CASS Legend Shows Rule 15 TOL</a:t>
            </a:r>
            <a:endParaRPr lang="en-US" sz="2400" b="1" dirty="0"/>
          </a:p>
        </p:txBody>
      </p:sp>
    </p:spTree>
    <p:extLst>
      <p:ext uri="{BB962C8B-B14F-4D97-AF65-F5344CB8AC3E}">
        <p14:creationId xmlns:p14="http://schemas.microsoft.com/office/powerpoint/2010/main" val="2637263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6315" y="1313217"/>
            <a:ext cx="4375685" cy="830997"/>
          </a:xfrm>
          <a:prstGeom prst="rect">
            <a:avLst/>
          </a:prstGeom>
          <a:solidFill>
            <a:srgbClr val="FFFF00"/>
          </a:solidFill>
          <a:ln w="76200">
            <a:solidFill>
              <a:srgbClr val="FF0000"/>
            </a:solidFill>
          </a:ln>
        </p:spPr>
        <p:txBody>
          <a:bodyPr wrap="none" rtlCol="0">
            <a:spAutoFit/>
          </a:bodyPr>
          <a:lstStyle/>
          <a:p>
            <a:pPr algn="ctr"/>
            <a:r>
              <a:rPr lang="en-US" sz="2400" b="1" dirty="0" smtClean="0"/>
              <a:t>Rule 15 Message 2/17-15:38</a:t>
            </a:r>
          </a:p>
          <a:p>
            <a:pPr algn="ctr"/>
            <a:r>
              <a:rPr lang="en-US" sz="2400" b="1" dirty="0" smtClean="0"/>
              <a:t>Moved Car Hire to GRW Account</a:t>
            </a:r>
            <a:endParaRPr lang="en-US" sz="2400" b="1" dirty="0"/>
          </a:p>
        </p:txBody>
      </p:sp>
      <p:cxnSp>
        <p:nvCxnSpPr>
          <p:cNvPr id="4" name="Straight Arrow Connector 3"/>
          <p:cNvCxnSpPr>
            <a:stCxn id="2" idx="2"/>
          </p:cNvCxnSpPr>
          <p:nvPr/>
        </p:nvCxnSpPr>
        <p:spPr>
          <a:xfrm>
            <a:off x="2384158" y="2144214"/>
            <a:ext cx="130442" cy="105618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3438099"/>
            <a:ext cx="4104393" cy="461665"/>
          </a:xfrm>
          <a:prstGeom prst="rect">
            <a:avLst/>
          </a:prstGeom>
          <a:solidFill>
            <a:srgbClr val="FFFF00"/>
          </a:solidFill>
          <a:ln w="76200">
            <a:solidFill>
              <a:srgbClr val="FF0000"/>
            </a:solidFill>
          </a:ln>
        </p:spPr>
        <p:txBody>
          <a:bodyPr wrap="none" rtlCol="0">
            <a:spAutoFit/>
          </a:bodyPr>
          <a:lstStyle/>
          <a:p>
            <a:r>
              <a:rPr lang="en-US" sz="2400" b="1" dirty="0" smtClean="0"/>
              <a:t>Physical Interchange 3/1-08:57</a:t>
            </a:r>
            <a:endParaRPr lang="en-US" sz="2400" b="1" dirty="0"/>
          </a:p>
        </p:txBody>
      </p:sp>
      <p:cxnSp>
        <p:nvCxnSpPr>
          <p:cNvPr id="7" name="Straight Arrow Connector 6"/>
          <p:cNvCxnSpPr>
            <a:stCxn id="5" idx="2"/>
          </p:cNvCxnSpPr>
          <p:nvPr/>
        </p:nvCxnSpPr>
        <p:spPr>
          <a:xfrm>
            <a:off x="2052197" y="3899764"/>
            <a:ext cx="331961" cy="90083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73177" y="5105400"/>
            <a:ext cx="4640116" cy="830997"/>
          </a:xfrm>
          <a:prstGeom prst="rect">
            <a:avLst/>
          </a:prstGeom>
          <a:solidFill>
            <a:srgbClr val="FFFF00"/>
          </a:solidFill>
          <a:ln w="76200">
            <a:solidFill>
              <a:srgbClr val="FF0000"/>
            </a:solidFill>
          </a:ln>
        </p:spPr>
        <p:txBody>
          <a:bodyPr wrap="none" rtlCol="0">
            <a:spAutoFit/>
          </a:bodyPr>
          <a:lstStyle/>
          <a:p>
            <a:r>
              <a:rPr lang="en-US" sz="2400" b="1" dirty="0" smtClean="0"/>
              <a:t>Gap Interchange Created by LCS to </a:t>
            </a:r>
          </a:p>
          <a:p>
            <a:r>
              <a:rPr lang="en-US" sz="2400" b="1" dirty="0" smtClean="0"/>
              <a:t>End TOL 3/1-08:56</a:t>
            </a:r>
            <a:endParaRPr lang="en-US" sz="2400" b="1" dirty="0"/>
          </a:p>
        </p:txBody>
      </p:sp>
      <p:cxnSp>
        <p:nvCxnSpPr>
          <p:cNvPr id="10" name="Straight Arrow Connector 9"/>
          <p:cNvCxnSpPr/>
          <p:nvPr/>
        </p:nvCxnSpPr>
        <p:spPr>
          <a:xfrm flipH="1" flipV="1">
            <a:off x="2667000" y="4953000"/>
            <a:ext cx="1806177" cy="56789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767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772400" cy="1362075"/>
          </a:xfrm>
        </p:spPr>
        <p:txBody>
          <a:bodyPr/>
          <a:lstStyle/>
          <a:p>
            <a:pPr algn="ctr"/>
            <a:r>
              <a:rPr lang="en-US" dirty="0" smtClean="0"/>
              <a:t>Suppressed Interchange</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0964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7772400" cy="1362075"/>
          </a:xfrm>
        </p:spPr>
        <p:txBody>
          <a:bodyPr/>
          <a:lstStyle/>
          <a:p>
            <a:pPr algn="ctr"/>
            <a:r>
              <a:rPr lang="en-US" dirty="0" smtClean="0"/>
              <a:t>Overview of CASS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70730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90800" y="936051"/>
            <a:ext cx="5706114" cy="461665"/>
          </a:xfrm>
          <a:prstGeom prst="rect">
            <a:avLst/>
          </a:prstGeom>
          <a:solidFill>
            <a:srgbClr val="FFFF00"/>
          </a:solidFill>
          <a:ln w="76200">
            <a:solidFill>
              <a:srgbClr val="FF0000"/>
            </a:solidFill>
          </a:ln>
        </p:spPr>
        <p:txBody>
          <a:bodyPr wrap="none" rtlCol="0">
            <a:spAutoFit/>
          </a:bodyPr>
          <a:lstStyle/>
          <a:p>
            <a:r>
              <a:rPr lang="en-US" sz="2400" b="1" dirty="0" smtClean="0"/>
              <a:t>CASS Legend Show Suppressed Interchange</a:t>
            </a:r>
            <a:endParaRPr lang="en-US" sz="2400" b="1" dirty="0"/>
          </a:p>
        </p:txBody>
      </p:sp>
      <p:sp>
        <p:nvSpPr>
          <p:cNvPr id="3" name="Oval 2"/>
          <p:cNvSpPr/>
          <p:nvPr/>
        </p:nvSpPr>
        <p:spPr>
          <a:xfrm>
            <a:off x="7713260" y="2803478"/>
            <a:ext cx="304800" cy="2133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971800" y="3657600"/>
            <a:ext cx="3586046" cy="830997"/>
          </a:xfrm>
          <a:prstGeom prst="rect">
            <a:avLst/>
          </a:prstGeom>
          <a:solidFill>
            <a:srgbClr val="FFFF00"/>
          </a:solidFill>
          <a:ln w="76200">
            <a:solidFill>
              <a:srgbClr val="FF0000"/>
            </a:solidFill>
          </a:ln>
        </p:spPr>
        <p:txBody>
          <a:bodyPr wrap="none" rtlCol="0">
            <a:spAutoFit/>
          </a:bodyPr>
          <a:lstStyle/>
          <a:p>
            <a:pPr algn="ctr"/>
            <a:r>
              <a:rPr lang="en-US" sz="2400" b="1" dirty="0" smtClean="0"/>
              <a:t>Interchange &amp; Movements</a:t>
            </a:r>
          </a:p>
          <a:p>
            <a:pPr algn="ctr"/>
            <a:r>
              <a:rPr lang="en-US" sz="2400" b="1" dirty="0" smtClean="0"/>
              <a:t>Flagged as Suppressed</a:t>
            </a:r>
            <a:endParaRPr lang="en-US" sz="2400" b="1" dirty="0"/>
          </a:p>
        </p:txBody>
      </p:sp>
      <p:cxnSp>
        <p:nvCxnSpPr>
          <p:cNvPr id="6" name="Straight Arrow Connector 5"/>
          <p:cNvCxnSpPr>
            <a:stCxn id="4" idx="3"/>
          </p:cNvCxnSpPr>
          <p:nvPr/>
        </p:nvCxnSpPr>
        <p:spPr>
          <a:xfrm flipV="1">
            <a:off x="6557846" y="4073098"/>
            <a:ext cx="1155414" cy="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946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772400" cy="1362075"/>
          </a:xfrm>
        </p:spPr>
        <p:txBody>
          <a:bodyPr/>
          <a:lstStyle/>
          <a:p>
            <a:pPr algn="ctr"/>
            <a:r>
              <a:rPr lang="en-US" dirty="0" smtClean="0"/>
              <a:t>Liability Acceptance Message (LAM)</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7214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Description</a:t>
            </a:r>
            <a:endParaRPr lang="en-US" dirty="0"/>
          </a:p>
        </p:txBody>
      </p:sp>
      <p:sp>
        <p:nvSpPr>
          <p:cNvPr id="3" name="Content Placeholder 2"/>
          <p:cNvSpPr>
            <a:spLocks noGrp="1"/>
          </p:cNvSpPr>
          <p:nvPr>
            <p:ph idx="1"/>
          </p:nvPr>
        </p:nvSpPr>
        <p:spPr/>
        <p:txBody>
          <a:bodyPr/>
          <a:lstStyle/>
          <a:p>
            <a:r>
              <a:rPr lang="en-US" dirty="0" smtClean="0"/>
              <a:t>LAM Allows Carriers to Accept Car Hire Liability Without Regard for LCS</a:t>
            </a:r>
          </a:p>
          <a:p>
            <a:r>
              <a:rPr lang="en-US" dirty="0" smtClean="0"/>
              <a:t>Previously Called TRAIN 31 Type 5</a:t>
            </a:r>
          </a:p>
          <a:p>
            <a:r>
              <a:rPr lang="en-US" dirty="0" smtClean="0"/>
              <a:t>Must be Created by the Carrier Receiving Liability</a:t>
            </a:r>
          </a:p>
          <a:p>
            <a:pPr lvl="1"/>
            <a:r>
              <a:rPr lang="en-US" dirty="0" smtClean="0"/>
              <a:t>Special Authorization Required Within CASS</a:t>
            </a:r>
          </a:p>
        </p:txBody>
      </p:sp>
    </p:spTree>
    <p:extLst>
      <p:ext uri="{BB962C8B-B14F-4D97-AF65-F5344CB8AC3E}">
        <p14:creationId xmlns:p14="http://schemas.microsoft.com/office/powerpoint/2010/main" val="2643913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62200" y="2362200"/>
            <a:ext cx="3045385" cy="461665"/>
          </a:xfrm>
          <a:prstGeom prst="rect">
            <a:avLst/>
          </a:prstGeom>
          <a:solidFill>
            <a:srgbClr val="FFFF00"/>
          </a:solidFill>
          <a:ln w="76200">
            <a:solidFill>
              <a:srgbClr val="FF0000"/>
            </a:solidFill>
          </a:ln>
        </p:spPr>
        <p:txBody>
          <a:bodyPr wrap="none" rtlCol="0">
            <a:spAutoFit/>
          </a:bodyPr>
          <a:lstStyle/>
          <a:p>
            <a:r>
              <a:rPr lang="en-US" sz="2400" b="1" dirty="0" smtClean="0"/>
              <a:t>Select Create Message</a:t>
            </a:r>
            <a:endParaRPr lang="en-US" sz="2400" b="1" dirty="0"/>
          </a:p>
        </p:txBody>
      </p:sp>
      <p:cxnSp>
        <p:nvCxnSpPr>
          <p:cNvPr id="6" name="Straight Arrow Connector 5"/>
          <p:cNvCxnSpPr>
            <a:stCxn id="2" idx="1"/>
          </p:cNvCxnSpPr>
          <p:nvPr/>
        </p:nvCxnSpPr>
        <p:spPr>
          <a:xfrm flipH="1" flipV="1">
            <a:off x="990600" y="2593032"/>
            <a:ext cx="1371600" cy="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776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943600" y="2133600"/>
            <a:ext cx="2783262" cy="3046988"/>
          </a:xfrm>
          <a:prstGeom prst="rect">
            <a:avLst/>
          </a:prstGeom>
          <a:solidFill>
            <a:srgbClr val="FFFF00"/>
          </a:solidFill>
          <a:ln w="76200">
            <a:solidFill>
              <a:srgbClr val="FF0000"/>
            </a:solidFill>
          </a:ln>
        </p:spPr>
        <p:txBody>
          <a:bodyPr wrap="none" rtlCol="0">
            <a:spAutoFit/>
          </a:bodyPr>
          <a:lstStyle/>
          <a:p>
            <a:r>
              <a:rPr lang="en-US" sz="2400" dirty="0" smtClean="0"/>
              <a:t>Enter Required Data:</a:t>
            </a:r>
          </a:p>
          <a:p>
            <a:r>
              <a:rPr lang="en-US" sz="2400" dirty="0" smtClean="0"/>
              <a:t>Submitting Road</a:t>
            </a:r>
          </a:p>
          <a:p>
            <a:r>
              <a:rPr lang="en-US" sz="2400" dirty="0" smtClean="0"/>
              <a:t>Equipment Initial</a:t>
            </a:r>
          </a:p>
          <a:p>
            <a:r>
              <a:rPr lang="en-US" sz="2400" dirty="0" smtClean="0"/>
              <a:t>Equipment Number</a:t>
            </a:r>
          </a:p>
          <a:p>
            <a:r>
              <a:rPr lang="en-US" sz="2400" dirty="0" smtClean="0"/>
              <a:t>Event Date/Time</a:t>
            </a:r>
          </a:p>
          <a:p>
            <a:r>
              <a:rPr lang="en-US" sz="2400" dirty="0" smtClean="0"/>
              <a:t>From Road</a:t>
            </a:r>
          </a:p>
          <a:p>
            <a:r>
              <a:rPr lang="en-US" sz="2400" dirty="0" smtClean="0"/>
              <a:t>Location SPLC</a:t>
            </a:r>
          </a:p>
          <a:p>
            <a:r>
              <a:rPr lang="en-US" sz="2400" dirty="0" smtClean="0"/>
              <a:t>L/E Status</a:t>
            </a:r>
            <a:endParaRPr lang="en-US" sz="2400" dirty="0"/>
          </a:p>
        </p:txBody>
      </p:sp>
    </p:spTree>
    <p:extLst>
      <p:ext uri="{BB962C8B-B14F-4D97-AF65-F5344CB8AC3E}">
        <p14:creationId xmlns:p14="http://schemas.microsoft.com/office/powerpoint/2010/main" val="451838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772400" cy="1362075"/>
          </a:xfrm>
        </p:spPr>
        <p:txBody>
          <a:bodyPr/>
          <a:lstStyle/>
          <a:p>
            <a:pPr algn="ctr"/>
            <a:r>
              <a:rPr lang="en-US" dirty="0" smtClean="0"/>
              <a:t>Future Enhancements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74022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normAutofit/>
          </a:bodyPr>
          <a:lstStyle/>
          <a:p>
            <a:pPr algn="ctr"/>
            <a:r>
              <a:rPr lang="en-US" sz="4000" b="1" dirty="0" smtClean="0"/>
              <a:t>Future Enhancements</a:t>
            </a:r>
            <a:endParaRPr lang="en-US" sz="4000" b="1" dirty="0"/>
          </a:p>
        </p:txBody>
      </p:sp>
      <p:sp>
        <p:nvSpPr>
          <p:cNvPr id="3" name="Content Placeholder 2"/>
          <p:cNvSpPr>
            <a:spLocks noGrp="1"/>
          </p:cNvSpPr>
          <p:nvPr>
            <p:ph idx="1"/>
          </p:nvPr>
        </p:nvSpPr>
        <p:spPr>
          <a:xfrm>
            <a:off x="457200" y="1524000"/>
            <a:ext cx="8229600" cy="4343400"/>
          </a:xfrm>
        </p:spPr>
        <p:txBody>
          <a:bodyPr>
            <a:normAutofit/>
          </a:bodyPr>
          <a:lstStyle/>
          <a:p>
            <a:r>
              <a:rPr lang="en-US" dirty="0" smtClean="0"/>
              <a:t>Display Registered Haulage Agreements</a:t>
            </a:r>
          </a:p>
          <a:p>
            <a:r>
              <a:rPr lang="en-US" dirty="0" smtClean="0"/>
              <a:t>Display Cars Interchanged to DEAD</a:t>
            </a:r>
            <a:endParaRPr lang="en-US" dirty="0"/>
          </a:p>
          <a:p>
            <a:pPr lvl="0"/>
            <a:r>
              <a:rPr lang="en-US" dirty="0" smtClean="0"/>
              <a:t>Display Registered TOL Agreements</a:t>
            </a:r>
          </a:p>
          <a:p>
            <a:pPr marL="0" lvl="0" indent="0">
              <a:buNone/>
            </a:pPr>
            <a:endParaRPr lang="en-US" dirty="0"/>
          </a:p>
        </p:txBody>
      </p:sp>
    </p:spTree>
    <p:extLst>
      <p:ext uri="{BB962C8B-B14F-4D97-AF65-F5344CB8AC3E}">
        <p14:creationId xmlns:p14="http://schemas.microsoft.com/office/powerpoint/2010/main" val="23058125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1143000"/>
          </a:xfrm>
        </p:spPr>
        <p:txBody>
          <a:bodyPr/>
          <a:lstStyle/>
          <a:p>
            <a:pPr algn="ctr"/>
            <a:r>
              <a:rPr lang="en-US" b="1" dirty="0" smtClean="0"/>
              <a:t>Questions?</a:t>
            </a:r>
            <a:endParaRPr lang="en-US" b="1" dirty="0"/>
          </a:p>
        </p:txBody>
      </p:sp>
      <p:sp>
        <p:nvSpPr>
          <p:cNvPr id="3" name="TextBox 2"/>
          <p:cNvSpPr txBox="1"/>
          <p:nvPr/>
        </p:nvSpPr>
        <p:spPr>
          <a:xfrm>
            <a:off x="1371600" y="4419597"/>
            <a:ext cx="6545382" cy="830997"/>
          </a:xfrm>
          <a:prstGeom prst="rect">
            <a:avLst/>
          </a:prstGeom>
          <a:noFill/>
        </p:spPr>
        <p:txBody>
          <a:bodyPr wrap="none" rtlCol="0">
            <a:spAutoFit/>
          </a:bodyPr>
          <a:lstStyle/>
          <a:p>
            <a:r>
              <a:rPr lang="en-US" sz="2400" b="1" dirty="0" smtClean="0"/>
              <a:t>Railinc Customer Support Center:  	877-724-5462</a:t>
            </a:r>
          </a:p>
          <a:p>
            <a:r>
              <a:rPr lang="en-US" sz="2400" b="1" dirty="0" smtClean="0"/>
              <a:t>Jim Pinson:				919-651-5047</a:t>
            </a:r>
            <a:endParaRPr lang="en-US" sz="2400" b="1" dirty="0"/>
          </a:p>
        </p:txBody>
      </p:sp>
    </p:spTree>
    <p:extLst>
      <p:ext uri="{BB962C8B-B14F-4D97-AF65-F5344CB8AC3E}">
        <p14:creationId xmlns:p14="http://schemas.microsoft.com/office/powerpoint/2010/main" val="1777191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normAutofit/>
          </a:bodyPr>
          <a:lstStyle/>
          <a:p>
            <a:pPr algn="ctr"/>
            <a:r>
              <a:rPr lang="en-US" sz="4000" b="1" dirty="0" smtClean="0"/>
              <a:t>Overview of CASS</a:t>
            </a:r>
            <a:endParaRPr lang="en-US" sz="4000" b="1" dirty="0"/>
          </a:p>
        </p:txBody>
      </p:sp>
      <p:sp>
        <p:nvSpPr>
          <p:cNvPr id="3" name="Content Placeholder 2"/>
          <p:cNvSpPr>
            <a:spLocks noGrp="1"/>
          </p:cNvSpPr>
          <p:nvPr>
            <p:ph idx="1"/>
          </p:nvPr>
        </p:nvSpPr>
        <p:spPr>
          <a:xfrm>
            <a:off x="457200" y="1524000"/>
            <a:ext cx="8229600" cy="4343400"/>
          </a:xfrm>
        </p:spPr>
        <p:txBody>
          <a:bodyPr>
            <a:normAutofit lnSpcReduction="10000"/>
          </a:bodyPr>
          <a:lstStyle/>
          <a:p>
            <a:r>
              <a:rPr lang="en-US" dirty="0" smtClean="0"/>
              <a:t>Provides Access to Event Repository Data</a:t>
            </a:r>
          </a:p>
          <a:p>
            <a:r>
              <a:rPr lang="en-US" dirty="0" smtClean="0"/>
              <a:t>Carrier Systems </a:t>
            </a:r>
            <a:r>
              <a:rPr lang="en-US" dirty="0"/>
              <a:t>use </a:t>
            </a:r>
            <a:r>
              <a:rPr lang="en-US" dirty="0" smtClean="0"/>
              <a:t>Internal Records</a:t>
            </a:r>
            <a:endParaRPr lang="en-US" dirty="0"/>
          </a:p>
          <a:p>
            <a:pPr lvl="0"/>
            <a:r>
              <a:rPr lang="en-US" dirty="0" smtClean="0"/>
              <a:t>LCS Analyzes Records from </a:t>
            </a:r>
            <a:r>
              <a:rPr lang="en-US" b="1" dirty="0" smtClean="0"/>
              <a:t>all</a:t>
            </a:r>
            <a:r>
              <a:rPr lang="en-US" dirty="0" smtClean="0"/>
              <a:t> Carriers</a:t>
            </a:r>
          </a:p>
          <a:p>
            <a:pPr lvl="1"/>
            <a:r>
              <a:rPr lang="en-US" dirty="0" smtClean="0"/>
              <a:t>Car Movement</a:t>
            </a:r>
          </a:p>
          <a:p>
            <a:pPr lvl="1"/>
            <a:r>
              <a:rPr lang="en-US" dirty="0" smtClean="0"/>
              <a:t>Interchanges</a:t>
            </a:r>
          </a:p>
          <a:p>
            <a:pPr lvl="1"/>
            <a:r>
              <a:rPr lang="en-US" dirty="0" smtClean="0"/>
              <a:t>Transfers of Liability (Rule 15)</a:t>
            </a:r>
          </a:p>
          <a:p>
            <a:r>
              <a:rPr lang="en-US" dirty="0" smtClean="0"/>
              <a:t>Understanding LCS Requires an Industry View of the Records</a:t>
            </a:r>
          </a:p>
        </p:txBody>
      </p:sp>
    </p:spTree>
    <p:extLst>
      <p:ext uri="{BB962C8B-B14F-4D97-AF65-F5344CB8AC3E}">
        <p14:creationId xmlns:p14="http://schemas.microsoft.com/office/powerpoint/2010/main" val="3074259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pPr algn="ctr"/>
            <a:r>
              <a:rPr lang="en-US" sz="4000" b="1" dirty="0"/>
              <a:t>Overview of CASS</a:t>
            </a:r>
          </a:p>
        </p:txBody>
      </p:sp>
      <p:sp>
        <p:nvSpPr>
          <p:cNvPr id="3" name="Content Placeholder 2"/>
          <p:cNvSpPr>
            <a:spLocks noGrp="1"/>
          </p:cNvSpPr>
          <p:nvPr>
            <p:ph idx="1"/>
          </p:nvPr>
        </p:nvSpPr>
        <p:spPr>
          <a:xfrm>
            <a:off x="304800" y="1066800"/>
            <a:ext cx="8382000" cy="4800600"/>
          </a:xfrm>
        </p:spPr>
        <p:txBody>
          <a:bodyPr>
            <a:normAutofit/>
          </a:bodyPr>
          <a:lstStyle/>
          <a:p>
            <a:pPr lvl="0"/>
            <a:r>
              <a:rPr lang="en-US" dirty="0" smtClean="0"/>
              <a:t>Getting the Industry View Prior to CASS</a:t>
            </a:r>
          </a:p>
          <a:p>
            <a:pPr lvl="1"/>
            <a:r>
              <a:rPr lang="en-US" dirty="0" smtClean="0"/>
              <a:t>Contact Railinc and Explain the Need</a:t>
            </a:r>
          </a:p>
          <a:p>
            <a:pPr lvl="1"/>
            <a:r>
              <a:rPr lang="en-US" dirty="0" smtClean="0"/>
              <a:t>Railinc Ran a SAS Query</a:t>
            </a:r>
          </a:p>
          <a:p>
            <a:pPr lvl="1"/>
            <a:r>
              <a:rPr lang="en-US" dirty="0" smtClean="0"/>
              <a:t>Results Provided</a:t>
            </a:r>
          </a:p>
          <a:p>
            <a:pPr lvl="1"/>
            <a:r>
              <a:rPr lang="en-US" dirty="0" smtClean="0"/>
              <a:t>Results Interpreted</a:t>
            </a:r>
          </a:p>
          <a:p>
            <a:r>
              <a:rPr lang="en-US" dirty="0" smtClean="0"/>
              <a:t>Getting the Industry View Since CASS</a:t>
            </a:r>
          </a:p>
          <a:p>
            <a:pPr lvl="1"/>
            <a:r>
              <a:rPr lang="en-US" dirty="0" smtClean="0"/>
              <a:t>Logon to CASS</a:t>
            </a:r>
          </a:p>
          <a:p>
            <a:pPr lvl="1"/>
            <a:r>
              <a:rPr lang="en-US" dirty="0" smtClean="0"/>
              <a:t>Enter Equipment Number and Date</a:t>
            </a:r>
          </a:p>
          <a:p>
            <a:pPr lvl="1"/>
            <a:r>
              <a:rPr lang="en-US" dirty="0" smtClean="0"/>
              <a:t>Press “Search”</a:t>
            </a:r>
          </a:p>
        </p:txBody>
      </p:sp>
    </p:spTree>
    <p:extLst>
      <p:ext uri="{BB962C8B-B14F-4D97-AF65-F5344CB8AC3E}">
        <p14:creationId xmlns:p14="http://schemas.microsoft.com/office/powerpoint/2010/main" val="3074259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375651" cy="1192975"/>
          </a:xfrm>
        </p:spPr>
        <p:txBody>
          <a:bodyPr/>
          <a:lstStyle/>
          <a:p>
            <a:pPr algn="ctr"/>
            <a:r>
              <a:rPr lang="en-US" dirty="0" smtClean="0"/>
              <a:t>Advantages to CASS</a:t>
            </a:r>
            <a:endParaRPr lang="en-US" dirty="0"/>
          </a:p>
        </p:txBody>
      </p:sp>
      <p:sp>
        <p:nvSpPr>
          <p:cNvPr id="3" name="Content Placeholder 2"/>
          <p:cNvSpPr>
            <a:spLocks noGrp="1"/>
          </p:cNvSpPr>
          <p:nvPr>
            <p:ph idx="1"/>
          </p:nvPr>
        </p:nvSpPr>
        <p:spPr>
          <a:xfrm>
            <a:off x="304800" y="1676400"/>
            <a:ext cx="8426967" cy="4086561"/>
          </a:xfrm>
        </p:spPr>
        <p:txBody>
          <a:bodyPr>
            <a:normAutofit lnSpcReduction="10000"/>
          </a:bodyPr>
          <a:lstStyle/>
          <a:p>
            <a:r>
              <a:rPr lang="en-US" dirty="0" smtClean="0"/>
              <a:t>Ease of Use</a:t>
            </a:r>
          </a:p>
          <a:p>
            <a:r>
              <a:rPr lang="en-US" dirty="0" smtClean="0"/>
              <a:t>Timeliness</a:t>
            </a:r>
          </a:p>
          <a:p>
            <a:r>
              <a:rPr lang="en-US" dirty="0" smtClean="0"/>
              <a:t>Consistent Layout</a:t>
            </a:r>
          </a:p>
          <a:p>
            <a:r>
              <a:rPr lang="en-US" dirty="0" smtClean="0"/>
              <a:t>Color Coding</a:t>
            </a:r>
          </a:p>
          <a:p>
            <a:pPr lvl="1"/>
            <a:r>
              <a:rPr lang="en-US" dirty="0" smtClean="0"/>
              <a:t>Rule 5 TOL</a:t>
            </a:r>
          </a:p>
          <a:p>
            <a:pPr lvl="1"/>
            <a:r>
              <a:rPr lang="en-US" dirty="0" smtClean="0"/>
              <a:t>Rule 15 TOL</a:t>
            </a:r>
          </a:p>
          <a:p>
            <a:pPr lvl="1"/>
            <a:r>
              <a:rPr lang="en-US" dirty="0" smtClean="0"/>
              <a:t>Haulage</a:t>
            </a:r>
          </a:p>
          <a:p>
            <a:pPr lvl="1"/>
            <a:r>
              <a:rPr lang="en-US" dirty="0" smtClean="0"/>
              <a:t>Suppression</a:t>
            </a:r>
          </a:p>
          <a:p>
            <a:pPr lvl="1"/>
            <a:endParaRPr lang="en-US" dirty="0" smtClean="0"/>
          </a:p>
          <a:p>
            <a:pPr lvl="1"/>
            <a:endParaRPr lang="en-US" dirty="0" smtClean="0"/>
          </a:p>
        </p:txBody>
      </p:sp>
    </p:spTree>
    <p:extLst>
      <p:ext uri="{BB962C8B-B14F-4D97-AF65-F5344CB8AC3E}">
        <p14:creationId xmlns:p14="http://schemas.microsoft.com/office/powerpoint/2010/main" val="187027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85925"/>
            <a:ext cx="7772400" cy="1362075"/>
          </a:xfrm>
        </p:spPr>
        <p:txBody>
          <a:bodyPr/>
          <a:lstStyle/>
          <a:p>
            <a:pPr algn="ctr"/>
            <a:r>
              <a:rPr lang="en-US" dirty="0" smtClean="0"/>
              <a:t>Accessing CASS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8576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375651" cy="1192975"/>
          </a:xfrm>
        </p:spPr>
        <p:txBody>
          <a:bodyPr/>
          <a:lstStyle/>
          <a:p>
            <a:pPr algn="ctr"/>
            <a:r>
              <a:rPr lang="en-US" b="1" dirty="0" smtClean="0"/>
              <a:t>Accessing CASS</a:t>
            </a:r>
            <a:endParaRPr lang="en-US" b="1" dirty="0"/>
          </a:p>
        </p:txBody>
      </p:sp>
      <p:sp>
        <p:nvSpPr>
          <p:cNvPr id="3" name="Content Placeholder 2"/>
          <p:cNvSpPr>
            <a:spLocks noGrp="1"/>
          </p:cNvSpPr>
          <p:nvPr>
            <p:ph idx="1"/>
          </p:nvPr>
        </p:nvSpPr>
        <p:spPr>
          <a:xfrm>
            <a:off x="457200" y="1752600"/>
            <a:ext cx="8229600" cy="3733800"/>
          </a:xfrm>
        </p:spPr>
        <p:txBody>
          <a:bodyPr>
            <a:normAutofit/>
          </a:bodyPr>
          <a:lstStyle/>
          <a:p>
            <a:pPr lvl="0"/>
            <a:r>
              <a:rPr lang="en-US" dirty="0" smtClean="0"/>
              <a:t>Railinc Single Sign On Required</a:t>
            </a:r>
          </a:p>
          <a:p>
            <a:pPr lvl="0"/>
            <a:r>
              <a:rPr lang="en-US" dirty="0" smtClean="0"/>
              <a:t>Access to the Application Required</a:t>
            </a:r>
          </a:p>
          <a:p>
            <a:pPr lvl="0"/>
            <a:r>
              <a:rPr lang="en-US" dirty="0" smtClean="0"/>
              <a:t>Railinc Customer Support</a:t>
            </a:r>
          </a:p>
          <a:p>
            <a:pPr lvl="1"/>
            <a:r>
              <a:rPr lang="en-US" dirty="0" smtClean="0"/>
              <a:t>877-724-5462</a:t>
            </a:r>
          </a:p>
          <a:p>
            <a:pPr lvl="1"/>
            <a:r>
              <a:rPr lang="en-US" dirty="0" smtClean="0">
                <a:hlinkClick r:id="rId3"/>
              </a:rPr>
              <a:t>csc@railinc.com</a:t>
            </a:r>
            <a:endParaRPr lang="en-US" dirty="0" smtClean="0"/>
          </a:p>
        </p:txBody>
      </p:sp>
    </p:spTree>
    <p:extLst>
      <p:ext uri="{BB962C8B-B14F-4D97-AF65-F5344CB8AC3E}">
        <p14:creationId xmlns:p14="http://schemas.microsoft.com/office/powerpoint/2010/main" val="84844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Reasons for Claims</a:t>
            </a:r>
            <a:endParaRPr lang="en-US" b="1" dirty="0"/>
          </a:p>
        </p:txBody>
      </p:sp>
      <p:sp>
        <p:nvSpPr>
          <p:cNvPr id="3" name="Content Placeholder 2"/>
          <p:cNvSpPr>
            <a:spLocks noGrp="1"/>
          </p:cNvSpPr>
          <p:nvPr>
            <p:ph idx="1"/>
          </p:nvPr>
        </p:nvSpPr>
        <p:spPr>
          <a:xfrm>
            <a:off x="457200" y="1905000"/>
            <a:ext cx="8229600" cy="3810000"/>
          </a:xfrm>
        </p:spPr>
        <p:txBody>
          <a:bodyPr>
            <a:normAutofit/>
          </a:bodyPr>
          <a:lstStyle/>
          <a:p>
            <a:r>
              <a:rPr lang="en-US" dirty="0"/>
              <a:t>Car hire was not calculated using interchange created by </a:t>
            </a:r>
            <a:r>
              <a:rPr lang="en-US" dirty="0" smtClean="0"/>
              <a:t>LCS  </a:t>
            </a:r>
          </a:p>
          <a:p>
            <a:pPr lvl="1"/>
            <a:r>
              <a:rPr lang="en-US" dirty="0" smtClean="0">
                <a:solidFill>
                  <a:srgbClr val="FF0000"/>
                </a:solidFill>
              </a:rPr>
              <a:t>Car </a:t>
            </a:r>
            <a:r>
              <a:rPr lang="en-US" dirty="0">
                <a:solidFill>
                  <a:srgbClr val="FF0000"/>
                </a:solidFill>
              </a:rPr>
              <a:t>Hire Rule 9 requires </a:t>
            </a:r>
            <a:r>
              <a:rPr lang="en-US" dirty="0" smtClean="0">
                <a:solidFill>
                  <a:srgbClr val="FF0000"/>
                </a:solidFill>
              </a:rPr>
              <a:t>use of LCS </a:t>
            </a:r>
            <a:r>
              <a:rPr lang="en-US" dirty="0">
                <a:solidFill>
                  <a:srgbClr val="FF0000"/>
                </a:solidFill>
              </a:rPr>
              <a:t>interchanges </a:t>
            </a:r>
            <a:r>
              <a:rPr lang="en-US" dirty="0" smtClean="0">
                <a:solidFill>
                  <a:srgbClr val="FF0000"/>
                </a:solidFill>
              </a:rPr>
              <a:t>in car hire calculation  </a:t>
            </a:r>
          </a:p>
          <a:p>
            <a:pPr lvl="1"/>
            <a:r>
              <a:rPr lang="en-US" dirty="0" smtClean="0"/>
              <a:t>If record(s) </a:t>
            </a:r>
            <a:r>
              <a:rPr lang="en-US" dirty="0"/>
              <a:t>other than </a:t>
            </a:r>
            <a:r>
              <a:rPr lang="en-US" dirty="0" smtClean="0"/>
              <a:t>LCS/TOL are used, </a:t>
            </a:r>
            <a:r>
              <a:rPr lang="en-US" dirty="0"/>
              <a:t>the claim is due </a:t>
            </a:r>
            <a:r>
              <a:rPr lang="en-US" dirty="0" smtClean="0"/>
              <a:t>and </a:t>
            </a:r>
            <a:r>
              <a:rPr lang="en-US" dirty="0"/>
              <a:t>should be allowed with 15 % </a:t>
            </a:r>
            <a:r>
              <a:rPr lang="en-US" dirty="0" smtClean="0"/>
              <a:t>penalty</a:t>
            </a:r>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629400" y="1514564"/>
            <a:ext cx="1676400" cy="847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08245" y="3429000"/>
            <a:ext cx="3977780" cy="1200329"/>
          </a:xfrm>
          <a:prstGeom prst="rect">
            <a:avLst/>
          </a:prstGeom>
          <a:solidFill>
            <a:srgbClr val="FFFF00"/>
          </a:solidFill>
          <a:ln w="76200">
            <a:solidFill>
              <a:srgbClr val="FF0000"/>
            </a:solidFill>
          </a:ln>
        </p:spPr>
        <p:txBody>
          <a:bodyPr wrap="square" rtlCol="0">
            <a:spAutoFit/>
          </a:bodyPr>
          <a:lstStyle/>
          <a:p>
            <a:pPr marL="342900" indent="-342900">
              <a:buAutoNum type="arabicParenR"/>
            </a:pPr>
            <a:r>
              <a:rPr lang="en-US" sz="2400" b="1" dirty="0" smtClean="0"/>
              <a:t>Enter User ID and Password</a:t>
            </a:r>
          </a:p>
          <a:p>
            <a:pPr marL="342900" indent="-342900">
              <a:buAutoNum type="arabicParenR"/>
            </a:pPr>
            <a:r>
              <a:rPr lang="en-US" sz="2400" b="1" dirty="0" smtClean="0"/>
              <a:t>Click “Sign In”</a:t>
            </a:r>
            <a:endParaRPr lang="en-US" sz="2400" b="1" dirty="0"/>
          </a:p>
        </p:txBody>
      </p:sp>
      <p:cxnSp>
        <p:nvCxnSpPr>
          <p:cNvPr id="8" name="Straight Arrow Connector 7"/>
          <p:cNvCxnSpPr>
            <a:stCxn id="6" idx="3"/>
          </p:cNvCxnSpPr>
          <p:nvPr/>
        </p:nvCxnSpPr>
        <p:spPr>
          <a:xfrm flipV="1">
            <a:off x="5686025" y="2438400"/>
            <a:ext cx="1629175" cy="159076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833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Railinc Red T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A412234175D442B08A89F14C1BAFB0" ma:contentTypeVersion="0" ma:contentTypeDescription="Create a new document." ma:contentTypeScope="" ma:versionID="a114fa008a6aabbb45614b45c601b6d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FCD185-203D-4FCE-AAA9-496110DE70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660AB3B-2094-4B9A-AD81-0CC7B8519458}">
  <ds:schemaRefs>
    <ds:schemaRef ds:uri="http://purl.org/dc/elements/1.1/"/>
    <ds:schemaRef ds:uri="http://purl.org/dc/dcmitype/"/>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51C138F-FDF7-4DAE-A003-FCAE81F1C8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Railinc Red Top</Template>
  <TotalTime>0</TotalTime>
  <Words>1008</Words>
  <Application>Microsoft Office PowerPoint</Application>
  <PresentationFormat>On-screen Show (4:3)</PresentationFormat>
  <Paragraphs>177</Paragraphs>
  <Slides>37</Slides>
  <Notes>12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Railinc Red Top</vt:lpstr>
      <vt:lpstr>CASS Car Accounting  Self Service</vt:lpstr>
      <vt:lpstr>Discussion Topics</vt:lpstr>
      <vt:lpstr>Overview of CASS</vt:lpstr>
      <vt:lpstr>Overview of CASS</vt:lpstr>
      <vt:lpstr>Overview of CASS</vt:lpstr>
      <vt:lpstr>Advantages to CASS</vt:lpstr>
      <vt:lpstr>Accessing CASS</vt:lpstr>
      <vt:lpstr>Accessing CASS</vt:lpstr>
      <vt:lpstr>Reasons for Claims</vt:lpstr>
      <vt:lpstr>Reasons for Claims (cont'd)</vt:lpstr>
      <vt:lpstr>Retrieving Records</vt:lpstr>
      <vt:lpstr>PowerPoint Presentation</vt:lpstr>
      <vt:lpstr>Reasons for Claims (cont'd)</vt:lpstr>
      <vt:lpstr>Reasons for Claims (cont'd)</vt:lpstr>
      <vt:lpstr>Responses to Claims</vt:lpstr>
      <vt:lpstr>Responses to Claims</vt:lpstr>
      <vt:lpstr>Responses to Claims (con’t)</vt:lpstr>
      <vt:lpstr>PowerPoint Presentation</vt:lpstr>
      <vt:lpstr>Responses to Claims (con’t)</vt:lpstr>
      <vt:lpstr>examples</vt:lpstr>
      <vt:lpstr>Haulage</vt:lpstr>
      <vt:lpstr>PowerPoint Presentation</vt:lpstr>
      <vt:lpstr>PowerPoint Presentation</vt:lpstr>
      <vt:lpstr>Rule 5 TOL</vt:lpstr>
      <vt:lpstr>PowerPoint Presentation</vt:lpstr>
      <vt:lpstr>Rule 15 TOL</vt:lpstr>
      <vt:lpstr>PowerPoint Presentation</vt:lpstr>
      <vt:lpstr>PowerPoint Presentation</vt:lpstr>
      <vt:lpstr>Suppressed Interchange</vt:lpstr>
      <vt:lpstr>PowerPoint Presentation</vt:lpstr>
      <vt:lpstr>Liability Acceptance Message (LAM)</vt:lpstr>
      <vt:lpstr>Description</vt:lpstr>
      <vt:lpstr>PowerPoint Presentation</vt:lpstr>
      <vt:lpstr>PowerPoint Presentation</vt:lpstr>
      <vt:lpstr>Future Enhancements</vt:lpstr>
      <vt:lpstr>Future Enhancements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2012-04-12T19:03:55Z</dcterms:created>
  <dcterms:modified xsi:type="dcterms:W3CDTF">2013-05-08T18:34:33Z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0x01010080A412234175D442B08A89F14C1BAFB0</vt:lpwstr>
  </property>
</Properties>
</file>